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5"/>
  </p:notesMasterIdLst>
  <p:handoutMasterIdLst>
    <p:handoutMasterId r:id="rId26"/>
  </p:handoutMasterIdLst>
  <p:sldIdLst>
    <p:sldId id="256" r:id="rId3"/>
    <p:sldId id="257" r:id="rId4"/>
    <p:sldId id="265" r:id="rId5"/>
    <p:sldId id="266" r:id="rId6"/>
    <p:sldId id="279" r:id="rId7"/>
    <p:sldId id="276" r:id="rId8"/>
    <p:sldId id="277" r:id="rId9"/>
    <p:sldId id="287" r:id="rId10"/>
    <p:sldId id="280" r:id="rId11"/>
    <p:sldId id="259" r:id="rId12"/>
    <p:sldId id="261" r:id="rId13"/>
    <p:sldId id="262" r:id="rId14"/>
    <p:sldId id="263" r:id="rId15"/>
    <p:sldId id="288" r:id="rId16"/>
    <p:sldId id="275" r:id="rId17"/>
    <p:sldId id="268" r:id="rId18"/>
    <p:sldId id="274" r:id="rId19"/>
    <p:sldId id="283" r:id="rId20"/>
    <p:sldId id="286" r:id="rId21"/>
    <p:sldId id="284" r:id="rId22"/>
    <p:sldId id="285" r:id="rId23"/>
    <p:sldId id="264"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94660"/>
  </p:normalViewPr>
  <p:slideViewPr>
    <p:cSldViewPr>
      <p:cViewPr varScale="1">
        <p:scale>
          <a:sx n="99" d="100"/>
          <a:sy n="99" d="100"/>
        </p:scale>
        <p:origin x="24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C061FB9-F055-451B-84C7-48579D13BB0E}" type="datetimeFigureOut">
              <a:rPr lang="en-US" smtClean="0"/>
              <a:t>6/6/2014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C850F77-AA24-45EB-A206-CF71921BCE3B}" type="slidenum">
              <a:rPr lang="en-US" smtClean="0"/>
              <a:t>‹#›</a:t>
            </a:fld>
            <a:endParaRPr lang="en-US"/>
          </a:p>
        </p:txBody>
      </p:sp>
    </p:spTree>
    <p:extLst>
      <p:ext uri="{BB962C8B-B14F-4D97-AF65-F5344CB8AC3E}">
        <p14:creationId xmlns:p14="http://schemas.microsoft.com/office/powerpoint/2010/main" val="2534121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276910-1786-439F-A427-C2389471970D}" type="datetimeFigureOut">
              <a:rPr lang="en-US" smtClean="0"/>
              <a:pPr/>
              <a:t>6/6/2014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a:p>
        </p:txBody>
      </p:sp>
    </p:spTree>
    <p:extLst>
      <p:ext uri="{BB962C8B-B14F-4D97-AF65-F5344CB8AC3E}">
        <p14:creationId xmlns:p14="http://schemas.microsoft.com/office/powerpoint/2010/main" val="2252108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FEAD7767-58D4-4B87-AB29-79B480AE150B}" type="slidenum">
              <a:rPr lang="en-US" altLang="en-US"/>
              <a:pPr/>
              <a:t>16</a:t>
            </a:fld>
            <a:endParaRPr lang="en-US" altLang="en-US"/>
          </a:p>
        </p:txBody>
      </p:sp>
    </p:spTree>
    <p:extLst>
      <p:ext uri="{BB962C8B-B14F-4D97-AF65-F5344CB8AC3E}">
        <p14:creationId xmlns:p14="http://schemas.microsoft.com/office/powerpoint/2010/main" val="1173339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67792769-CBEA-433E-BC7A-E2C37B0F280A}" type="slidenum">
              <a:rPr lang="en-US" altLang="en-US"/>
              <a:pPr/>
              <a:t>17</a:t>
            </a:fld>
            <a:endParaRPr lang="en-US" altLang="en-US"/>
          </a:p>
        </p:txBody>
      </p:sp>
    </p:spTree>
    <p:extLst>
      <p:ext uri="{BB962C8B-B14F-4D97-AF65-F5344CB8AC3E}">
        <p14:creationId xmlns:p14="http://schemas.microsoft.com/office/powerpoint/2010/main" val="148103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8006AB5B-47DB-4A9B-931E-1CABC8AA1F2A}" type="slidenum">
              <a:rPr lang="en-US" altLang="en-US"/>
              <a:pPr/>
              <a:t>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1742644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69E13417-0F52-44AD-882F-274940B93028}" type="slidenum">
              <a:rPr lang="en-US" altLang="en-US"/>
              <a:pPr/>
              <a:t>4</a:t>
            </a:fld>
            <a:endParaRPr lang="en-US" altLang="en-US"/>
          </a:p>
        </p:txBody>
      </p:sp>
    </p:spTree>
    <p:extLst>
      <p:ext uri="{BB962C8B-B14F-4D97-AF65-F5344CB8AC3E}">
        <p14:creationId xmlns:p14="http://schemas.microsoft.com/office/powerpoint/2010/main" val="815453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rPr>
              <a:t>Direct = new COE dredging project or USAF construction on Eglin AFB</a:t>
            </a:r>
          </a:p>
          <a:p>
            <a:pPr eaLnBrk="1" hangingPunct="1"/>
            <a:r>
              <a:rPr lang="en-US" altLang="en-US" smtClean="0">
                <a:latin typeface="Arial" panose="020B0604020202020204" pitchFamily="34" charset="0"/>
              </a:rPr>
              <a:t>Funding = HUD, EPA, or USDA grants and loans for construction projects</a:t>
            </a:r>
          </a:p>
          <a:p>
            <a:pPr eaLnBrk="1" hangingPunct="1"/>
            <a:r>
              <a:rPr lang="en-US" altLang="en-US" smtClean="0">
                <a:latin typeface="Arial" panose="020B0604020202020204" pitchFamily="34" charset="0"/>
              </a:rPr>
              <a:t>Permits = no analogous state permit (ERP): USCG Marine Events, COE offshore (artificial reefs), or FERC gas pipeline authorizations.</a:t>
            </a:r>
          </a:p>
          <a:p>
            <a:pPr eaLnBrk="1" hangingPunct="1"/>
            <a:r>
              <a:rPr lang="en-US" altLang="en-US" smtClean="0">
                <a:latin typeface="Arial" panose="020B0604020202020204" pitchFamily="34" charset="0"/>
              </a:rPr>
              <a:t>OCS = oil and gas exploration or gas pipeline installation in federal waters.</a:t>
            </a: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B20188BA-6494-4101-B1AB-948653FB8446}" type="slidenum">
              <a:rPr lang="en-US" altLang="en-US"/>
              <a:pPr/>
              <a:t>5</a:t>
            </a:fld>
            <a:endParaRPr lang="en-US" altLang="en-US"/>
          </a:p>
        </p:txBody>
      </p:sp>
    </p:spTree>
    <p:extLst>
      <p:ext uri="{BB962C8B-B14F-4D97-AF65-F5344CB8AC3E}">
        <p14:creationId xmlns:p14="http://schemas.microsoft.com/office/powerpoint/2010/main" val="909666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A1B3F4C2-B014-49CB-8F66-CBD523C284BF}" type="slidenum">
              <a:rPr lang="en-US" altLang="en-US"/>
              <a:pPr/>
              <a:t>6</a:t>
            </a:fld>
            <a:endParaRPr lang="en-US" altLang="en-US"/>
          </a:p>
        </p:txBody>
      </p:sp>
    </p:spTree>
    <p:extLst>
      <p:ext uri="{BB962C8B-B14F-4D97-AF65-F5344CB8AC3E}">
        <p14:creationId xmlns:p14="http://schemas.microsoft.com/office/powerpoint/2010/main" val="3693604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8AA6722E-E6B1-4AB0-88C5-918B5E64722E}" type="slidenum">
              <a:rPr lang="en-US" altLang="en-US"/>
              <a:pPr/>
              <a:t>7</a:t>
            </a:fld>
            <a:endParaRPr lang="en-US" altLang="en-US"/>
          </a:p>
        </p:txBody>
      </p:sp>
    </p:spTree>
    <p:extLst>
      <p:ext uri="{BB962C8B-B14F-4D97-AF65-F5344CB8AC3E}">
        <p14:creationId xmlns:p14="http://schemas.microsoft.com/office/powerpoint/2010/main" val="3322634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69E13417-0F52-44AD-882F-274940B93028}" type="slidenum">
              <a:rPr lang="en-US" altLang="en-US"/>
              <a:pPr/>
              <a:t>8</a:t>
            </a:fld>
            <a:endParaRPr lang="en-US" altLang="en-US"/>
          </a:p>
        </p:txBody>
      </p:sp>
    </p:spTree>
    <p:extLst>
      <p:ext uri="{BB962C8B-B14F-4D97-AF65-F5344CB8AC3E}">
        <p14:creationId xmlns:p14="http://schemas.microsoft.com/office/powerpoint/2010/main" val="455337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69E13417-0F52-44AD-882F-274940B93028}" type="slidenum">
              <a:rPr lang="en-US" altLang="en-US"/>
              <a:pPr/>
              <a:t>14</a:t>
            </a:fld>
            <a:endParaRPr lang="en-US" altLang="en-US"/>
          </a:p>
        </p:txBody>
      </p:sp>
    </p:spTree>
    <p:extLst>
      <p:ext uri="{BB962C8B-B14F-4D97-AF65-F5344CB8AC3E}">
        <p14:creationId xmlns:p14="http://schemas.microsoft.com/office/powerpoint/2010/main" val="3113694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7066" indent="-291179">
              <a:defRPr>
                <a:solidFill>
                  <a:schemeClr val="tx1"/>
                </a:solidFill>
                <a:latin typeface="Arial" panose="020B0604020202020204" pitchFamily="34" charset="0"/>
              </a:defRPr>
            </a:lvl2pPr>
            <a:lvl3pPr marL="1164717" indent="-232943">
              <a:defRPr>
                <a:solidFill>
                  <a:schemeClr val="tx1"/>
                </a:solidFill>
                <a:latin typeface="Arial" panose="020B0604020202020204" pitchFamily="34" charset="0"/>
              </a:defRPr>
            </a:lvl3pPr>
            <a:lvl4pPr marL="1630604" indent="-232943">
              <a:defRPr>
                <a:solidFill>
                  <a:schemeClr val="tx1"/>
                </a:solidFill>
                <a:latin typeface="Arial" panose="020B0604020202020204" pitchFamily="34" charset="0"/>
              </a:defRPr>
            </a:lvl4pPr>
            <a:lvl5pPr marL="2096491" indent="-232943">
              <a:defRPr>
                <a:solidFill>
                  <a:schemeClr val="tx1"/>
                </a:solidFill>
                <a:latin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defRPr>
            </a:lvl9pPr>
          </a:lstStyle>
          <a:p>
            <a:fld id="{07817059-1B59-4531-B9CF-359A9B628BE3}" type="slidenum">
              <a:rPr lang="en-US" altLang="en-US"/>
              <a:pPr/>
              <a:t>15</a:t>
            </a:fld>
            <a:endParaRPr lang="en-US"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anose="020B0604020202020204" pitchFamily="34" charset="0"/>
              </a:rPr>
              <a:t>Section 061 of Chapter 403, F.S., lists the duties of the DEP.  This subsection was established when the SCH and FCMP moved from DCA in 2002.</a:t>
            </a:r>
          </a:p>
        </p:txBody>
      </p:sp>
    </p:spTree>
    <p:extLst>
      <p:ext uri="{BB962C8B-B14F-4D97-AF65-F5344CB8AC3E}">
        <p14:creationId xmlns:p14="http://schemas.microsoft.com/office/powerpoint/2010/main" val="275351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D441C4-634B-4776-BE2C-8569C9C8283B}"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E18A86-4C32-4BD8-92EE-52451B845EEA}"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4BCAC7-8035-4BFF-8386-D5E7480937E5}"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27E690-8B61-490B-98F9-506AC9A6C4D5}"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3117CA-8601-4A8C-88C5-66FF98CB253E}"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8D85D2-17AE-42C0-A62B-5E3FE13854B7}"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484FB4-0554-49F2-9422-0C53A819651E}" type="datetime1">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B602DD-815C-4236-963C-AE7B2B152896}" type="datetime1">
              <a:rPr lang="en-US" smtClean="0"/>
              <a:t>6/6/2014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CD47B8-7C52-4797-BD31-6DFDE2B066A2}" type="datetime1">
              <a:rPr lang="en-US" smtClean="0"/>
              <a:t>6/6/2014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60AF5-1561-4402-96BC-F3C0332EE145}" type="datetime1">
              <a:rPr lang="en-US" smtClean="0"/>
              <a:t>6/6/2014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F80938-958C-4879-B984-63597A9BD4DC}" type="datetime1">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fld id="{924F0BA2-32D1-45D4-9951-B6B2E8FB4048}" type="datetime1">
              <a:rPr lang="en-US" smtClean="0"/>
              <a:t>6/6/2014</a:t>
            </a:fld>
            <a:endParaRPr lang="en-US" dirty="0"/>
          </a:p>
        </p:txBody>
      </p:sp>
      <p:sp>
        <p:nvSpPr>
          <p:cNvPr id="5"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D9515C9C-B0D4-49C7-83C7-4BF66E55645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2885DE-DA45-4268-88C8-BC4A884698E9}" type="datetime1">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C08037-3CFA-412D-BF1B-32C94D73DB86}"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1FF063-8405-4EFF-8532-8EA293B5A480}"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AB8C62-DC19-4F22-B220-C15C14356F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0A1991-9202-4D08-9D92-2A445F051100}" type="datetime1">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A092CE-0C5B-43A7-BB09-B9B550FE4EBA}" type="datetime1">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12F3D5-0ABA-4522-A119-72EBC856BA32}" type="datetime1">
              <a:rPr lang="en-US" smtClean="0"/>
              <a:t>6/6/2014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0AD900B-0612-4DA0-B859-B43B1128DF87}" type="datetime1">
              <a:rPr lang="en-US" smtClean="0"/>
              <a:t>6/6/2014</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86B256-5461-412B-AEC4-079F5CFBEE73}" type="datetime1">
              <a:rPr lang="en-US" smtClean="0"/>
              <a:t>6/6/2014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91A4F1-C943-4BC8-9316-EF58C04367A9}" type="datetime1">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E9C9F6-E3D2-42DC-BA1E-E5B87897D84B}" type="datetime1">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defRPr>
            </a:lvl1pPr>
          </a:lstStyle>
          <a:p>
            <a:fld id="{CD38F79F-D80E-4298-859C-F0A1F32CE3B9}" type="datetime1">
              <a:rPr lang="en-US" smtClean="0"/>
              <a:t>6/6/2014</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1371600"/>
            <a:ext cx="7620000" cy="838200"/>
          </a:xfrm>
          <a:prstGeom prst="rect">
            <a:avLst/>
          </a:prstGeom>
        </p:spPr>
        <p:txBody>
          <a:bodyPr vert="horz" lIns="91440" tIns="45720" rIns="91440" bIns="45720" rtlCol="0" anchor="ctr">
            <a:normAutofit/>
          </a:bodyPr>
          <a:lstStyle/>
          <a:p>
            <a:r>
              <a:rPr lang="en-US" dirty="0" smtClean="0"/>
              <a:t>Office of Communications</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84C1D-394D-4C6E-B6E6-A1AD313E5444}" type="datetime1">
              <a:rPr lang="en-US" smtClean="0"/>
              <a:t>6/6/2014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B8C62-DC19-4F22-B220-C15C14356F5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000" kern="1200" baseline="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hyperlink" Target="http://www.dep.state.fl.us/water/wetlands/erp/forms.htm"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1519535"/>
            <a:ext cx="5181600" cy="523220"/>
          </a:xfrm>
          <a:prstGeom prst="rect">
            <a:avLst/>
          </a:prstGeom>
          <a:noFill/>
        </p:spPr>
        <p:txBody>
          <a:bodyPr wrap="square" rtlCol="0">
            <a:spAutoFit/>
          </a:bodyPr>
          <a:lstStyle/>
          <a:p>
            <a:pPr algn="ctr"/>
            <a:r>
              <a:rPr lang="en-US" sz="2800" b="1" dirty="0" smtClean="0">
                <a:solidFill>
                  <a:schemeClr val="bg1"/>
                </a:solidFill>
                <a:latin typeface="Arial" pitchFamily="34" charset="0"/>
                <a:cs typeface="Arial" pitchFamily="34" charset="0"/>
              </a:rPr>
              <a:t>Florida Coastal Office</a:t>
            </a:r>
            <a:endParaRPr lang="en-US" sz="2800" b="1" dirty="0">
              <a:solidFill>
                <a:schemeClr val="bg1"/>
              </a:solidFill>
              <a:latin typeface="Arial" pitchFamily="34" charset="0"/>
              <a:cs typeface="Arial" pitchFamily="34" charset="0"/>
            </a:endParaRPr>
          </a:p>
        </p:txBody>
      </p:sp>
      <p:sp>
        <p:nvSpPr>
          <p:cNvPr id="5" name="TextBox 4"/>
          <p:cNvSpPr txBox="1"/>
          <p:nvPr/>
        </p:nvSpPr>
        <p:spPr>
          <a:xfrm>
            <a:off x="228600" y="2209800"/>
            <a:ext cx="8610600" cy="3046988"/>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Coastal Management,</a:t>
            </a:r>
          </a:p>
          <a:p>
            <a:pPr algn="ctr"/>
            <a:r>
              <a:rPr lang="en-US" sz="3600" b="1" dirty="0" smtClean="0">
                <a:solidFill>
                  <a:schemeClr val="bg1"/>
                </a:solidFill>
                <a:latin typeface="Arial" pitchFamily="34" charset="0"/>
                <a:cs typeface="Arial" pitchFamily="34" charset="0"/>
              </a:rPr>
              <a:t> Federal Consistency Review,</a:t>
            </a:r>
          </a:p>
          <a:p>
            <a:pPr algn="ctr"/>
            <a:r>
              <a:rPr lang="en-US" sz="3600" b="1" dirty="0" smtClean="0">
                <a:solidFill>
                  <a:schemeClr val="bg1"/>
                </a:solidFill>
                <a:latin typeface="Arial" pitchFamily="34" charset="0"/>
                <a:cs typeface="Arial" pitchFamily="34" charset="0"/>
              </a:rPr>
              <a:t> and </a:t>
            </a:r>
            <a:endParaRPr lang="en-US" sz="3600" b="1" dirty="0">
              <a:solidFill>
                <a:schemeClr val="bg1"/>
              </a:solidFill>
              <a:latin typeface="Arial" pitchFamily="34" charset="0"/>
              <a:cs typeface="Arial" pitchFamily="34" charset="0"/>
            </a:endParaRPr>
          </a:p>
          <a:p>
            <a:pPr algn="ctr"/>
            <a:r>
              <a:rPr lang="en-US" sz="3600" b="1" dirty="0">
                <a:solidFill>
                  <a:schemeClr val="bg1"/>
                </a:solidFill>
                <a:latin typeface="Arial" pitchFamily="34" charset="0"/>
                <a:cs typeface="Arial" pitchFamily="34" charset="0"/>
              </a:rPr>
              <a:t>ERP permitting </a:t>
            </a:r>
          </a:p>
          <a:p>
            <a:pPr algn="ctr"/>
            <a:endParaRPr lang="en-US" sz="4800" b="1" dirty="0">
              <a:solidFill>
                <a:schemeClr val="bg1"/>
              </a:solidFill>
              <a:latin typeface="Arial" pitchFamily="34" charset="0"/>
              <a:cs typeface="Arial" pitchFamily="34" charset="0"/>
            </a:endParaRPr>
          </a:p>
        </p:txBody>
      </p:sp>
      <p:sp>
        <p:nvSpPr>
          <p:cNvPr id="6" name="TextBox 5"/>
          <p:cNvSpPr txBox="1"/>
          <p:nvPr/>
        </p:nvSpPr>
        <p:spPr>
          <a:xfrm>
            <a:off x="3390900" y="4800600"/>
            <a:ext cx="2362200" cy="523220"/>
          </a:xfrm>
          <a:prstGeom prst="rect">
            <a:avLst/>
          </a:prstGeom>
          <a:noFill/>
        </p:spPr>
        <p:txBody>
          <a:bodyPr wrap="square" rtlCol="0">
            <a:spAutoFit/>
          </a:bodyPr>
          <a:lstStyle/>
          <a:p>
            <a:pPr algn="ctr"/>
            <a:r>
              <a:rPr lang="en-US" sz="2800" b="1" dirty="0" smtClean="0">
                <a:solidFill>
                  <a:schemeClr val="bg1"/>
                </a:solidFill>
                <a:latin typeface="Arial" pitchFamily="34" charset="0"/>
                <a:cs typeface="Arial" pitchFamily="34" charset="0"/>
              </a:rPr>
              <a:t>June 2014</a:t>
            </a:r>
            <a:endParaRPr lang="en-US" sz="28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stretch>
            <a:fillRect/>
          </a:stretch>
        </p:blipFill>
        <p:spPr>
          <a:xfrm>
            <a:off x="0" y="0"/>
            <a:ext cx="9144000" cy="6858000"/>
          </a:xfrm>
          <a:prstGeom prst="rect">
            <a:avLst/>
          </a:prstGeom>
        </p:spPr>
      </p:pic>
      <p:sp>
        <p:nvSpPr>
          <p:cNvPr id="8" name="TextBox 7"/>
          <p:cNvSpPr txBox="1"/>
          <p:nvPr/>
        </p:nvSpPr>
        <p:spPr>
          <a:xfrm>
            <a:off x="1524000" y="206514"/>
            <a:ext cx="5410200" cy="646331"/>
          </a:xfrm>
          <a:prstGeom prst="rect">
            <a:avLst/>
          </a:prstGeom>
          <a:noFill/>
        </p:spPr>
        <p:txBody>
          <a:bodyPr wrap="square" rtlCol="0">
            <a:spAutoFit/>
          </a:bodyPr>
          <a:lstStyle/>
          <a:p>
            <a:pPr algn="ctr"/>
            <a:r>
              <a:rPr lang="en-US" sz="3600" b="1" dirty="0" smtClean="0">
                <a:solidFill>
                  <a:schemeClr val="bg1"/>
                </a:solidFill>
                <a:latin typeface="Arial"/>
                <a:cs typeface="Arial"/>
              </a:rPr>
              <a:t>Operating Agreement</a:t>
            </a:r>
            <a:endParaRPr lang="en-US" sz="3600" b="1" dirty="0">
              <a:solidFill>
                <a:schemeClr val="bg1"/>
              </a:solidFill>
              <a:latin typeface="Arial"/>
              <a:cs typeface="Arial"/>
            </a:endParaRPr>
          </a:p>
        </p:txBody>
      </p:sp>
      <p:sp>
        <p:nvSpPr>
          <p:cNvPr id="9" name="TextBox 8"/>
          <p:cNvSpPr txBox="1"/>
          <p:nvPr/>
        </p:nvSpPr>
        <p:spPr>
          <a:xfrm>
            <a:off x="685800" y="2209800"/>
            <a:ext cx="7924800" cy="461665"/>
          </a:xfrm>
          <a:prstGeom prst="rect">
            <a:avLst/>
          </a:prstGeom>
          <a:noFill/>
        </p:spPr>
        <p:txBody>
          <a:bodyPr wrap="square" rtlCol="0">
            <a:spAutoFit/>
          </a:bodyPr>
          <a:lstStyle/>
          <a:p>
            <a:endParaRPr lang="en-US" sz="2400" dirty="0">
              <a:latin typeface="Arial" pitchFamily="34" charset="0"/>
              <a:cs typeface="Arial" pitchFamily="34" charset="0"/>
            </a:endParaRPr>
          </a:p>
        </p:txBody>
      </p:sp>
      <p:pic>
        <p:nvPicPr>
          <p:cNvPr id="10" name="Picture 9" descr="DEP_color_logo white text[Converted].png"/>
          <p:cNvPicPr>
            <a:picLocks noChangeAspect="1"/>
          </p:cNvPicPr>
          <p:nvPr/>
        </p:nvPicPr>
        <p:blipFill>
          <a:blip r:embed="rId3" cstate="print"/>
          <a:stretch>
            <a:fillRect/>
          </a:stretch>
        </p:blipFill>
        <p:spPr>
          <a:xfrm>
            <a:off x="228600" y="191379"/>
            <a:ext cx="990600" cy="646821"/>
          </a:xfrm>
          <a:prstGeom prst="rect">
            <a:avLst/>
          </a:prstGeom>
        </p:spPr>
      </p:pic>
      <p:sp>
        <p:nvSpPr>
          <p:cNvPr id="11" name="Rectangle 10"/>
          <p:cNvSpPr/>
          <p:nvPr/>
        </p:nvSpPr>
        <p:spPr>
          <a:xfrm>
            <a:off x="685800" y="1143000"/>
            <a:ext cx="6858000" cy="4585871"/>
          </a:xfrm>
          <a:prstGeom prst="rect">
            <a:avLst/>
          </a:prstGeom>
        </p:spPr>
        <p:txBody>
          <a:bodyPr wrap="square">
            <a:spAutoFit/>
          </a:bodyPr>
          <a:lstStyle/>
          <a:p>
            <a:pPr algn="ctr">
              <a:defRPr/>
            </a:pPr>
            <a:r>
              <a:rPr lang="en-US" sz="2800" b="1" dirty="0" smtClean="0">
                <a:latin typeface="Times New Roman" panose="02020603050405020304" pitchFamily="18" charset="0"/>
                <a:cs typeface="Times New Roman" panose="02020603050405020304" pitchFamily="18" charset="0"/>
              </a:rPr>
              <a:t>2012 Operation Agreement</a:t>
            </a:r>
          </a:p>
          <a:p>
            <a:pPr algn="ctr">
              <a:defRPr/>
            </a:pPr>
            <a:r>
              <a:rPr lang="en-US" sz="1400" b="1" dirty="0" smtClean="0">
                <a:latin typeface="Times New Roman" panose="02020603050405020304" pitchFamily="18" charset="0"/>
                <a:cs typeface="Times New Roman" panose="02020603050405020304" pitchFamily="18" charset="0"/>
              </a:rPr>
              <a:t>(in place since 1998 [2010 </a:t>
            </a:r>
            <a:r>
              <a:rPr lang="en-US" sz="1400" b="1" dirty="0" smtClean="0">
                <a:latin typeface="Times New Roman" panose="02020603050405020304" pitchFamily="18" charset="0"/>
                <a:cs typeface="Times New Roman" panose="02020603050405020304" pitchFamily="18" charset="0"/>
              </a:rPr>
              <a:t>NWFWMD])</a:t>
            </a:r>
            <a:endParaRPr lang="en-US" sz="1400" b="1" dirty="0" smtClean="0">
              <a:latin typeface="Times New Roman" panose="02020603050405020304" pitchFamily="18" charset="0"/>
              <a:cs typeface="Times New Roman" panose="02020603050405020304" pitchFamily="18" charset="0"/>
            </a:endParaRPr>
          </a:p>
          <a:p>
            <a:pPr>
              <a:defRPr/>
            </a:pPr>
            <a:endParaRPr lang="en-US" sz="1600" dirty="0" smtClean="0">
              <a:latin typeface="Times New Roman" panose="02020603050405020304" pitchFamily="18" charset="0"/>
              <a:cs typeface="Times New Roman" panose="02020603050405020304" pitchFamily="18" charset="0"/>
            </a:endParaRPr>
          </a:p>
          <a:p>
            <a:pPr>
              <a:defRPr/>
            </a:pPr>
            <a:r>
              <a:rPr lang="en-US" b="1" dirty="0" smtClean="0">
                <a:latin typeface="Times New Roman" panose="02020603050405020304" pitchFamily="18" charset="0"/>
                <a:cs typeface="Times New Roman" panose="02020603050405020304" pitchFamily="18" charset="0"/>
              </a:rPr>
              <a:t>Permit-consistency reviews were addressed simplistically in the 2012 DEP-WMD-COE Operating </a:t>
            </a:r>
            <a:r>
              <a:rPr lang="en-US" b="1" dirty="0" smtClean="0">
                <a:latin typeface="Times New Roman" panose="02020603050405020304" pitchFamily="18" charset="0"/>
                <a:cs typeface="Times New Roman" panose="02020603050405020304" pitchFamily="18" charset="0"/>
              </a:rPr>
              <a:t>Agreement:</a:t>
            </a:r>
            <a:endParaRPr lang="en-US" b="1" dirty="0" smtClean="0">
              <a:latin typeface="Times New Roman" panose="02020603050405020304" pitchFamily="18" charset="0"/>
              <a:cs typeface="Times New Roman" panose="02020603050405020304" pitchFamily="18" charset="0"/>
            </a:endParaRPr>
          </a:p>
          <a:p>
            <a:pPr>
              <a:defRPr/>
            </a:pPr>
            <a:endParaRPr lang="en-US" b="1" dirty="0" smtClean="0">
              <a:latin typeface="Times New Roman" panose="02020603050405020304" pitchFamily="18" charset="0"/>
              <a:cs typeface="Times New Roman" panose="02020603050405020304" pitchFamily="18" charset="0"/>
            </a:endParaRPr>
          </a:p>
          <a:p>
            <a:pPr>
              <a:defRPr/>
            </a:pPr>
            <a:r>
              <a:rPr lang="en-US" b="1" dirty="0" smtClean="0">
                <a:latin typeface="Times New Roman" panose="02020603050405020304" pitchFamily="18" charset="0"/>
                <a:cs typeface="Times New Roman" panose="02020603050405020304" pitchFamily="18" charset="0"/>
              </a:rPr>
              <a:t>In short, the agreement states: </a:t>
            </a:r>
          </a:p>
          <a:p>
            <a:pPr>
              <a:defRPr/>
            </a:pPr>
            <a:r>
              <a:rPr lang="en-US" b="1" dirty="0" smtClean="0">
                <a:latin typeface="Times New Roman" panose="02020603050405020304" pitchFamily="18" charset="0"/>
                <a:cs typeface="Times New Roman" panose="02020603050405020304" pitchFamily="18" charset="0"/>
              </a:rPr>
              <a:t> 	 Issuance = Consistent </a:t>
            </a:r>
            <a:r>
              <a:rPr lang="en-US" b="1" dirty="0">
                <a:solidFill>
                  <a:srgbClr val="2790B0"/>
                </a:solidFill>
                <a:latin typeface="Times New Roman" panose="02020603050405020304" pitchFamily="18" charset="0"/>
                <a:cs typeface="Times New Roman" panose="02020603050405020304" pitchFamily="18" charset="0"/>
              </a:rPr>
              <a:t>(including exemptions)</a:t>
            </a:r>
          </a:p>
          <a:p>
            <a:pPr>
              <a:defRPr/>
            </a:pPr>
            <a:endParaRPr lang="en-US" b="1" dirty="0" smtClean="0">
              <a:latin typeface="Times New Roman" panose="02020603050405020304" pitchFamily="18" charset="0"/>
              <a:cs typeface="Times New Roman" panose="02020603050405020304" pitchFamily="18" charset="0"/>
            </a:endParaRPr>
          </a:p>
          <a:p>
            <a:pPr>
              <a:defRPr/>
            </a:pPr>
            <a:r>
              <a:rPr lang="en-US" b="1" dirty="0" smtClean="0">
                <a:latin typeface="Times New Roman" panose="02020603050405020304" pitchFamily="18" charset="0"/>
                <a:cs typeface="Times New Roman" panose="02020603050405020304" pitchFamily="18" charset="0"/>
              </a:rPr>
              <a:t>	 Denial = Inconsistent</a:t>
            </a:r>
          </a:p>
          <a:p>
            <a:pPr>
              <a:defRPr/>
            </a:pPr>
            <a:r>
              <a:rPr lang="en-US" b="1" dirty="0" smtClean="0">
                <a:latin typeface="Times New Roman" panose="02020603050405020304" pitchFamily="18" charset="0"/>
                <a:cs typeface="Times New Roman" panose="02020603050405020304" pitchFamily="18" charset="0"/>
              </a:rPr>
              <a:t> </a:t>
            </a:r>
          </a:p>
          <a:p>
            <a:pPr marL="457200" indent="-457200">
              <a:buClr>
                <a:srgbClr val="2790B0"/>
              </a:buClr>
              <a:buFont typeface="Wingdings" pitchFamily="2" charset="2"/>
              <a:buChar char="v"/>
              <a:defRPr/>
            </a:pPr>
            <a:r>
              <a:rPr lang="en-US" b="1" dirty="0" smtClean="0">
                <a:latin typeface="Times New Roman" panose="02020603050405020304" pitchFamily="18" charset="0"/>
                <a:cs typeface="Times New Roman" panose="02020603050405020304" pitchFamily="18" charset="0"/>
              </a:rPr>
              <a:t>Consistency review time frame starts when an application is complete</a:t>
            </a:r>
          </a:p>
          <a:p>
            <a:pPr marL="457200" indent="-457200">
              <a:buClr>
                <a:srgbClr val="2790B0"/>
              </a:buClr>
              <a:buFont typeface="Wingdings" pitchFamily="2" charset="2"/>
              <a:buChar char="v"/>
              <a:defRPr/>
            </a:pPr>
            <a:endParaRPr lang="en-US" b="1" dirty="0" smtClean="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b="1" dirty="0" smtClean="0">
                <a:latin typeface="Times New Roman" panose="02020603050405020304" pitchFamily="18" charset="0"/>
                <a:cs typeface="Times New Roman" panose="02020603050405020304" pitchFamily="18" charset="0"/>
              </a:rPr>
              <a:t> Refers to the 180-day timeclock requirements in federal regulations</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3200" y="4881265"/>
            <a:ext cx="1408001" cy="1367044"/>
          </a:xfrm>
          <a:prstGeom prst="rect">
            <a:avLst/>
          </a:prstGeom>
        </p:spPr>
      </p:pic>
      <p:sp>
        <p:nvSpPr>
          <p:cNvPr id="4" name="TextBox 3"/>
          <p:cNvSpPr txBox="1"/>
          <p:nvPr/>
        </p:nvSpPr>
        <p:spPr>
          <a:xfrm>
            <a:off x="8263626" y="6556301"/>
            <a:ext cx="379301" cy="276999"/>
          </a:xfrm>
          <a:prstGeom prst="rect">
            <a:avLst/>
          </a:prstGeom>
          <a:noFill/>
        </p:spPr>
        <p:txBody>
          <a:bodyPr wrap="square" rtlCol="0">
            <a:spAutoFit/>
          </a:bodyPr>
          <a:lstStyle/>
          <a:p>
            <a:pPr algn="r"/>
            <a:r>
              <a:rPr lang="en-US" sz="1200" dirty="0" smtClean="0">
                <a:solidFill>
                  <a:schemeClr val="bg1"/>
                </a:solidFill>
                <a:latin typeface="Arial" panose="020B0604020202020204" pitchFamily="34" charset="0"/>
                <a:cs typeface="Arial" panose="020B0604020202020204" pitchFamily="34" charset="0"/>
              </a:rPr>
              <a:t>10</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45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0" y="206514"/>
            <a:ext cx="5410200" cy="646331"/>
          </a:xfrm>
          <a:prstGeom prst="rect">
            <a:avLst/>
          </a:prstGeom>
          <a:noFill/>
        </p:spPr>
        <p:txBody>
          <a:bodyPr wrap="square" rtlCol="0">
            <a:spAutoFit/>
          </a:bodyPr>
          <a:lstStyle/>
          <a:p>
            <a:pPr algn="ctr"/>
            <a:r>
              <a:rPr lang="en-US" sz="3600" b="1" dirty="0" smtClean="0">
                <a:solidFill>
                  <a:schemeClr val="bg1"/>
                </a:solidFill>
                <a:latin typeface="Arial"/>
                <a:cs typeface="Arial"/>
              </a:rPr>
              <a:t>SLER 928</a:t>
            </a:r>
            <a:endParaRPr lang="en-US" sz="3600" b="1" dirty="0">
              <a:solidFill>
                <a:schemeClr val="bg1"/>
              </a:solidFill>
              <a:latin typeface="Arial"/>
              <a:cs typeface="Arial"/>
            </a:endParaRPr>
          </a:p>
        </p:txBody>
      </p:sp>
      <p:pic>
        <p:nvPicPr>
          <p:cNvPr id="10" name="Picture 9" descr="DEP_color_logo white text[Converted].png"/>
          <p:cNvPicPr>
            <a:picLocks noChangeAspect="1"/>
          </p:cNvPicPr>
          <p:nvPr/>
        </p:nvPicPr>
        <p:blipFill>
          <a:blip r:embed="rId2" cstate="print"/>
          <a:stretch>
            <a:fillRect/>
          </a:stretch>
        </p:blipFill>
        <p:spPr>
          <a:xfrm>
            <a:off x="228600" y="191379"/>
            <a:ext cx="990600" cy="646821"/>
          </a:xfrm>
          <a:prstGeom prst="rect">
            <a:avLst/>
          </a:prstGeom>
        </p:spPr>
      </p:pic>
      <p:sp>
        <p:nvSpPr>
          <p:cNvPr id="14" name="TextBox 13"/>
          <p:cNvSpPr txBox="1"/>
          <p:nvPr/>
        </p:nvSpPr>
        <p:spPr>
          <a:xfrm>
            <a:off x="609600" y="1252054"/>
            <a:ext cx="7010400" cy="5232202"/>
          </a:xfrm>
          <a:prstGeom prst="rect">
            <a:avLst/>
          </a:prstGeom>
          <a:noFill/>
        </p:spPr>
        <p:txBody>
          <a:bodyPr wrap="square" rtlCol="0">
            <a:spAutoFit/>
          </a:bodyPr>
          <a:lstStyle/>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OPM contains Procedure SLER 0928</a:t>
            </a:r>
          </a:p>
          <a:p>
            <a:pPr marL="457200" indent="-457200">
              <a:buClr>
                <a:srgbClr val="2790B0"/>
              </a:buClr>
              <a:defRPr/>
            </a:pPr>
            <a:endParaRPr lang="en-US" sz="1600" b="1" dirty="0" smtClean="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Developed in 1999 and updated in periodically, it is the best guidance to follow.  </a:t>
            </a:r>
          </a:p>
          <a:p>
            <a:pPr marL="457200" indent="-457200">
              <a:buClr>
                <a:srgbClr val="2790B0"/>
              </a:buClr>
              <a:buFont typeface="Wingdings" pitchFamily="2" charset="2"/>
              <a:buChar char="v"/>
              <a:defRPr/>
            </a:pPr>
            <a:endParaRPr lang="en-US" sz="1600" b="1" dirty="0" smtClean="0">
              <a:latin typeface="Times New Roman" panose="02020603050405020304" pitchFamily="18" charset="0"/>
              <a:cs typeface="Times New Roman" panose="02020603050405020304" pitchFamily="18" charset="0"/>
            </a:endParaRPr>
          </a:p>
          <a:p>
            <a:pPr marL="457200" lvl="0" indent="-457200">
              <a:buClr>
                <a:srgbClr val="2790B0"/>
              </a:buClr>
              <a:buFont typeface="Wingdings" pitchFamily="2" charset="2"/>
              <a:buChar char="v"/>
            </a:pPr>
            <a:r>
              <a:rPr lang="en-US" sz="1600" b="1" dirty="0" smtClean="0">
                <a:latin typeface="Times New Roman" panose="02020603050405020304" pitchFamily="18" charset="0"/>
                <a:cs typeface="Times New Roman" panose="02020603050405020304" pitchFamily="18" charset="0"/>
              </a:rPr>
              <a:t>SLER 928 identifies the relevant statutes and the permits for projects (located in coastal counties) to be reviewed for consistency, and provides general guidelines for soliciting comments from appropriate agencies or DEP programs. </a:t>
            </a:r>
          </a:p>
          <a:p>
            <a:pPr marL="457200" indent="-457200">
              <a:buClr>
                <a:srgbClr val="2790B0"/>
              </a:buClr>
              <a:buFont typeface="Wingdings" pitchFamily="2" charset="2"/>
              <a:buChar char="v"/>
            </a:pPr>
            <a:endParaRPr lang="en-US" sz="1600" b="1" dirty="0" smtClean="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Processors are responsible for providing applications to any affected state agencies or DEP programs so they have an opportunity to make a consistency decision.</a:t>
            </a:r>
          </a:p>
          <a:p>
            <a:pPr marL="457200" indent="-457200">
              <a:buClr>
                <a:srgbClr val="2790B0"/>
              </a:buClr>
              <a:defRPr/>
            </a:pPr>
            <a:r>
              <a:rPr lang="en-US" sz="1600" b="1" dirty="0" smtClean="0">
                <a:latin typeface="Times New Roman" panose="02020603050405020304" pitchFamily="18" charset="0"/>
                <a:cs typeface="Times New Roman" panose="02020603050405020304" pitchFamily="18" charset="0"/>
              </a:rPr>
              <a:t> </a:t>
            </a: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Reviewing agencies may also request data and information necessary for their review.</a:t>
            </a:r>
          </a:p>
          <a:p>
            <a:pPr marL="457200" indent="-457200">
              <a:buClr>
                <a:srgbClr val="2790B0"/>
              </a:buClr>
              <a:defRPr/>
            </a:pPr>
            <a:r>
              <a:rPr lang="en-US" sz="1600" b="1" dirty="0" smtClean="0">
                <a:latin typeface="Times New Roman" panose="02020603050405020304" pitchFamily="18" charset="0"/>
                <a:cs typeface="Times New Roman" panose="02020603050405020304" pitchFamily="18" charset="0"/>
              </a:rPr>
              <a:t> </a:t>
            </a: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Processors should forward information requests to the applicant to handle, but keep apprised of the outcome. </a:t>
            </a:r>
          </a:p>
          <a:p>
            <a:pPr marL="457200" indent="-457200">
              <a:buClr>
                <a:srgbClr val="2790B0"/>
              </a:buClr>
              <a:defRPr/>
            </a:pPr>
            <a:r>
              <a:rPr lang="en-US" sz="1200" b="1" dirty="0" smtClean="0">
                <a:latin typeface="Times New Roman" panose="02020603050405020304" pitchFamily="18" charset="0"/>
                <a:cs typeface="Times New Roman" panose="02020603050405020304" pitchFamily="18" charset="0"/>
              </a:rPr>
              <a:t> </a:t>
            </a:r>
          </a:p>
          <a:p>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5099" y="5029200"/>
            <a:ext cx="1408001" cy="1367044"/>
          </a:xfrm>
          <a:prstGeom prst="rect">
            <a:avLst/>
          </a:prstGeom>
        </p:spPr>
      </p:pic>
      <p:sp>
        <p:nvSpPr>
          <p:cNvPr id="2" name="TextBox 1"/>
          <p:cNvSpPr txBox="1"/>
          <p:nvPr/>
        </p:nvSpPr>
        <p:spPr>
          <a:xfrm>
            <a:off x="7467600" y="6581001"/>
            <a:ext cx="1143000" cy="276999"/>
          </a:xfrm>
          <a:prstGeom prst="rect">
            <a:avLst/>
          </a:prstGeom>
          <a:noFill/>
        </p:spPr>
        <p:txBody>
          <a:bodyPr wrap="square" rtlCol="0">
            <a:spAutoFit/>
          </a:bodyPr>
          <a:lstStyle/>
          <a:p>
            <a:pPr algn="r"/>
            <a:r>
              <a:rPr lang="en-US" sz="1200" dirty="0" smtClean="0">
                <a:solidFill>
                  <a:schemeClr val="bg1"/>
                </a:solidFill>
                <a:latin typeface="Arial" panose="020B0604020202020204" pitchFamily="34" charset="0"/>
                <a:cs typeface="Arial" panose="020B0604020202020204" pitchFamily="34" charset="0"/>
              </a:rPr>
              <a:t>11</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9098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stretch>
            <a:fillRect/>
          </a:stretch>
        </p:blipFill>
        <p:spPr>
          <a:xfrm>
            <a:off x="0" y="0"/>
            <a:ext cx="9144000" cy="6858000"/>
          </a:xfrm>
          <a:prstGeom prst="rect">
            <a:avLst/>
          </a:prstGeom>
        </p:spPr>
      </p:pic>
      <p:sp>
        <p:nvSpPr>
          <p:cNvPr id="8" name="TextBox 7"/>
          <p:cNvSpPr txBox="1"/>
          <p:nvPr/>
        </p:nvSpPr>
        <p:spPr>
          <a:xfrm>
            <a:off x="1524000" y="206514"/>
            <a:ext cx="5410200" cy="707886"/>
          </a:xfrm>
          <a:prstGeom prst="rect">
            <a:avLst/>
          </a:prstGeom>
          <a:noFill/>
        </p:spPr>
        <p:txBody>
          <a:bodyPr wrap="square" rtlCol="0">
            <a:spAutoFit/>
          </a:bodyPr>
          <a:lstStyle/>
          <a:p>
            <a:pPr algn="ctr"/>
            <a:r>
              <a:rPr lang="en-US" sz="4000" b="1" dirty="0" smtClean="0">
                <a:solidFill>
                  <a:schemeClr val="bg1"/>
                </a:solidFill>
                <a:latin typeface="Arial"/>
                <a:cs typeface="Arial"/>
              </a:rPr>
              <a:t>Agency Comments</a:t>
            </a:r>
            <a:endParaRPr lang="en-US" sz="4000" b="1" dirty="0">
              <a:solidFill>
                <a:schemeClr val="bg1"/>
              </a:solidFill>
              <a:latin typeface="Arial"/>
              <a:cs typeface="Arial"/>
            </a:endParaRPr>
          </a:p>
        </p:txBody>
      </p:sp>
      <p:sp>
        <p:nvSpPr>
          <p:cNvPr id="9" name="TextBox 8"/>
          <p:cNvSpPr txBox="1"/>
          <p:nvPr/>
        </p:nvSpPr>
        <p:spPr>
          <a:xfrm>
            <a:off x="152400" y="1371600"/>
            <a:ext cx="7162800" cy="4770537"/>
          </a:xfrm>
          <a:prstGeom prst="rect">
            <a:avLst/>
          </a:prstGeom>
          <a:noFill/>
        </p:spPr>
        <p:txBody>
          <a:bodyPr wrap="square" rtlCol="0">
            <a:spAutoFit/>
          </a:bodyPr>
          <a:lstStyle/>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Most are advisory and offer general recommendations</a:t>
            </a:r>
          </a:p>
          <a:p>
            <a:pPr marL="457200" indent="-457200">
              <a:buClr>
                <a:srgbClr val="2790B0"/>
              </a:buClr>
              <a:buFont typeface="Wingdings" pitchFamily="2" charset="2"/>
              <a:buChar char="v"/>
              <a:defRPr/>
            </a:pPr>
            <a:endParaRPr lang="en-US" sz="1600" b="1" dirty="0" smtClean="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If a processor receives a letter of objection based on a finding of inconsistency:</a:t>
            </a:r>
          </a:p>
          <a:p>
            <a:pPr marL="457200" indent="-457200">
              <a:buClr>
                <a:srgbClr val="2790B0"/>
              </a:buClr>
              <a:defRPr/>
            </a:pPr>
            <a:r>
              <a:rPr lang="en-US" sz="1600" b="1" dirty="0" smtClean="0">
                <a:latin typeface="Times New Roman" panose="02020603050405020304" pitchFamily="18" charset="0"/>
                <a:cs typeface="Times New Roman" panose="02020603050405020304" pitchFamily="18" charset="0"/>
              </a:rPr>
              <a:t> </a:t>
            </a:r>
          </a:p>
          <a:p>
            <a:pPr marL="457200" indent="-457200">
              <a:buClr>
                <a:srgbClr val="2790B0"/>
              </a:buClr>
              <a:buFont typeface="Wingdings" pitchFamily="2" charset="2"/>
              <a:buChar char="v"/>
              <a:defRPr/>
            </a:pPr>
            <a:r>
              <a:rPr lang="en-US" sz="1600" b="1" cap="small" dirty="0" smtClean="0">
                <a:latin typeface="Times New Roman" panose="02020603050405020304" pitchFamily="18" charset="0"/>
                <a:cs typeface="Times New Roman" panose="02020603050405020304" pitchFamily="18" charset="0"/>
              </a:rPr>
              <a:t>1.</a:t>
            </a:r>
            <a:r>
              <a:rPr lang="en-US" sz="1600" b="1" cap="small" dirty="0" smtClean="0">
                <a:solidFill>
                  <a:srgbClr val="2790B0"/>
                </a:solidFill>
                <a:latin typeface="Times New Roman" panose="02020603050405020304" pitchFamily="18" charset="0"/>
                <a:cs typeface="Times New Roman" panose="02020603050405020304" pitchFamily="18" charset="0"/>
              </a:rPr>
              <a:t>	Call FCMP for assistance :  </a:t>
            </a:r>
            <a:r>
              <a:rPr lang="en-US" sz="1600" b="1" dirty="0" smtClean="0">
                <a:latin typeface="Times New Roman" panose="02020603050405020304" pitchFamily="18" charset="0"/>
                <a:cs typeface="Times New Roman" panose="02020603050405020304" pitchFamily="18" charset="0"/>
              </a:rPr>
              <a:t>FCMP will help determine if the 	objection is legitimate &amp; timely</a:t>
            </a: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2.      </a:t>
            </a:r>
            <a:r>
              <a:rPr lang="en-US" sz="1600" b="1" dirty="0" smtClean="0">
                <a:solidFill>
                  <a:srgbClr val="2790B0"/>
                </a:solidFill>
                <a:latin typeface="Times New Roman" panose="02020603050405020304" pitchFamily="18" charset="0"/>
                <a:cs typeface="Times New Roman" panose="02020603050405020304" pitchFamily="18" charset="0"/>
              </a:rPr>
              <a:t>Forward to the applicant </a:t>
            </a:r>
            <a:r>
              <a:rPr lang="en-US" sz="1600" b="1" dirty="0" smtClean="0">
                <a:latin typeface="Times New Roman" panose="02020603050405020304" pitchFamily="18" charset="0"/>
                <a:cs typeface="Times New Roman" panose="02020603050405020304" pitchFamily="18" charset="0"/>
              </a:rPr>
              <a:t>using the cover letter template in SLER 928</a:t>
            </a:r>
          </a:p>
          <a:p>
            <a:pPr marL="457200" indent="-457200">
              <a:buClr>
                <a:srgbClr val="2790B0"/>
              </a:buClr>
              <a:buFont typeface="Wingdings" pitchFamily="2" charset="2"/>
              <a:buChar char="v"/>
              <a:defRPr/>
            </a:pPr>
            <a:endParaRPr lang="en-US" sz="1600" b="1" dirty="0" smtClean="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The applicant and the objecting agency will be responsible for resolving the inconsistency issue.  </a:t>
            </a:r>
          </a:p>
          <a:p>
            <a:pPr marL="457200" indent="-457200">
              <a:buClr>
                <a:srgbClr val="2790B0"/>
              </a:buClr>
              <a:defRPr/>
            </a:pPr>
            <a:endParaRPr lang="en-US" sz="1600" b="1" dirty="0" smtClean="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The permit processor must be informed about the progress of the matter, especially if it results in a changed project design or plan of procedure.  </a:t>
            </a:r>
          </a:p>
          <a:p>
            <a:pPr marL="457200" indent="-457200">
              <a:buClr>
                <a:srgbClr val="2790B0"/>
              </a:buClr>
              <a:buFont typeface="Wingdings" pitchFamily="2" charset="2"/>
              <a:buChar char="v"/>
              <a:defRPr/>
            </a:pPr>
            <a:endParaRPr lang="en-US" sz="1600" b="1" dirty="0" smtClean="0">
              <a:latin typeface="Times New Roman" panose="02020603050405020304" pitchFamily="18" charset="0"/>
              <a:cs typeface="Times New Roman" panose="02020603050405020304" pitchFamily="18" charset="0"/>
            </a:endParaRPr>
          </a:p>
          <a:p>
            <a:pPr marL="457200" indent="-457200">
              <a:buClr>
                <a:srgbClr val="2790B0"/>
              </a:buClr>
              <a:buFont typeface="Wingdings" pitchFamily="2" charset="2"/>
              <a:buChar char="v"/>
              <a:defRPr/>
            </a:pPr>
            <a:r>
              <a:rPr lang="en-US" sz="1600" b="1" dirty="0" smtClean="0">
                <a:latin typeface="Times New Roman" panose="02020603050405020304" pitchFamily="18" charset="0"/>
                <a:cs typeface="Times New Roman" panose="02020603050405020304" pitchFamily="18" charset="0"/>
              </a:rPr>
              <a:t>If the consistency objection is not resolved, DEP is obligated to deny, provided the objection is timely, legally proper, and supported by the agency head. </a:t>
            </a:r>
          </a:p>
          <a:p>
            <a:endParaRPr lang="en-US" sz="1600" b="1" dirty="0">
              <a:latin typeface="Arial" pitchFamily="34" charset="0"/>
              <a:cs typeface="Arial" pitchFamily="34" charset="0"/>
            </a:endParaRPr>
          </a:p>
        </p:txBody>
      </p:sp>
      <p:pic>
        <p:nvPicPr>
          <p:cNvPr id="10" name="Picture 9" descr="DEP_color_logo white text[Converted].png"/>
          <p:cNvPicPr>
            <a:picLocks noChangeAspect="1"/>
          </p:cNvPicPr>
          <p:nvPr/>
        </p:nvPicPr>
        <p:blipFill>
          <a:blip r:embed="rId3" cstate="print"/>
          <a:stretch>
            <a:fillRect/>
          </a:stretch>
        </p:blipFill>
        <p:spPr>
          <a:xfrm>
            <a:off x="228600" y="191379"/>
            <a:ext cx="990600" cy="646821"/>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5200" y="4994525"/>
            <a:ext cx="1408001" cy="1367044"/>
          </a:xfrm>
          <a:prstGeom prst="rect">
            <a:avLst/>
          </a:prstGeom>
        </p:spPr>
      </p:pic>
      <p:sp>
        <p:nvSpPr>
          <p:cNvPr id="2" name="TextBox 1"/>
          <p:cNvSpPr txBox="1"/>
          <p:nvPr/>
        </p:nvSpPr>
        <p:spPr>
          <a:xfrm>
            <a:off x="7162800" y="6581001"/>
            <a:ext cx="1447800" cy="276999"/>
          </a:xfrm>
          <a:prstGeom prst="rect">
            <a:avLst/>
          </a:prstGeom>
          <a:noFill/>
        </p:spPr>
        <p:txBody>
          <a:bodyPr wrap="square" rtlCol="0">
            <a:spAutoFit/>
          </a:bodyPr>
          <a:lstStyle/>
          <a:p>
            <a:pPr algn="r"/>
            <a:r>
              <a:rPr lang="en-US" sz="1200" dirty="0" smtClean="0">
                <a:solidFill>
                  <a:schemeClr val="bg1"/>
                </a:solidFill>
                <a:latin typeface="Arial" panose="020B0604020202020204" pitchFamily="34" charset="0"/>
                <a:cs typeface="Arial" panose="020B0604020202020204" pitchFamily="34" charset="0"/>
              </a:rPr>
              <a:t>12</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7531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stretch>
            <a:fillRect/>
          </a:stretch>
        </p:blipFill>
        <p:spPr>
          <a:xfrm>
            <a:off x="0" y="0"/>
            <a:ext cx="9144000" cy="6858000"/>
          </a:xfrm>
          <a:prstGeom prst="rect">
            <a:avLst/>
          </a:prstGeom>
        </p:spPr>
      </p:pic>
      <p:sp>
        <p:nvSpPr>
          <p:cNvPr id="8" name="TextBox 7"/>
          <p:cNvSpPr txBox="1"/>
          <p:nvPr/>
        </p:nvSpPr>
        <p:spPr>
          <a:xfrm>
            <a:off x="1524000" y="206514"/>
            <a:ext cx="5410200" cy="707886"/>
          </a:xfrm>
          <a:prstGeom prst="rect">
            <a:avLst/>
          </a:prstGeom>
          <a:noFill/>
        </p:spPr>
        <p:txBody>
          <a:bodyPr wrap="square" rtlCol="0">
            <a:spAutoFit/>
          </a:bodyPr>
          <a:lstStyle/>
          <a:p>
            <a:pPr algn="ctr"/>
            <a:r>
              <a:rPr lang="en-US" sz="4000" b="1" dirty="0" smtClean="0">
                <a:solidFill>
                  <a:schemeClr val="bg1"/>
                </a:solidFill>
                <a:latin typeface="Arial"/>
                <a:cs typeface="Arial"/>
              </a:rPr>
              <a:t>Technical Support</a:t>
            </a:r>
            <a:endParaRPr lang="en-US" sz="4000" b="1" dirty="0">
              <a:solidFill>
                <a:schemeClr val="bg1"/>
              </a:solidFill>
              <a:latin typeface="Arial"/>
              <a:cs typeface="Arial"/>
            </a:endParaRPr>
          </a:p>
        </p:txBody>
      </p:sp>
      <p:sp>
        <p:nvSpPr>
          <p:cNvPr id="9" name="TextBox 8"/>
          <p:cNvSpPr txBox="1"/>
          <p:nvPr/>
        </p:nvSpPr>
        <p:spPr>
          <a:xfrm>
            <a:off x="533400" y="1582340"/>
            <a:ext cx="7010400" cy="3693319"/>
          </a:xfrm>
          <a:prstGeom prst="rect">
            <a:avLst/>
          </a:prstGeom>
          <a:noFill/>
        </p:spPr>
        <p:txBody>
          <a:bodyPr wrap="square" rtlCol="0">
            <a:spAutoFit/>
          </a:bodyPr>
          <a:lstStyle/>
          <a:p>
            <a:pPr marL="457200" indent="-457200">
              <a:spcBef>
                <a:spcPct val="0"/>
              </a:spcBef>
              <a:buClr>
                <a:srgbClr val="2790B0"/>
              </a:buClr>
              <a:buFont typeface="Wingdings" pitchFamily="2" charset="2"/>
              <a:buChar char="v"/>
              <a:defRPr/>
            </a:pPr>
            <a:r>
              <a:rPr lang="en-US" b="1" dirty="0" smtClean="0">
                <a:solidFill>
                  <a:srgbClr val="FFC000"/>
                </a:solidFill>
                <a:effectLst>
                  <a:outerShdw blurRad="38100" dist="38100" dir="2700000" algn="tl">
                    <a:srgbClr val="000000">
                      <a:alpha val="43137"/>
                    </a:srgbClr>
                  </a:outerShdw>
                </a:effectLst>
                <a:ea typeface="Calibri" pitchFamily="34" charset="0"/>
                <a:cs typeface="Times New Roman" pitchFamily="18" charset="0"/>
              </a:rPr>
              <a:t> </a:t>
            </a:r>
            <a:r>
              <a:rPr lang="en-US" b="1" dirty="0" smtClean="0">
                <a:ea typeface="Calibri" pitchFamily="34" charset="0"/>
                <a:cs typeface="Times New Roman" pitchFamily="18" charset="0"/>
              </a:rPr>
              <a:t>SLER 928 includes example letters and language for Notice of Denial.</a:t>
            </a:r>
          </a:p>
          <a:p>
            <a:pPr marL="457200" indent="-457200">
              <a:spcBef>
                <a:spcPct val="0"/>
              </a:spcBef>
              <a:buClr>
                <a:srgbClr val="2790B0"/>
              </a:buClr>
              <a:buFont typeface="Wingdings" pitchFamily="2" charset="2"/>
              <a:buChar char="v"/>
              <a:defRPr/>
            </a:pPr>
            <a:endParaRPr lang="en-US" b="1" dirty="0" smtClean="0">
              <a:solidFill>
                <a:srgbClr val="FFC000"/>
              </a:solidFill>
            </a:endParaRPr>
          </a:p>
          <a:p>
            <a:pPr marL="457200" indent="-457200">
              <a:spcBef>
                <a:spcPct val="0"/>
              </a:spcBef>
              <a:buClr>
                <a:srgbClr val="2790B0"/>
              </a:buClr>
              <a:buFont typeface="Wingdings" pitchFamily="2" charset="2"/>
              <a:buChar char="v"/>
              <a:defRPr/>
            </a:pPr>
            <a:r>
              <a:rPr lang="en-US" b="1" dirty="0" smtClean="0">
                <a:solidFill>
                  <a:srgbClr val="FFC000"/>
                </a:solidFill>
                <a:ea typeface="Calibri" pitchFamily="34" charset="0"/>
                <a:cs typeface="Times New Roman" pitchFamily="18" charset="0"/>
              </a:rPr>
              <a:t> </a:t>
            </a:r>
            <a:r>
              <a:rPr lang="en-US" b="1" dirty="0" smtClean="0">
                <a:ea typeface="Calibri" pitchFamily="34" charset="0"/>
                <a:cs typeface="Times New Roman" pitchFamily="18" charset="0"/>
              </a:rPr>
              <a:t>Use of the ‘RAI Final Letter’ </a:t>
            </a:r>
            <a:r>
              <a:rPr lang="en-US" b="1" dirty="0" smtClean="0">
                <a:solidFill>
                  <a:srgbClr val="2790B0"/>
                </a:solidFill>
                <a:ea typeface="Calibri" pitchFamily="34" charset="0"/>
                <a:cs typeface="Times New Roman" pitchFamily="18" charset="0"/>
              </a:rPr>
              <a:t>(SLER 901) </a:t>
            </a:r>
            <a:r>
              <a:rPr lang="en-US" b="1" dirty="0" smtClean="0">
                <a:ea typeface="Calibri" pitchFamily="34" charset="0"/>
                <a:cs typeface="Times New Roman" pitchFamily="18" charset="0"/>
              </a:rPr>
              <a:t>and 90-day Waiver form</a:t>
            </a:r>
          </a:p>
          <a:p>
            <a:pPr marL="457200" indent="-457200">
              <a:spcBef>
                <a:spcPct val="0"/>
              </a:spcBef>
              <a:buClr>
                <a:srgbClr val="2790B0"/>
              </a:buClr>
              <a:defRPr/>
            </a:pPr>
            <a:r>
              <a:rPr lang="en-US" b="1" dirty="0" smtClean="0">
                <a:solidFill>
                  <a:srgbClr val="2790B0"/>
                </a:solidFill>
                <a:ea typeface="Calibri" pitchFamily="34" charset="0"/>
                <a:cs typeface="Times New Roman" pitchFamily="18" charset="0"/>
              </a:rPr>
              <a:t> 	</a:t>
            </a:r>
            <a:r>
              <a:rPr lang="en-US" b="1" dirty="0" smtClean="0">
                <a:ea typeface="Calibri" pitchFamily="34" charset="0"/>
                <a:cs typeface="Times New Roman" pitchFamily="18" charset="0"/>
              </a:rPr>
              <a:t>(</a:t>
            </a:r>
            <a:r>
              <a:rPr lang="en-US" b="1" dirty="0" smtClean="0">
                <a:ea typeface="Calibri" pitchFamily="34" charset="0"/>
                <a:cs typeface="Times New Roman" pitchFamily="18" charset="0"/>
                <a:hlinkClick r:id="rId3"/>
              </a:rPr>
              <a:t>http://www.dep.state.fl.us/water/wetlands/erp/forms.htm</a:t>
            </a:r>
            <a:r>
              <a:rPr lang="en-US" b="1" dirty="0" smtClean="0">
                <a:ea typeface="Calibri" pitchFamily="34" charset="0"/>
                <a:cs typeface="Times New Roman" pitchFamily="18" charset="0"/>
              </a:rPr>
              <a:t>) will synchronize ERP and consistency procedures.</a:t>
            </a:r>
          </a:p>
          <a:p>
            <a:pPr marL="457200" indent="-457200">
              <a:spcBef>
                <a:spcPct val="0"/>
              </a:spcBef>
              <a:buClr>
                <a:srgbClr val="2790B0"/>
              </a:buClr>
              <a:buFont typeface="Wingdings" pitchFamily="2" charset="2"/>
              <a:buChar char="v"/>
              <a:defRPr/>
            </a:pPr>
            <a:endParaRPr lang="en-US" b="1" dirty="0" smtClean="0">
              <a:solidFill>
                <a:srgbClr val="FFC000"/>
              </a:solidFill>
            </a:endParaRPr>
          </a:p>
          <a:p>
            <a:pPr marL="457200" indent="-457200">
              <a:spcBef>
                <a:spcPct val="0"/>
              </a:spcBef>
              <a:buClr>
                <a:srgbClr val="2790B0"/>
              </a:buClr>
              <a:buFont typeface="Wingdings" pitchFamily="2" charset="2"/>
              <a:buChar char="v"/>
              <a:defRPr/>
            </a:pPr>
            <a:r>
              <a:rPr lang="en-US" b="1" dirty="0" smtClean="0">
                <a:solidFill>
                  <a:srgbClr val="FFC000"/>
                </a:solidFill>
                <a:ea typeface="Calibri" pitchFamily="34" charset="0"/>
                <a:cs typeface="Times New Roman" pitchFamily="18" charset="0"/>
              </a:rPr>
              <a:t> </a:t>
            </a:r>
            <a:r>
              <a:rPr lang="en-US" b="1" dirty="0" smtClean="0">
                <a:ea typeface="Calibri" pitchFamily="34" charset="0"/>
                <a:cs typeface="Times New Roman" pitchFamily="18" charset="0"/>
              </a:rPr>
              <a:t>FCMP will evaluate objections for legal authority, timeliness, track </a:t>
            </a:r>
            <a:r>
              <a:rPr lang="en-US" b="1" dirty="0" err="1" smtClean="0">
                <a:ea typeface="Calibri" pitchFamily="34" charset="0"/>
                <a:cs typeface="Times New Roman" pitchFamily="18" charset="0"/>
              </a:rPr>
              <a:t>timeclocks</a:t>
            </a:r>
            <a:r>
              <a:rPr lang="en-US" b="1" dirty="0" smtClean="0">
                <a:ea typeface="Calibri" pitchFamily="34" charset="0"/>
                <a:cs typeface="Times New Roman" pitchFamily="18" charset="0"/>
              </a:rPr>
              <a:t> and deadlines, assist with interagency consultation, and assist with writing denial notices.</a:t>
            </a:r>
          </a:p>
          <a:p>
            <a:pPr marL="457200" indent="-457200">
              <a:spcBef>
                <a:spcPct val="0"/>
              </a:spcBef>
              <a:buClr>
                <a:srgbClr val="2790B0"/>
              </a:buClr>
              <a:buFont typeface="Wingdings" pitchFamily="2" charset="2"/>
              <a:buChar char="v"/>
              <a:defRPr/>
            </a:pPr>
            <a:endParaRPr lang="en-US" b="1" dirty="0" smtClean="0">
              <a:ea typeface="Calibri" pitchFamily="34" charset="0"/>
              <a:cs typeface="Times New Roman" pitchFamily="18" charset="0"/>
            </a:endParaRPr>
          </a:p>
          <a:p>
            <a:pPr marL="457200" indent="-457200">
              <a:spcBef>
                <a:spcPct val="0"/>
              </a:spcBef>
              <a:buClr>
                <a:srgbClr val="2790B0"/>
              </a:buClr>
              <a:buFont typeface="Wingdings" pitchFamily="2" charset="2"/>
              <a:buChar char="v"/>
              <a:defRPr/>
            </a:pPr>
            <a:r>
              <a:rPr lang="en-US" b="1" dirty="0" smtClean="0">
                <a:ea typeface="Calibri" pitchFamily="34" charset="0"/>
                <a:cs typeface="Times New Roman" pitchFamily="18" charset="0"/>
              </a:rPr>
              <a:t>The objecting agency is responsible for defending the objection in any subsequent administrative hearings or other legal proceedings.</a:t>
            </a:r>
            <a:endParaRPr lang="en-US" b="1" dirty="0">
              <a:latin typeface="Arial" pitchFamily="34" charset="0"/>
              <a:cs typeface="Arial" pitchFamily="34" charset="0"/>
            </a:endParaRPr>
          </a:p>
        </p:txBody>
      </p:sp>
      <p:pic>
        <p:nvPicPr>
          <p:cNvPr id="10" name="Picture 9" descr="DEP_color_logo white text[Converted].png"/>
          <p:cNvPicPr>
            <a:picLocks noChangeAspect="1"/>
          </p:cNvPicPr>
          <p:nvPr/>
        </p:nvPicPr>
        <p:blipFill>
          <a:blip r:embed="rId4" cstate="print"/>
          <a:stretch>
            <a:fillRect/>
          </a:stretch>
        </p:blipFill>
        <p:spPr>
          <a:xfrm>
            <a:off x="228600" y="191379"/>
            <a:ext cx="990600" cy="646821"/>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3199" y="5029200"/>
            <a:ext cx="1408001" cy="1367044"/>
          </a:xfrm>
          <a:prstGeom prst="rect">
            <a:avLst/>
          </a:prstGeom>
        </p:spPr>
      </p:pic>
      <p:sp>
        <p:nvSpPr>
          <p:cNvPr id="2" name="TextBox 1"/>
          <p:cNvSpPr txBox="1"/>
          <p:nvPr/>
        </p:nvSpPr>
        <p:spPr>
          <a:xfrm>
            <a:off x="6934200" y="6581001"/>
            <a:ext cx="1636601" cy="276999"/>
          </a:xfrm>
          <a:prstGeom prst="rect">
            <a:avLst/>
          </a:prstGeom>
          <a:noFill/>
        </p:spPr>
        <p:txBody>
          <a:bodyPr wrap="square" rtlCol="0">
            <a:spAutoFit/>
          </a:bodyPr>
          <a:lstStyle/>
          <a:p>
            <a:pPr algn="r"/>
            <a:r>
              <a:rPr lang="en-US" sz="1200" dirty="0" smtClean="0">
                <a:solidFill>
                  <a:schemeClr val="bg1"/>
                </a:solidFill>
                <a:latin typeface="Arial" panose="020B0604020202020204" pitchFamily="34" charset="0"/>
                <a:cs typeface="Arial" panose="020B0604020202020204" pitchFamily="34" charset="0"/>
              </a:rPr>
              <a:t>13</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4276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38200" y="-76200"/>
            <a:ext cx="7848600" cy="1143000"/>
          </a:xfrm>
        </p:spPr>
        <p:txBody>
          <a:bodyPr/>
          <a:lstStyle/>
          <a:p>
            <a:pPr eaLnBrk="1" hangingPunct="1">
              <a:lnSpc>
                <a:spcPct val="80000"/>
              </a:lnSpc>
            </a:pPr>
            <a:r>
              <a:rPr lang="en-US" altLang="en-US" sz="3800" smtClean="0">
                <a:latin typeface="Times New Roman" panose="02020603050405020304" pitchFamily="18" charset="0"/>
                <a:cs typeface="Times New Roman" panose="02020603050405020304" pitchFamily="18" charset="0"/>
              </a:rPr>
              <a:t>Actions Subject to </a:t>
            </a:r>
            <a:br>
              <a:rPr lang="en-US" altLang="en-US" sz="3800" smtClean="0">
                <a:latin typeface="Times New Roman" panose="02020603050405020304" pitchFamily="18" charset="0"/>
                <a:cs typeface="Times New Roman" panose="02020603050405020304" pitchFamily="18" charset="0"/>
              </a:rPr>
            </a:br>
            <a:r>
              <a:rPr lang="en-US" altLang="en-US" sz="3800" smtClean="0">
                <a:latin typeface="Times New Roman" panose="02020603050405020304" pitchFamily="18" charset="0"/>
                <a:cs typeface="Times New Roman" panose="02020603050405020304" pitchFamily="18" charset="0"/>
              </a:rPr>
              <a:t>Federal Consistency Review </a:t>
            </a:r>
          </a:p>
        </p:txBody>
      </p:sp>
      <p:sp>
        <p:nvSpPr>
          <p:cNvPr id="3" name="Content Placeholder 2"/>
          <p:cNvSpPr>
            <a:spLocks noGrp="1"/>
          </p:cNvSpPr>
          <p:nvPr>
            <p:ph idx="1"/>
          </p:nvPr>
        </p:nvSpPr>
        <p:spPr>
          <a:xfrm>
            <a:off x="457200" y="1828800"/>
            <a:ext cx="7924800" cy="1447800"/>
          </a:xfrm>
        </p:spPr>
        <p:txBody>
          <a:bodyPr rtlCol="0">
            <a:noAutofit/>
          </a:bodyPr>
          <a:lstStyle/>
          <a:p>
            <a:pPr marL="0" indent="0" eaLnBrk="1" hangingPunct="1">
              <a:buClr>
                <a:srgbClr val="000000"/>
              </a:buClr>
              <a:buNone/>
              <a:defRPr/>
            </a:pPr>
            <a:r>
              <a:rPr lang="en-US" dirty="0" smtClean="0">
                <a:solidFill>
                  <a:srgbClr val="000000"/>
                </a:solidFill>
                <a:latin typeface="Times New Roman" pitchFamily="18" charset="0"/>
                <a:cs typeface="Times New Roman" pitchFamily="18" charset="0"/>
              </a:rPr>
              <a:t>Actions subject to review:  all direct and indirect federal activities affecting land, water, or natural resources of the coastal zone</a:t>
            </a:r>
          </a:p>
          <a:p>
            <a:pPr lvl="1" eaLnBrk="1" hangingPunct="1">
              <a:buClr>
                <a:srgbClr val="2790B0"/>
              </a:buClr>
              <a:buSzPct val="80000"/>
              <a:buFont typeface="Wingdings" panose="05000000000000000000" pitchFamily="2" charset="2"/>
              <a:buChar char="v"/>
              <a:defRPr/>
            </a:pPr>
            <a:endParaRPr lang="en-US" sz="1800" dirty="0" smtClean="0">
              <a:solidFill>
                <a:srgbClr val="000000"/>
              </a:solidFill>
              <a:latin typeface="Times New Roman" pitchFamily="18" charset="0"/>
              <a:cs typeface="Times New Roman" pitchFamily="18" charset="0"/>
            </a:endParaRPr>
          </a:p>
          <a:p>
            <a:pPr marL="457200" indent="-457200" eaLnBrk="1" fontAlgn="auto" hangingPunct="1">
              <a:spcBef>
                <a:spcPts val="0"/>
              </a:spcBef>
              <a:spcAft>
                <a:spcPts val="0"/>
              </a:spcAft>
              <a:buClr>
                <a:schemeClr val="tx2">
                  <a:lumMod val="40000"/>
                  <a:lumOff val="60000"/>
                </a:schemeClr>
              </a:buClr>
              <a:buFont typeface="Wingdings 2" pitchFamily="18" charset="2"/>
              <a:buNone/>
              <a:defRPr/>
            </a:pPr>
            <a:endParaRPr lang="en-US" sz="1400"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D9515C9C-B0D4-49C7-83C7-4BF66E55645D}" type="slidenum">
              <a:rPr lang="en-US" smtClean="0"/>
              <a:pPr/>
              <a:t>14</a:t>
            </a:fld>
            <a:endParaRPr lang="en-US"/>
          </a:p>
        </p:txBody>
      </p:sp>
      <p:sp>
        <p:nvSpPr>
          <p:cNvPr id="4" name="TextBox 3"/>
          <p:cNvSpPr txBox="1"/>
          <p:nvPr/>
        </p:nvSpPr>
        <p:spPr>
          <a:xfrm>
            <a:off x="1828800" y="3471208"/>
            <a:ext cx="5334000" cy="1938992"/>
          </a:xfrm>
          <a:prstGeom prst="rect">
            <a:avLst/>
          </a:prstGeom>
          <a:noFill/>
        </p:spPr>
        <p:txBody>
          <a:bodyPr wrap="square" rtlCol="0">
            <a:spAutoFit/>
          </a:bodyPr>
          <a:lstStyle/>
          <a:p>
            <a:pPr>
              <a:buClr>
                <a:srgbClr val="000000"/>
              </a:buClr>
              <a:defRPr/>
            </a:pPr>
            <a:endParaRPr lang="en-US" dirty="0">
              <a:solidFill>
                <a:srgbClr val="000000"/>
              </a:solidFill>
              <a:latin typeface="Times New Roman" pitchFamily="18" charset="0"/>
              <a:cs typeface="Times New Roman" pitchFamily="18" charset="0"/>
            </a:endParaRP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a:t>
            </a:r>
            <a:r>
              <a:rPr lang="en-US" sz="2800" b="1" dirty="0" smtClean="0">
                <a:solidFill>
                  <a:schemeClr val="accent6">
                    <a:lumMod val="75000"/>
                  </a:schemeClr>
                </a:solidFill>
                <a:latin typeface="Times New Roman" pitchFamily="18" charset="0"/>
                <a:cs typeface="Times New Roman" pitchFamily="18" charset="0"/>
              </a:rPr>
              <a:t>Direct </a:t>
            </a:r>
            <a:r>
              <a:rPr lang="en-US" sz="2800" b="1" dirty="0">
                <a:solidFill>
                  <a:schemeClr val="accent6">
                    <a:lumMod val="75000"/>
                  </a:schemeClr>
                </a:solidFill>
                <a:latin typeface="Times New Roman" pitchFamily="18" charset="0"/>
                <a:cs typeface="Times New Roman" pitchFamily="18" charset="0"/>
              </a:rPr>
              <a:t>activities </a:t>
            </a: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License </a:t>
            </a:r>
            <a:r>
              <a:rPr lang="en-US" sz="2800" dirty="0">
                <a:latin typeface="Times New Roman" pitchFamily="18" charset="0"/>
                <a:cs typeface="Times New Roman" pitchFamily="18" charset="0"/>
              </a:rPr>
              <a:t>or permit activities</a:t>
            </a: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a:t>
            </a:r>
            <a:r>
              <a:rPr lang="en-US" sz="2800" b="1" dirty="0" smtClean="0">
                <a:solidFill>
                  <a:schemeClr val="accent6">
                    <a:lumMod val="75000"/>
                  </a:schemeClr>
                </a:solidFill>
                <a:latin typeface="Times New Roman" pitchFamily="18" charset="0"/>
                <a:cs typeface="Times New Roman" pitchFamily="18" charset="0"/>
              </a:rPr>
              <a:t>Assistance </a:t>
            </a:r>
            <a:r>
              <a:rPr lang="en-US" sz="2800" b="1" dirty="0">
                <a:solidFill>
                  <a:schemeClr val="accent6">
                    <a:lumMod val="75000"/>
                  </a:schemeClr>
                </a:solidFill>
                <a:latin typeface="Times New Roman" pitchFamily="18" charset="0"/>
                <a:cs typeface="Times New Roman" pitchFamily="18" charset="0"/>
              </a:rPr>
              <a:t>activities </a:t>
            </a: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9718" y="4876800"/>
            <a:ext cx="1257082" cy="1220516"/>
          </a:xfrm>
          <a:prstGeom prst="rect">
            <a:avLst/>
          </a:prstGeom>
        </p:spPr>
      </p:pic>
    </p:spTree>
    <p:extLst>
      <p:ext uri="{BB962C8B-B14F-4D97-AF65-F5344CB8AC3E}">
        <p14:creationId xmlns:p14="http://schemas.microsoft.com/office/powerpoint/2010/main" val="19628732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pPr indent="-457200" eaLnBrk="1" hangingPunct="1">
              <a:spcBef>
                <a:spcPts val="600"/>
              </a:spcBef>
            </a:pPr>
            <a:r>
              <a:rPr lang="en-US" altLang="en-US" smtClean="0">
                <a:latin typeface="Times New Roman" panose="02020603050405020304" pitchFamily="18" charset="0"/>
                <a:cs typeface="Times New Roman" panose="02020603050405020304" pitchFamily="18" charset="0"/>
              </a:rPr>
              <a:t> Florida State Clearinghouse</a:t>
            </a:r>
          </a:p>
        </p:txBody>
      </p:sp>
      <p:sp>
        <p:nvSpPr>
          <p:cNvPr id="6147" name="Rectangle 3"/>
          <p:cNvSpPr>
            <a:spLocks noGrp="1" noChangeArrowheads="1"/>
          </p:cNvSpPr>
          <p:nvPr>
            <p:ph idx="1"/>
          </p:nvPr>
        </p:nvSpPr>
        <p:spPr>
          <a:xfrm>
            <a:off x="304800" y="1143000"/>
            <a:ext cx="8382000" cy="4906963"/>
          </a:xfrm>
        </p:spPr>
        <p:txBody>
          <a:bodyPr rtlCol="0">
            <a:normAutofit fontScale="92500" lnSpcReduction="10000"/>
          </a:bodyPr>
          <a:lstStyle/>
          <a:p>
            <a:pPr eaLnBrk="1" fontAlgn="auto" hangingPunct="1">
              <a:lnSpc>
                <a:spcPct val="110000"/>
              </a:lnSpc>
              <a:spcBef>
                <a:spcPts val="0"/>
              </a:spcBef>
              <a:spcAft>
                <a:spcPts val="0"/>
              </a:spcAft>
              <a:buSzPct val="90000"/>
              <a:buFont typeface="Wingdings" panose="05000000000000000000" pitchFamily="2" charset="2"/>
              <a:buChar char="§"/>
              <a:defRPr/>
            </a:pPr>
            <a:r>
              <a:rPr lang="en-US" sz="2600" dirty="0" smtClean="0">
                <a:latin typeface="Times New Roman" pitchFamily="18" charset="0"/>
                <a:cs typeface="Times New Roman" pitchFamily="18" charset="0"/>
              </a:rPr>
              <a:t>State </a:t>
            </a:r>
            <a:r>
              <a:rPr lang="en-US" sz="2600" dirty="0">
                <a:latin typeface="Times New Roman" pitchFamily="18" charset="0"/>
                <a:cs typeface="Times New Roman" pitchFamily="18" charset="0"/>
              </a:rPr>
              <a:t>Single Point </a:t>
            </a:r>
            <a:r>
              <a:rPr lang="en-US" sz="2600" dirty="0" smtClean="0">
                <a:latin typeface="Times New Roman" pitchFamily="18" charset="0"/>
                <a:cs typeface="Times New Roman" pitchFamily="18" charset="0"/>
              </a:rPr>
              <a:t>of Contact </a:t>
            </a:r>
            <a:r>
              <a:rPr lang="en-US" sz="2600" dirty="0">
                <a:latin typeface="Times New Roman" pitchFamily="18" charset="0"/>
                <a:cs typeface="Times New Roman" pitchFamily="18" charset="0"/>
              </a:rPr>
              <a:t>for receipt of federal funding applications and direct federal </a:t>
            </a:r>
            <a:r>
              <a:rPr lang="en-US" sz="2600" dirty="0" smtClean="0">
                <a:latin typeface="Times New Roman" pitchFamily="18" charset="0"/>
                <a:cs typeface="Times New Roman" pitchFamily="18" charset="0"/>
              </a:rPr>
              <a:t>development projects </a:t>
            </a:r>
            <a:r>
              <a:rPr lang="en-US" sz="2200" dirty="0" smtClean="0">
                <a:latin typeface="Times New Roman" pitchFamily="18" charset="0"/>
                <a:cs typeface="Times New Roman" pitchFamily="18" charset="0"/>
              </a:rPr>
              <a:t>(</a:t>
            </a:r>
            <a:r>
              <a:rPr lang="en-US" sz="2200" i="1" dirty="0" smtClean="0">
                <a:latin typeface="Times New Roman" pitchFamily="18" charset="0"/>
                <a:cs typeface="Times New Roman" pitchFamily="18" charset="0"/>
              </a:rPr>
              <a:t>Presidential </a:t>
            </a:r>
            <a:r>
              <a:rPr lang="en-US" sz="2200" i="1" dirty="0">
                <a:latin typeface="Times New Roman" pitchFamily="18" charset="0"/>
                <a:cs typeface="Times New Roman" pitchFamily="18" charset="0"/>
              </a:rPr>
              <a:t>Executive Order </a:t>
            </a:r>
            <a:r>
              <a:rPr lang="en-US" sz="2200" i="1" dirty="0" smtClean="0">
                <a:latin typeface="Times New Roman" pitchFamily="18" charset="0"/>
                <a:cs typeface="Times New Roman" pitchFamily="18" charset="0"/>
              </a:rPr>
              <a:t>12372</a:t>
            </a:r>
            <a:r>
              <a:rPr lang="en-US" sz="2200" dirty="0" smtClean="0">
                <a:latin typeface="Times New Roman" pitchFamily="18" charset="0"/>
                <a:cs typeface="Times New Roman" pitchFamily="18" charset="0"/>
              </a:rPr>
              <a:t>)</a:t>
            </a:r>
          </a:p>
          <a:p>
            <a:pPr eaLnBrk="1" fontAlgn="auto" hangingPunct="1">
              <a:lnSpc>
                <a:spcPct val="110000"/>
              </a:lnSpc>
              <a:spcBef>
                <a:spcPts val="0"/>
              </a:spcBef>
              <a:spcAft>
                <a:spcPts val="0"/>
              </a:spcAft>
              <a:buSzPct val="90000"/>
              <a:buFont typeface="Wingdings" panose="05000000000000000000" pitchFamily="2" charset="2"/>
              <a:buChar char="§"/>
              <a:defRPr/>
            </a:pPr>
            <a:endParaRPr lang="en-US" sz="2600" dirty="0" smtClean="0">
              <a:latin typeface="Times New Roman" pitchFamily="18" charset="0"/>
              <a:cs typeface="Times New Roman" pitchFamily="18" charset="0"/>
            </a:endParaRPr>
          </a:p>
          <a:p>
            <a:pPr eaLnBrk="1" fontAlgn="auto" hangingPunct="1">
              <a:lnSpc>
                <a:spcPct val="110000"/>
              </a:lnSpc>
              <a:spcBef>
                <a:spcPts val="0"/>
              </a:spcBef>
              <a:spcAft>
                <a:spcPts val="0"/>
              </a:spcAft>
              <a:buSzPct val="90000"/>
              <a:buFont typeface="Wingdings" panose="05000000000000000000" pitchFamily="2" charset="2"/>
              <a:buChar char="§"/>
              <a:defRPr/>
            </a:pPr>
            <a:r>
              <a:rPr lang="en-US" sz="2600" dirty="0" smtClean="0">
                <a:latin typeface="Times New Roman" pitchFamily="18" charset="0"/>
                <a:cs typeface="Times New Roman" pitchFamily="18" charset="0"/>
              </a:rPr>
              <a:t>Coordinates </a:t>
            </a:r>
            <a:r>
              <a:rPr lang="en-US" sz="2600" dirty="0">
                <a:latin typeface="Times New Roman" pitchFamily="18" charset="0"/>
                <a:cs typeface="Times New Roman" pitchFamily="18" charset="0"/>
              </a:rPr>
              <a:t>state intergovernmental review of federal agency activities and federal </a:t>
            </a:r>
            <a:r>
              <a:rPr lang="en-US" sz="2600" dirty="0" smtClean="0">
                <a:latin typeface="Times New Roman" pitchFamily="18" charset="0"/>
                <a:cs typeface="Times New Roman" pitchFamily="18" charset="0"/>
              </a:rPr>
              <a:t>funding</a:t>
            </a:r>
          </a:p>
          <a:p>
            <a:pPr eaLnBrk="1" fontAlgn="auto" hangingPunct="1">
              <a:lnSpc>
                <a:spcPct val="110000"/>
              </a:lnSpc>
              <a:spcBef>
                <a:spcPts val="0"/>
              </a:spcBef>
              <a:spcAft>
                <a:spcPts val="0"/>
              </a:spcAft>
              <a:buSzPct val="90000"/>
              <a:buFont typeface="Wingdings" panose="05000000000000000000" pitchFamily="2" charset="2"/>
              <a:buChar char="§"/>
              <a:defRPr/>
            </a:pP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Coastal </a:t>
            </a:r>
            <a:r>
              <a:rPr lang="en-US" sz="2000" i="1" dirty="0">
                <a:latin typeface="Times New Roman" pitchFamily="18" charset="0"/>
                <a:cs typeface="Times New Roman" pitchFamily="18" charset="0"/>
              </a:rPr>
              <a:t>Zone Management Act </a:t>
            </a:r>
            <a:r>
              <a:rPr lang="en-US" sz="2000" dirty="0">
                <a:latin typeface="Times New Roman" pitchFamily="18" charset="0"/>
                <a:cs typeface="Times New Roman" pitchFamily="18" charset="0"/>
              </a:rPr>
              <a:t>(CZMA</a:t>
            </a:r>
            <a:r>
              <a:rPr lang="en-US" sz="2000" dirty="0" smtClean="0">
                <a:latin typeface="Times New Roman" pitchFamily="18" charset="0"/>
                <a:cs typeface="Times New Roman" pitchFamily="18" charset="0"/>
              </a:rPr>
              <a:t>) and </a:t>
            </a:r>
          </a:p>
          <a:p>
            <a:pPr eaLnBrk="1" fontAlgn="auto" hangingPunct="1">
              <a:lnSpc>
                <a:spcPct val="110000"/>
              </a:lnSpc>
              <a:spcBef>
                <a:spcPts val="0"/>
              </a:spcBef>
              <a:spcAft>
                <a:spcPts val="0"/>
              </a:spcAft>
              <a:buSzPct val="90000"/>
              <a:buFont typeface="Wingdings" panose="05000000000000000000" pitchFamily="2" charset="2"/>
              <a:buChar char="§"/>
              <a:defRPr/>
            </a:pPr>
            <a:r>
              <a:rPr lang="en-US" sz="2000" i="1" dirty="0">
                <a:latin typeface="Times New Roman" pitchFamily="18" charset="0"/>
                <a:cs typeface="Times New Roman" pitchFamily="18" charset="0"/>
              </a:rPr>
              <a:t> </a:t>
            </a:r>
            <a:r>
              <a:rPr lang="en-US" sz="2000" i="1" dirty="0" smtClean="0">
                <a:latin typeface="Times New Roman" pitchFamily="18" charset="0"/>
                <a:cs typeface="Times New Roman" pitchFamily="18" charset="0"/>
              </a:rPr>
              <a:t>           National </a:t>
            </a:r>
            <a:r>
              <a:rPr lang="en-US" sz="2000" i="1" dirty="0">
                <a:latin typeface="Times New Roman" pitchFamily="18" charset="0"/>
                <a:cs typeface="Times New Roman" pitchFamily="18" charset="0"/>
              </a:rPr>
              <a:t>Environmental Policy Act </a:t>
            </a:r>
            <a:r>
              <a:rPr lang="en-US" sz="2000" dirty="0">
                <a:latin typeface="Times New Roman" pitchFamily="18" charset="0"/>
                <a:cs typeface="Times New Roman" pitchFamily="18" charset="0"/>
              </a:rPr>
              <a:t>(NEPA</a:t>
            </a:r>
            <a:r>
              <a:rPr lang="en-US" sz="2000" dirty="0" smtClean="0">
                <a:latin typeface="Times New Roman" pitchFamily="18" charset="0"/>
                <a:cs typeface="Times New Roman" pitchFamily="18" charset="0"/>
              </a:rPr>
              <a:t>)</a:t>
            </a:r>
          </a:p>
          <a:p>
            <a:pPr eaLnBrk="1" fontAlgn="auto" hangingPunct="1">
              <a:lnSpc>
                <a:spcPct val="110000"/>
              </a:lnSpc>
              <a:spcBef>
                <a:spcPts val="0"/>
              </a:spcBef>
              <a:spcAft>
                <a:spcPts val="0"/>
              </a:spcAft>
              <a:buSzPct val="90000"/>
              <a:buFont typeface="Wingdings" panose="05000000000000000000" pitchFamily="2" charset="2"/>
              <a:buChar char="§"/>
              <a:defRPr/>
            </a:pPr>
            <a:endParaRPr lang="en-US" sz="2000" dirty="0">
              <a:latin typeface="Times New Roman" pitchFamily="18" charset="0"/>
              <a:cs typeface="Times New Roman" pitchFamily="18" charset="0"/>
            </a:endParaRPr>
          </a:p>
          <a:p>
            <a:pPr eaLnBrk="1" fontAlgn="auto" hangingPunct="1">
              <a:lnSpc>
                <a:spcPct val="110000"/>
              </a:lnSpc>
              <a:spcBef>
                <a:spcPts val="0"/>
              </a:spcBef>
              <a:spcAft>
                <a:spcPts val="0"/>
              </a:spcAft>
              <a:buSzPct val="90000"/>
              <a:buFont typeface="Wingdings" panose="05000000000000000000" pitchFamily="2" charset="2"/>
              <a:buChar char="§"/>
              <a:defRPr/>
            </a:pPr>
            <a:r>
              <a:rPr lang="en-US" sz="2600" dirty="0" smtClean="0">
                <a:latin typeface="Times New Roman" pitchFamily="18" charset="0"/>
                <a:cs typeface="Times New Roman" pitchFamily="18" charset="0"/>
              </a:rPr>
              <a:t>Coordinates review of oil and gas exploration plans </a:t>
            </a:r>
          </a:p>
          <a:p>
            <a:pPr eaLnBrk="1" fontAlgn="auto" hangingPunct="1">
              <a:lnSpc>
                <a:spcPct val="110000"/>
              </a:lnSpc>
              <a:spcBef>
                <a:spcPts val="0"/>
              </a:spcBef>
              <a:spcAft>
                <a:spcPts val="0"/>
              </a:spcAft>
              <a:buSzPct val="90000"/>
              <a:buFont typeface="Wingdings" panose="05000000000000000000" pitchFamily="2" charset="2"/>
              <a:buChar char="§"/>
              <a:defRP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Outer Continental Shelf Lands Act </a:t>
            </a:r>
            <a:r>
              <a:rPr lang="en-US" sz="2000" dirty="0" smtClean="0">
                <a:latin typeface="Times New Roman" pitchFamily="18" charset="0"/>
                <a:cs typeface="Times New Roman" pitchFamily="18" charset="0"/>
              </a:rPr>
              <a:t>(OCSLA)</a:t>
            </a:r>
          </a:p>
          <a:p>
            <a:pPr eaLnBrk="1" fontAlgn="auto" hangingPunct="1">
              <a:lnSpc>
                <a:spcPct val="110000"/>
              </a:lnSpc>
              <a:spcBef>
                <a:spcPts val="0"/>
              </a:spcBef>
              <a:spcAft>
                <a:spcPts val="0"/>
              </a:spcAft>
              <a:buSzPct val="90000"/>
              <a:buFont typeface="Wingdings" panose="05000000000000000000" pitchFamily="2" charset="2"/>
              <a:buChar char="§"/>
              <a:defRPr/>
            </a:pPr>
            <a:endParaRPr lang="en-US" sz="2000" dirty="0" smtClean="0">
              <a:latin typeface="Times New Roman" pitchFamily="18" charset="0"/>
              <a:cs typeface="Times New Roman" pitchFamily="18" charset="0"/>
            </a:endParaRPr>
          </a:p>
          <a:p>
            <a:pPr eaLnBrk="1" fontAlgn="auto" hangingPunct="1">
              <a:lnSpc>
                <a:spcPct val="110000"/>
              </a:lnSpc>
              <a:spcBef>
                <a:spcPts val="0"/>
              </a:spcBef>
              <a:spcAft>
                <a:spcPts val="0"/>
              </a:spcAft>
              <a:buSzPct val="90000"/>
              <a:buFont typeface="Wingdings" panose="05000000000000000000" pitchFamily="2" charset="2"/>
              <a:buChar char="§"/>
              <a:defRPr/>
            </a:pPr>
            <a:r>
              <a:rPr lang="en-US" sz="2600" dirty="0" smtClean="0">
                <a:latin typeface="Times New Roman" pitchFamily="18" charset="0"/>
                <a:cs typeface="Times New Roman" pitchFamily="18" charset="0"/>
              </a:rPr>
              <a:t>Ensures that federal agencies and applicants are </a:t>
            </a:r>
            <a:r>
              <a:rPr lang="en-US" sz="2600" dirty="0">
                <a:latin typeface="Times New Roman" pitchFamily="18" charset="0"/>
                <a:cs typeface="Times New Roman" pitchFamily="18" charset="0"/>
              </a:rPr>
              <a:t>provided a coordinated, consolidated and timely state </a:t>
            </a:r>
            <a:r>
              <a:rPr lang="en-US" sz="2600" dirty="0" smtClean="0">
                <a:latin typeface="Times New Roman" pitchFamily="18" charset="0"/>
                <a:cs typeface="Times New Roman" pitchFamily="18" charset="0"/>
              </a:rPr>
              <a:t>response</a:t>
            </a:r>
            <a:endParaRPr lang="en-US" sz="2600" dirty="0">
              <a:latin typeface="Times New Roman" pitchFamily="18" charset="0"/>
              <a:cs typeface="Times New Roman" pitchFamily="18" charset="0"/>
            </a:endParaRPr>
          </a:p>
          <a:p>
            <a:pPr marL="457200" indent="-365760" eaLnBrk="1" fontAlgn="auto" hangingPunct="1">
              <a:lnSpc>
                <a:spcPct val="90000"/>
              </a:lnSpc>
              <a:spcBef>
                <a:spcPts val="600"/>
              </a:spcBef>
              <a:spcAft>
                <a:spcPts val="0"/>
              </a:spcAft>
              <a:buClr>
                <a:schemeClr val="tx2">
                  <a:lumMod val="40000"/>
                  <a:lumOff val="60000"/>
                </a:schemeClr>
              </a:buClr>
              <a:buFont typeface="Wingdings 2" pitchFamily="18" charset="2"/>
              <a:buNone/>
              <a:defRPr/>
            </a:pPr>
            <a:endParaRPr lang="en-US" sz="2600" dirty="0" smtClean="0">
              <a:latin typeface="Times New Roman" pitchFamily="18" charset="0"/>
              <a:cs typeface="Times New Roman" pitchFamily="18" charset="0"/>
            </a:endParaRPr>
          </a:p>
          <a:p>
            <a:pPr marL="457200" indent="-365760" eaLnBrk="1" fontAlgn="auto" hangingPunct="1">
              <a:lnSpc>
                <a:spcPct val="90000"/>
              </a:lnSpc>
              <a:spcBef>
                <a:spcPts val="600"/>
              </a:spcBef>
              <a:spcAft>
                <a:spcPts val="0"/>
              </a:spcAft>
              <a:buClr>
                <a:schemeClr val="tx2">
                  <a:lumMod val="40000"/>
                  <a:lumOff val="60000"/>
                </a:schemeClr>
              </a:buClr>
              <a:buFont typeface="Wingdings" pitchFamily="2" charset="2"/>
              <a:buChar char="§"/>
              <a:defRPr/>
            </a:pPr>
            <a:endParaRPr lang="en-US" sz="1000" dirty="0" smtClean="0">
              <a:latin typeface="Times New Roman" pitchFamily="18" charset="0"/>
              <a:cs typeface="Times New Roman" pitchFamily="18" charset="0"/>
            </a:endParaRPr>
          </a:p>
          <a:p>
            <a:pPr marL="457200" indent="-365760" eaLnBrk="1" fontAlgn="auto" hangingPunct="1">
              <a:lnSpc>
                <a:spcPct val="90000"/>
              </a:lnSpc>
              <a:spcBef>
                <a:spcPts val="600"/>
              </a:spcBef>
              <a:spcAft>
                <a:spcPts val="0"/>
              </a:spcAft>
              <a:buClr>
                <a:schemeClr val="tx2">
                  <a:lumMod val="40000"/>
                  <a:lumOff val="60000"/>
                </a:schemeClr>
              </a:buClr>
              <a:buFont typeface="Wingdings" pitchFamily="2" charset="2"/>
              <a:buChar char="§"/>
              <a:defRPr/>
            </a:pPr>
            <a:endParaRPr lang="en-US" sz="1000" b="1" dirty="0" smtClean="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D9515C9C-B0D4-49C7-83C7-4BF66E55645D}" type="slidenum">
              <a:rPr lang="en-US" smtClean="0"/>
              <a:pPr/>
              <a:t>15</a:t>
            </a:fld>
            <a:endParaRPr lang="en-US"/>
          </a:p>
        </p:txBody>
      </p:sp>
    </p:spTree>
    <p:extLst>
      <p:ext uri="{BB962C8B-B14F-4D97-AF65-F5344CB8AC3E}">
        <p14:creationId xmlns:p14="http://schemas.microsoft.com/office/powerpoint/2010/main" val="1739064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38200" y="-76200"/>
            <a:ext cx="7848600" cy="1143000"/>
          </a:xfrm>
        </p:spPr>
        <p:txBody>
          <a:bodyPr/>
          <a:lstStyle/>
          <a:p>
            <a:pPr eaLnBrk="1" hangingPunct="1">
              <a:lnSpc>
                <a:spcPct val="80000"/>
              </a:lnSpc>
            </a:pPr>
            <a:r>
              <a:rPr lang="en-US" altLang="en-US" sz="3800" dirty="0" smtClean="0">
                <a:latin typeface="Times New Roman" panose="02020603050405020304" pitchFamily="18" charset="0"/>
                <a:cs typeface="Times New Roman" panose="02020603050405020304" pitchFamily="18" charset="0"/>
              </a:rPr>
              <a:t>Clearinghouse</a:t>
            </a:r>
          </a:p>
        </p:txBody>
      </p:sp>
      <p:sp>
        <p:nvSpPr>
          <p:cNvPr id="13315" name="Content Placeholder 2"/>
          <p:cNvSpPr>
            <a:spLocks noGrp="1"/>
          </p:cNvSpPr>
          <p:nvPr>
            <p:ph idx="1"/>
          </p:nvPr>
        </p:nvSpPr>
        <p:spPr>
          <a:xfrm>
            <a:off x="457200" y="1066800"/>
            <a:ext cx="8229600" cy="5059363"/>
          </a:xfrm>
        </p:spPr>
        <p:txBody>
          <a:bodyPr>
            <a:normAutofit lnSpcReduction="10000"/>
          </a:bodyPr>
          <a:lstStyle/>
          <a:p>
            <a:pPr eaLnBrk="1" hangingPunct="1">
              <a:spcBef>
                <a:spcPct val="0"/>
              </a:spcBef>
              <a:buClr>
                <a:srgbClr val="2790B0"/>
              </a:buClr>
              <a:buSzPct val="80000"/>
              <a:buFont typeface="Wingdings" panose="05000000000000000000" pitchFamily="2" charset="2"/>
              <a:buChar char="v"/>
            </a:pPr>
            <a:r>
              <a:rPr lang="en-US" sz="2200" dirty="0" smtClean="0">
                <a:latin typeface="Times New Roman" panose="02020603050405020304" pitchFamily="18" charset="0"/>
                <a:cs typeface="Times New Roman" panose="02020603050405020304" pitchFamily="18" charset="0"/>
              </a:rPr>
              <a:t>For a range of activities where a Federal agency makes a proposal for action initiating an activity or series of activities when coastal effects are reasonably foreseeable (e.g.: proposal to physically alter resources, a plan to direct future agency actions, a proposed rulemaking altering uses of the coastal zone, a general permit not involving case-by-case issuance by the Federal agency), modifications to previously reviewed activities that result in substantially different effects</a:t>
            </a:r>
          </a:p>
          <a:p>
            <a:pPr eaLnBrk="1" hangingPunct="1">
              <a:spcBef>
                <a:spcPct val="0"/>
              </a:spcBef>
              <a:buClr>
                <a:srgbClr val="2790B0"/>
              </a:buClr>
              <a:buSzPct val="80000"/>
              <a:buFont typeface="Wingdings" panose="05000000000000000000" pitchFamily="2" charset="2"/>
              <a:buChar char="v"/>
            </a:pPr>
            <a:endParaRPr lang="en-US" sz="2200" dirty="0" smtClean="0">
              <a:latin typeface="Times New Roman" panose="02020603050405020304" pitchFamily="18" charset="0"/>
              <a:cs typeface="Times New Roman" panose="02020603050405020304" pitchFamily="18" charset="0"/>
            </a:endParaRPr>
          </a:p>
          <a:p>
            <a:pPr eaLnBrk="1" hangingPunct="1">
              <a:spcBef>
                <a:spcPct val="0"/>
              </a:spcBef>
              <a:buClr>
                <a:srgbClr val="2790B0"/>
              </a:buClr>
              <a:buSzPct val="80000"/>
              <a:buFont typeface="Wingdings" panose="05000000000000000000" pitchFamily="2" charset="2"/>
              <a:buChar char="v"/>
            </a:pPr>
            <a:r>
              <a:rPr lang="en-US" sz="2200" dirty="0" smtClean="0">
                <a:latin typeface="Times New Roman" panose="02020603050405020304" pitchFamily="18" charset="0"/>
                <a:cs typeface="Times New Roman" panose="02020603050405020304" pitchFamily="18" charset="0"/>
              </a:rPr>
              <a:t>Must be undertaken in a manner consistent to the maximum extent practicable with enforceable policies of approved coastal management program</a:t>
            </a:r>
          </a:p>
          <a:p>
            <a:pPr eaLnBrk="1" hangingPunct="1">
              <a:spcBef>
                <a:spcPct val="0"/>
              </a:spcBef>
              <a:buClr>
                <a:srgbClr val="2790B0"/>
              </a:buClr>
              <a:buSzPct val="80000"/>
              <a:buFont typeface="Wingdings" panose="05000000000000000000" pitchFamily="2" charset="2"/>
              <a:buChar char="v"/>
            </a:pPr>
            <a:endParaRPr lang="en-US" sz="2200" dirty="0" smtClean="0">
              <a:latin typeface="Times New Roman" panose="02020603050405020304" pitchFamily="18" charset="0"/>
              <a:cs typeface="Times New Roman" panose="02020603050405020304" pitchFamily="18" charset="0"/>
            </a:endParaRPr>
          </a:p>
          <a:p>
            <a:pPr eaLnBrk="1" hangingPunct="1">
              <a:spcBef>
                <a:spcPct val="0"/>
              </a:spcBef>
              <a:buClr>
                <a:srgbClr val="2790B0"/>
              </a:buClr>
              <a:buSzPct val="80000"/>
              <a:buFont typeface="Wingdings" panose="05000000000000000000" pitchFamily="2" charset="2"/>
              <a:buChar char="v"/>
            </a:pPr>
            <a:r>
              <a:rPr lang="en-US" sz="2200" dirty="0" smtClean="0">
                <a:latin typeface="Times New Roman" panose="02020603050405020304" pitchFamily="18" charset="0"/>
                <a:cs typeface="Times New Roman" panose="02020603050405020304" pitchFamily="18" charset="0"/>
              </a:rPr>
              <a:t>“Consistent to the maximum extent practicable” means fully consistent unless prohibited by existing law applicable to Federal agency (does not include a general claim of lack of funding)</a:t>
            </a:r>
          </a:p>
        </p:txBody>
      </p:sp>
      <p:sp>
        <p:nvSpPr>
          <p:cNvPr id="2" name="Slide Number Placeholder 1"/>
          <p:cNvSpPr>
            <a:spLocks noGrp="1"/>
          </p:cNvSpPr>
          <p:nvPr>
            <p:ph type="sldNum" sz="quarter" idx="12"/>
          </p:nvPr>
        </p:nvSpPr>
        <p:spPr/>
        <p:txBody>
          <a:bodyPr/>
          <a:lstStyle/>
          <a:p>
            <a:fld id="{D9515C9C-B0D4-49C7-83C7-4BF66E55645D}" type="slidenum">
              <a:rPr lang="en-US" smtClean="0"/>
              <a:pPr/>
              <a:t>16</a:t>
            </a:fld>
            <a:endParaRPr lang="en-US"/>
          </a:p>
        </p:txBody>
      </p:sp>
    </p:spTree>
    <p:extLst>
      <p:ext uri="{BB962C8B-B14F-4D97-AF65-F5344CB8AC3E}">
        <p14:creationId xmlns:p14="http://schemas.microsoft.com/office/powerpoint/2010/main" val="36223344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838200" y="-76200"/>
            <a:ext cx="7848600" cy="1143000"/>
          </a:xfrm>
        </p:spPr>
        <p:txBody>
          <a:bodyPr/>
          <a:lstStyle/>
          <a:p>
            <a:pPr eaLnBrk="1" hangingPunct="1">
              <a:lnSpc>
                <a:spcPct val="80000"/>
              </a:lnSpc>
            </a:pPr>
            <a:r>
              <a:rPr lang="en-US" altLang="en-US" sz="3800" smtClean="0">
                <a:latin typeface="Times New Roman" panose="02020603050405020304" pitchFamily="18" charset="0"/>
                <a:cs typeface="Times New Roman" panose="02020603050405020304" pitchFamily="18" charset="0"/>
              </a:rPr>
              <a:t>Conditional Concurrences</a:t>
            </a:r>
          </a:p>
        </p:txBody>
      </p:sp>
      <p:sp>
        <p:nvSpPr>
          <p:cNvPr id="23555" name="Content Placeholder 2"/>
          <p:cNvSpPr>
            <a:spLocks noGrp="1"/>
          </p:cNvSpPr>
          <p:nvPr>
            <p:ph idx="1"/>
          </p:nvPr>
        </p:nvSpPr>
        <p:spPr>
          <a:xfrm>
            <a:off x="457200" y="1295400"/>
            <a:ext cx="8229600" cy="5257800"/>
          </a:xfrm>
        </p:spPr>
        <p:txBody>
          <a:bodyPr/>
          <a:lstStyle/>
          <a:p>
            <a:pPr eaLnBrk="1" hangingPunct="1">
              <a:spcBef>
                <a:spcPct val="0"/>
              </a:spcBef>
              <a:buClr>
                <a:srgbClr val="2790B0"/>
              </a:buClr>
              <a:buSzPct val="80000"/>
              <a:buFont typeface="Wingdings" panose="05000000000000000000" pitchFamily="2" charset="2"/>
              <a:buChar char="v"/>
            </a:pPr>
            <a:r>
              <a:rPr lang="en-US" sz="2200" dirty="0" smtClean="0">
                <a:latin typeface="Times New Roman" panose="02020603050405020304" pitchFamily="18" charset="0"/>
                <a:cs typeface="Times New Roman" panose="02020603050405020304" pitchFamily="18" charset="0"/>
              </a:rPr>
              <a:t>Agencies and/or applicants should cooperate with State to develop conditions during the review period to include in Federal agency </a:t>
            </a:r>
            <a:r>
              <a:rPr lang="en-US" sz="2200" i="1" dirty="0" smtClean="0">
                <a:latin typeface="Times New Roman" panose="02020603050405020304" pitchFamily="18" charset="0"/>
                <a:cs typeface="Times New Roman" panose="02020603050405020304" pitchFamily="18" charset="0"/>
              </a:rPr>
              <a:t>final decision or approval </a:t>
            </a:r>
            <a:r>
              <a:rPr lang="en-US" sz="2200" dirty="0" smtClean="0">
                <a:latin typeface="Times New Roman" panose="02020603050405020304" pitchFamily="18" charset="0"/>
                <a:cs typeface="Times New Roman" panose="02020603050405020304" pitchFamily="18" charset="0"/>
              </a:rPr>
              <a:t>that allow the State to concur</a:t>
            </a:r>
          </a:p>
          <a:p>
            <a:pPr eaLnBrk="1" hangingPunct="1">
              <a:spcBef>
                <a:spcPct val="0"/>
              </a:spcBef>
              <a:buClr>
                <a:srgbClr val="2790B0"/>
              </a:buClr>
              <a:buSzPct val="80000"/>
              <a:buFont typeface="Wingdings" panose="05000000000000000000" pitchFamily="2" charset="2"/>
              <a:buChar char="v"/>
            </a:pPr>
            <a:endParaRPr lang="en-US" sz="2200" dirty="0" smtClean="0">
              <a:latin typeface="Times New Roman" panose="02020603050405020304" pitchFamily="18" charset="0"/>
              <a:cs typeface="Times New Roman" panose="02020603050405020304" pitchFamily="18" charset="0"/>
            </a:endParaRPr>
          </a:p>
          <a:p>
            <a:pPr eaLnBrk="1" hangingPunct="1">
              <a:spcBef>
                <a:spcPct val="0"/>
              </a:spcBef>
              <a:buClr>
                <a:srgbClr val="2790B0"/>
              </a:buClr>
              <a:buSzPct val="80000"/>
              <a:buFont typeface="Wingdings" panose="05000000000000000000" pitchFamily="2" charset="2"/>
              <a:buChar char="v"/>
            </a:pPr>
            <a:r>
              <a:rPr lang="en-US" sz="2200" dirty="0" smtClean="0">
                <a:latin typeface="Times New Roman" panose="02020603050405020304" pitchFamily="18" charset="0"/>
                <a:cs typeface="Times New Roman" panose="02020603050405020304" pitchFamily="18" charset="0"/>
              </a:rPr>
              <a:t>If instead the State issues a conditional concurrence, it must state the conditions which must be satisfied to ensure activity is consistent, an explanation of why those conditions are necessary, and identification of relevant specific enforceable policies</a:t>
            </a:r>
          </a:p>
          <a:p>
            <a:pPr eaLnBrk="1" hangingPunct="1">
              <a:spcBef>
                <a:spcPct val="0"/>
              </a:spcBef>
              <a:buClr>
                <a:srgbClr val="2790B0"/>
              </a:buClr>
              <a:buSzPct val="80000"/>
              <a:buFont typeface="Wingdings" panose="05000000000000000000" pitchFamily="2" charset="2"/>
              <a:buChar char="v"/>
            </a:pPr>
            <a:endParaRPr lang="en-US" sz="2200" dirty="0" smtClean="0">
              <a:latin typeface="Times New Roman" panose="02020603050405020304" pitchFamily="18" charset="0"/>
              <a:cs typeface="Times New Roman" panose="02020603050405020304" pitchFamily="18" charset="0"/>
            </a:endParaRPr>
          </a:p>
          <a:p>
            <a:pPr eaLnBrk="1" hangingPunct="1">
              <a:spcBef>
                <a:spcPct val="0"/>
              </a:spcBef>
              <a:buClr>
                <a:srgbClr val="2790B0"/>
              </a:buClr>
              <a:buSzPct val="80000"/>
              <a:buFont typeface="Wingdings" panose="05000000000000000000" pitchFamily="2" charset="2"/>
              <a:buChar char="v"/>
            </a:pPr>
            <a:r>
              <a:rPr lang="en-US" sz="2200" dirty="0" smtClean="0">
                <a:latin typeface="Times New Roman" panose="02020603050405020304" pitchFamily="18" charset="0"/>
                <a:cs typeface="Times New Roman" panose="02020603050405020304" pitchFamily="18" charset="0"/>
              </a:rPr>
              <a:t>Correspondence shall state that in the event the conditions are not met, the conditional concurrence shall be treated as an objection</a:t>
            </a:r>
          </a:p>
          <a:p>
            <a:pPr eaLnBrk="1" hangingPunct="1">
              <a:spcBef>
                <a:spcPct val="0"/>
              </a:spcBef>
              <a:buClr>
                <a:srgbClr val="2790B0"/>
              </a:buClr>
              <a:buSzPct val="80000"/>
              <a:buFont typeface="Wingdings" panose="05000000000000000000" pitchFamily="2" charset="2"/>
              <a:buChar char="v"/>
            </a:pPr>
            <a:endParaRPr lang="en-US" sz="2200" dirty="0" smtClean="0">
              <a:latin typeface="Times New Roman" panose="02020603050405020304" pitchFamily="18" charset="0"/>
              <a:cs typeface="Times New Roman" panose="02020603050405020304" pitchFamily="18" charset="0"/>
            </a:endParaRPr>
          </a:p>
          <a:p>
            <a:pPr eaLnBrk="1" hangingPunct="1">
              <a:spcBef>
                <a:spcPct val="0"/>
              </a:spcBef>
              <a:buClr>
                <a:srgbClr val="2790B0"/>
              </a:buClr>
              <a:buSzPct val="80000"/>
              <a:buFont typeface="Wingdings" panose="05000000000000000000" pitchFamily="2" charset="2"/>
              <a:buChar char="v"/>
            </a:pPr>
            <a:r>
              <a:rPr lang="en-US" sz="2200" dirty="0" smtClean="0">
                <a:latin typeface="Times New Roman" panose="02020603050405020304" pitchFamily="18" charset="0"/>
                <a:cs typeface="Times New Roman" panose="02020603050405020304" pitchFamily="18" charset="0"/>
              </a:rPr>
              <a:t>Federal agency must notify State if conditions are not acceptable</a:t>
            </a:r>
          </a:p>
        </p:txBody>
      </p:sp>
      <p:sp>
        <p:nvSpPr>
          <p:cNvPr id="2" name="Slide Number Placeholder 1"/>
          <p:cNvSpPr>
            <a:spLocks noGrp="1"/>
          </p:cNvSpPr>
          <p:nvPr>
            <p:ph type="sldNum" sz="quarter" idx="12"/>
          </p:nvPr>
        </p:nvSpPr>
        <p:spPr/>
        <p:txBody>
          <a:bodyPr/>
          <a:lstStyle/>
          <a:p>
            <a:fld id="{D9515C9C-B0D4-49C7-83C7-4BF66E55645D}" type="slidenum">
              <a:rPr lang="en-US" smtClean="0"/>
              <a:pPr/>
              <a:t>17</a:t>
            </a:fld>
            <a:endParaRPr lang="en-US"/>
          </a:p>
        </p:txBody>
      </p:sp>
    </p:spTree>
    <p:extLst>
      <p:ext uri="{BB962C8B-B14F-4D97-AF65-F5344CB8AC3E}">
        <p14:creationId xmlns:p14="http://schemas.microsoft.com/office/powerpoint/2010/main" val="19576822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
            <a:ext cx="7848600" cy="1143000"/>
          </a:xfrm>
        </p:spPr>
        <p:txBody>
          <a:bodyPr>
            <a:noAutofit/>
          </a:bodyPr>
          <a:lstStyle/>
          <a:p>
            <a:r>
              <a:rPr lang="en-US" sz="3500" dirty="0" smtClean="0"/>
              <a:t>Additional Coastal </a:t>
            </a:r>
            <a:r>
              <a:rPr lang="en-US" sz="3200" dirty="0" smtClean="0"/>
              <a:t>Management</a:t>
            </a:r>
            <a:r>
              <a:rPr lang="en-US" sz="3500" dirty="0" smtClean="0"/>
              <a:t> Programs</a:t>
            </a:r>
            <a:endParaRPr lang="en-US" sz="3500"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dirty="0"/>
          </a:p>
        </p:txBody>
      </p:sp>
      <p:sp>
        <p:nvSpPr>
          <p:cNvPr id="9" name="TextBox 8"/>
          <p:cNvSpPr txBox="1"/>
          <p:nvPr/>
        </p:nvSpPr>
        <p:spPr>
          <a:xfrm>
            <a:off x="4114800" y="4114800"/>
            <a:ext cx="3276600" cy="369332"/>
          </a:xfrm>
          <a:prstGeom prst="rect">
            <a:avLst/>
          </a:prstGeom>
          <a:noFill/>
        </p:spPr>
        <p:txBody>
          <a:bodyPr wrap="square" rtlCol="0">
            <a:spAutoFit/>
          </a:bodyPr>
          <a:lstStyle/>
          <a:p>
            <a:endParaRPr lang="en-US" dirty="0"/>
          </a:p>
        </p:txBody>
      </p:sp>
      <p:sp>
        <p:nvSpPr>
          <p:cNvPr id="11" name="TextBox 10"/>
          <p:cNvSpPr txBox="1"/>
          <p:nvPr/>
        </p:nvSpPr>
        <p:spPr>
          <a:xfrm>
            <a:off x="1295400" y="4724400"/>
            <a:ext cx="4495800" cy="646331"/>
          </a:xfrm>
          <a:prstGeom prst="rect">
            <a:avLst/>
          </a:prstGeom>
          <a:noFill/>
        </p:spPr>
        <p:txBody>
          <a:bodyPr wrap="square" rtlCol="0">
            <a:spAutoFit/>
          </a:bodyPr>
          <a:lstStyle/>
          <a:p>
            <a:endParaRPr lang="en-US" dirty="0" smtClean="0"/>
          </a:p>
          <a:p>
            <a:endParaRPr lang="en-US" dirty="0"/>
          </a:p>
        </p:txBody>
      </p:sp>
      <p:sp>
        <p:nvSpPr>
          <p:cNvPr id="8" name="Content Placeholder 7"/>
          <p:cNvSpPr>
            <a:spLocks noGrp="1"/>
          </p:cNvSpPr>
          <p:nvPr>
            <p:ph idx="1"/>
          </p:nvPr>
        </p:nvSpPr>
        <p:spPr>
          <a:xfrm>
            <a:off x="0" y="1524000"/>
            <a:ext cx="3733800" cy="914400"/>
          </a:xfrm>
        </p:spPr>
        <p:txBody>
          <a:bodyPr>
            <a:normAutofit fontScale="92500" lnSpcReduction="10000"/>
          </a:bodyPr>
          <a:lstStyle/>
          <a:p>
            <a:pPr algn="ctr">
              <a:buNone/>
            </a:pPr>
            <a:r>
              <a:rPr lang="en-US" b="1" dirty="0" smtClean="0"/>
              <a:t>Greater Jacksonville </a:t>
            </a:r>
          </a:p>
          <a:p>
            <a:pPr algn="ctr">
              <a:buNone/>
            </a:pPr>
            <a:r>
              <a:rPr lang="en-US" b="1" dirty="0" smtClean="0"/>
              <a:t>Paddling Guide</a:t>
            </a:r>
          </a:p>
        </p:txBody>
      </p:sp>
      <p:pic>
        <p:nvPicPr>
          <p:cNvPr id="10" name="Picture 9" descr="Banner 2- 8.5 x 4.jpg"/>
          <p:cNvPicPr>
            <a:picLocks noChangeAspect="1"/>
          </p:cNvPicPr>
          <p:nvPr/>
        </p:nvPicPr>
        <p:blipFill>
          <a:blip r:embed="rId2" cstate="print"/>
          <a:stretch>
            <a:fillRect/>
          </a:stretch>
        </p:blipFill>
        <p:spPr>
          <a:xfrm>
            <a:off x="304800" y="3276600"/>
            <a:ext cx="6096000" cy="2971800"/>
          </a:xfrm>
          <a:prstGeom prst="rect">
            <a:avLst/>
          </a:prstGeom>
        </p:spPr>
      </p:pic>
      <p:pic>
        <p:nvPicPr>
          <p:cNvPr id="12" name="Picture 11" descr="PG III Race 6.jpg"/>
          <p:cNvPicPr>
            <a:picLocks noChangeAspect="1"/>
          </p:cNvPicPr>
          <p:nvPr/>
        </p:nvPicPr>
        <p:blipFill>
          <a:blip r:embed="rId3" cstate="print"/>
          <a:stretch>
            <a:fillRect/>
          </a:stretch>
        </p:blipFill>
        <p:spPr>
          <a:xfrm>
            <a:off x="4495800" y="1143000"/>
            <a:ext cx="4191000" cy="2794000"/>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9522" y="70824"/>
            <a:ext cx="868850" cy="84357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0435" y="5181600"/>
            <a:ext cx="1257082" cy="1220516"/>
          </a:xfrm>
          <a:prstGeom prst="rect">
            <a:avLst/>
          </a:prstGeom>
        </p:spPr>
      </p:pic>
    </p:spTree>
    <p:extLst>
      <p:ext uri="{BB962C8B-B14F-4D97-AF65-F5344CB8AC3E}">
        <p14:creationId xmlns:p14="http://schemas.microsoft.com/office/powerpoint/2010/main" val="32721879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fontScale="90000"/>
          </a:bodyPr>
          <a:lstStyle/>
          <a:p>
            <a:r>
              <a:rPr lang="en-US" dirty="0" smtClean="0"/>
              <a:t>309 funding and </a:t>
            </a:r>
            <a:br>
              <a:rPr lang="en-US" dirty="0" smtClean="0"/>
            </a:br>
            <a:r>
              <a:rPr lang="en-US" dirty="0" smtClean="0"/>
              <a:t>Project of Special Merit</a:t>
            </a:r>
            <a:endParaRPr lang="en-US" dirty="0"/>
          </a:p>
        </p:txBody>
      </p:sp>
      <p:pic>
        <p:nvPicPr>
          <p:cNvPr id="6" name="Content Placeholder 5" descr="communityresiliencylogo.gif"/>
          <p:cNvPicPr>
            <a:picLocks noGrp="1" noChangeAspect="1"/>
          </p:cNvPicPr>
          <p:nvPr>
            <p:ph idx="1"/>
          </p:nvPr>
        </p:nvPicPr>
        <p:blipFill>
          <a:blip r:embed="rId2" cstate="print"/>
          <a:stretch>
            <a:fillRect/>
          </a:stretch>
        </p:blipFill>
        <p:spPr>
          <a:xfrm>
            <a:off x="2209800" y="1066800"/>
            <a:ext cx="3790950" cy="3296072"/>
          </a:xfrm>
        </p:spPr>
      </p:pic>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dirty="0"/>
          </a:p>
        </p:txBody>
      </p:sp>
      <p:pic>
        <p:nvPicPr>
          <p:cNvPr id="3073" name="Picture 1"/>
          <p:cNvPicPr>
            <a:picLocks noChangeAspect="1" noChangeArrowheads="1"/>
          </p:cNvPicPr>
          <p:nvPr/>
        </p:nvPicPr>
        <p:blipFill>
          <a:blip r:embed="rId3" cstate="print"/>
          <a:srcRect/>
          <a:stretch>
            <a:fillRect/>
          </a:stretch>
        </p:blipFill>
        <p:spPr bwMode="auto">
          <a:xfrm>
            <a:off x="2209800" y="4362872"/>
            <a:ext cx="4038600" cy="1724025"/>
          </a:xfrm>
          <a:prstGeom prst="rect">
            <a:avLst/>
          </a:prstGeom>
          <a:noFill/>
          <a:ln w="9525">
            <a:noFill/>
            <a:miter lim="800000"/>
            <a:headEnd/>
            <a:tailEnd/>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107711"/>
            <a:ext cx="798401" cy="775177"/>
          </a:xfrm>
          <a:prstGeom prst="rect">
            <a:avLst/>
          </a:prstGeom>
        </p:spPr>
      </p:pic>
    </p:spTree>
    <p:extLst>
      <p:ext uri="{BB962C8B-B14F-4D97-AF65-F5344CB8AC3E}">
        <p14:creationId xmlns:p14="http://schemas.microsoft.com/office/powerpoint/2010/main" val="16227907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Florida Coastal Office</a:t>
            </a:r>
            <a:endParaRPr lang="en-US" dirty="0"/>
          </a:p>
        </p:txBody>
      </p:sp>
      <p:sp>
        <p:nvSpPr>
          <p:cNvPr id="5" name="Slide Number Placeholder 4"/>
          <p:cNvSpPr>
            <a:spLocks noGrp="1"/>
          </p:cNvSpPr>
          <p:nvPr>
            <p:ph type="sldNum" sz="quarter" idx="12"/>
          </p:nvPr>
        </p:nvSpPr>
        <p:spPr/>
        <p:txBody>
          <a:bodyPr/>
          <a:lstStyle/>
          <a:p>
            <a:r>
              <a:rPr lang="en-US" dirty="0" smtClean="0"/>
              <a:t>1</a:t>
            </a:r>
            <a:endParaRPr lang="en-US" dirty="0"/>
          </a:p>
        </p:txBody>
      </p:sp>
      <p:sp>
        <p:nvSpPr>
          <p:cNvPr id="7" name="Rectangle 6"/>
          <p:cNvSpPr/>
          <p:nvPr/>
        </p:nvSpPr>
        <p:spPr>
          <a:xfrm>
            <a:off x="990600" y="1219200"/>
            <a:ext cx="7160941" cy="3816429"/>
          </a:xfrm>
          <a:prstGeom prst="rect">
            <a:avLst/>
          </a:prstGeom>
        </p:spPr>
        <p:txBody>
          <a:bodyPr wrap="square">
            <a:spAutoFit/>
          </a:bodyPr>
          <a:lstStyle/>
          <a:p>
            <a:pPr algn="ctr"/>
            <a:endParaRPr lang="en-US" b="1" dirty="0">
              <a:solidFill>
                <a:schemeClr val="tx1">
                  <a:lumMod val="75000"/>
                  <a:lumOff val="25000"/>
                </a:schemeClr>
              </a:solidFill>
              <a:latin typeface="Arial" pitchFamily="34" charset="0"/>
              <a:cs typeface="Arial" pitchFamily="34" charset="0"/>
            </a:endParaRPr>
          </a:p>
          <a:p>
            <a:pPr algn="ctr"/>
            <a:r>
              <a:rPr lang="en-US" sz="2800" b="1" dirty="0">
                <a:solidFill>
                  <a:schemeClr val="tx1">
                    <a:lumMod val="75000"/>
                    <a:lumOff val="25000"/>
                  </a:schemeClr>
                </a:solidFill>
                <a:latin typeface="Times New Roman" panose="02020603050405020304" pitchFamily="18" charset="0"/>
                <a:cs typeface="Times New Roman" panose="02020603050405020304" pitchFamily="18" charset="0"/>
              </a:rPr>
              <a:t>Florida Coastal Management </a:t>
            </a:r>
            <a:endParaRPr lang="en-US" sz="2800" b="1"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algn="ctr"/>
            <a:r>
              <a:rPr lang="en-US" sz="2800" b="1" dirty="0" smtClean="0">
                <a:solidFill>
                  <a:schemeClr val="tx1">
                    <a:lumMod val="75000"/>
                    <a:lumOff val="25000"/>
                  </a:schemeClr>
                </a:solidFill>
                <a:latin typeface="Times New Roman" panose="02020603050405020304" pitchFamily="18" charset="0"/>
                <a:cs typeface="Times New Roman" panose="02020603050405020304" pitchFamily="18" charset="0"/>
              </a:rPr>
              <a:t>Program</a:t>
            </a:r>
            <a:endParaRPr lang="en-US" sz="2800" b="1" dirty="0">
              <a:solidFill>
                <a:schemeClr val="tx1">
                  <a:lumMod val="75000"/>
                  <a:lumOff val="25000"/>
                </a:schemeClr>
              </a:solidFill>
              <a:latin typeface="Times New Roman" panose="02020603050405020304" pitchFamily="18" charset="0"/>
              <a:cs typeface="Times New Roman" panose="02020603050405020304" pitchFamily="18" charset="0"/>
            </a:endParaRPr>
          </a:p>
          <a:p>
            <a:pPr algn="ctr"/>
            <a:r>
              <a:rPr lang="en-US" sz="2800" b="1" dirty="0">
                <a:solidFill>
                  <a:schemeClr val="tx1">
                    <a:lumMod val="75000"/>
                    <a:lumOff val="25000"/>
                  </a:schemeClr>
                </a:solidFill>
                <a:latin typeface="Times New Roman" panose="02020603050405020304" pitchFamily="18" charset="0"/>
                <a:cs typeface="Times New Roman" panose="02020603050405020304" pitchFamily="18" charset="0"/>
              </a:rPr>
              <a:t>Aquatic Preserves</a:t>
            </a:r>
          </a:p>
          <a:p>
            <a:pPr algn="ctr"/>
            <a:r>
              <a:rPr lang="en-US" sz="2800" b="1" dirty="0">
                <a:solidFill>
                  <a:schemeClr val="tx1">
                    <a:lumMod val="75000"/>
                    <a:lumOff val="25000"/>
                  </a:schemeClr>
                </a:solidFill>
                <a:latin typeface="Times New Roman" panose="02020603050405020304" pitchFamily="18" charset="0"/>
                <a:cs typeface="Times New Roman" panose="02020603050405020304" pitchFamily="18" charset="0"/>
              </a:rPr>
              <a:t>National Estuarine Research Reserves</a:t>
            </a:r>
          </a:p>
          <a:p>
            <a:pPr algn="ctr"/>
            <a:r>
              <a:rPr lang="en-US" sz="2800" b="1" dirty="0">
                <a:solidFill>
                  <a:schemeClr val="tx1">
                    <a:lumMod val="75000"/>
                    <a:lumOff val="25000"/>
                  </a:schemeClr>
                </a:solidFill>
                <a:latin typeface="Times New Roman" panose="02020603050405020304" pitchFamily="18" charset="0"/>
                <a:cs typeface="Times New Roman" panose="02020603050405020304" pitchFamily="18" charset="0"/>
              </a:rPr>
              <a:t>Coral Reef Conservation Program</a:t>
            </a:r>
          </a:p>
          <a:p>
            <a:pPr algn="ctr"/>
            <a:r>
              <a:rPr lang="en-US" sz="2800" b="1" dirty="0">
                <a:solidFill>
                  <a:schemeClr val="tx1">
                    <a:lumMod val="75000"/>
                    <a:lumOff val="25000"/>
                  </a:schemeClr>
                </a:solidFill>
                <a:latin typeface="Times New Roman" panose="02020603050405020304" pitchFamily="18" charset="0"/>
                <a:cs typeface="Times New Roman" panose="02020603050405020304" pitchFamily="18" charset="0"/>
              </a:rPr>
              <a:t>Keys Marine Sanctuary</a:t>
            </a:r>
          </a:p>
          <a:p>
            <a:pPr algn="ctr"/>
            <a:r>
              <a:rPr lang="en-US" sz="2800" b="1" dirty="0">
                <a:solidFill>
                  <a:schemeClr val="tx1">
                    <a:lumMod val="75000"/>
                    <a:lumOff val="25000"/>
                  </a:schemeClr>
                </a:solidFill>
                <a:latin typeface="Times New Roman" panose="02020603050405020304" pitchFamily="18" charset="0"/>
                <a:cs typeface="Times New Roman" panose="02020603050405020304" pitchFamily="18" charset="0"/>
              </a:rPr>
              <a:t>Offshore Projects Section</a:t>
            </a:r>
          </a:p>
          <a:p>
            <a:pPr algn="ctr"/>
            <a:r>
              <a:rPr lang="en-US" sz="2800" b="1" dirty="0" err="1">
                <a:solidFill>
                  <a:schemeClr val="tx1">
                    <a:lumMod val="75000"/>
                    <a:lumOff val="25000"/>
                  </a:schemeClr>
                </a:solidFill>
                <a:latin typeface="Times New Roman" panose="02020603050405020304" pitchFamily="18" charset="0"/>
                <a:cs typeface="Times New Roman" panose="02020603050405020304" pitchFamily="18" charset="0"/>
              </a:rPr>
              <a:t>Deepwater</a:t>
            </a:r>
            <a:r>
              <a:rPr lang="en-US" sz="2800" b="1" dirty="0">
                <a:solidFill>
                  <a:schemeClr val="tx1">
                    <a:lumMod val="75000"/>
                    <a:lumOff val="25000"/>
                  </a:schemeClr>
                </a:solidFill>
                <a:latin typeface="Times New Roman" panose="02020603050405020304" pitchFamily="18" charset="0"/>
                <a:cs typeface="Times New Roman" panose="02020603050405020304" pitchFamily="18" charset="0"/>
              </a:rPr>
              <a:t> Horizon Response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999" y="1143000"/>
            <a:ext cx="1408001" cy="1367044"/>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5156200"/>
            <a:ext cx="3396343" cy="1320800"/>
          </a:xfrm>
          <a:prstGeom prst="rect">
            <a:avLst/>
          </a:prstGeom>
        </p:spPr>
      </p:pic>
      <p:pic>
        <p:nvPicPr>
          <p:cNvPr id="9" name="Picture 8"/>
          <p:cNvPicPr>
            <a:picLocks noChangeAspect="1"/>
          </p:cNvPicPr>
          <p:nvPr/>
        </p:nvPicPr>
        <p:blipFill>
          <a:blip r:embed="rId4"/>
          <a:stretch>
            <a:fillRect/>
          </a:stretch>
        </p:blipFill>
        <p:spPr>
          <a:xfrm>
            <a:off x="6324600" y="5199123"/>
            <a:ext cx="2336180" cy="1241736"/>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r="58238" b="-896"/>
          <a:stretch/>
        </p:blipFill>
        <p:spPr>
          <a:xfrm>
            <a:off x="7543800" y="1161562"/>
            <a:ext cx="1454363" cy="144869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each Warning Flags copy.jpg"/>
          <p:cNvPicPr>
            <a:picLocks noChangeAspect="1"/>
          </p:cNvPicPr>
          <p:nvPr/>
        </p:nvPicPr>
        <p:blipFill>
          <a:blip r:embed="rId2" cstate="print"/>
          <a:stretch>
            <a:fillRect/>
          </a:stretch>
        </p:blipFill>
        <p:spPr>
          <a:xfrm>
            <a:off x="762000" y="1066800"/>
            <a:ext cx="7365579" cy="5501452"/>
          </a:xfrm>
          <a:prstGeom prst="rect">
            <a:avLst/>
          </a:prstGeom>
        </p:spPr>
      </p:pic>
      <p:sp>
        <p:nvSpPr>
          <p:cNvPr id="2" name="Title 1"/>
          <p:cNvSpPr>
            <a:spLocks noGrp="1"/>
          </p:cNvSpPr>
          <p:nvPr>
            <p:ph type="title"/>
          </p:nvPr>
        </p:nvSpPr>
        <p:spPr/>
        <p:txBody>
          <a:bodyPr/>
          <a:lstStyle/>
          <a:p>
            <a:r>
              <a:rPr lang="en-US" dirty="0" smtClean="0"/>
              <a:t>Beach Safety</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dirty="0"/>
          </a:p>
        </p:txBody>
      </p:sp>
      <p:pic>
        <p:nvPicPr>
          <p:cNvPr id="11" name="Picture 10" descr="rip current sign.jpg"/>
          <p:cNvPicPr>
            <a:picLocks noChangeAspect="1"/>
          </p:cNvPicPr>
          <p:nvPr/>
        </p:nvPicPr>
        <p:blipFill>
          <a:blip r:embed="rId3" cstate="print"/>
          <a:stretch>
            <a:fillRect/>
          </a:stretch>
        </p:blipFill>
        <p:spPr bwMode="auto">
          <a:xfrm>
            <a:off x="7467600" y="1066800"/>
            <a:ext cx="1516264" cy="2718430"/>
          </a:xfrm>
          <a:prstGeom prst="rect">
            <a:avLst/>
          </a:prstGeom>
          <a:ln w="19050">
            <a:solidFill>
              <a:schemeClr val="accent3">
                <a:lumMod val="75000"/>
              </a:schemeClr>
            </a:solidFill>
          </a:ln>
          <a:effectLst>
            <a:softEdge rad="112500"/>
          </a:effectLst>
        </p:spPr>
      </p:pic>
      <p:pic>
        <p:nvPicPr>
          <p:cNvPr id="12" name="Picture 6" descr="flag warning sign.jpg"/>
          <p:cNvPicPr>
            <a:picLocks noChangeAspect="1"/>
          </p:cNvPicPr>
          <p:nvPr/>
        </p:nvPicPr>
        <p:blipFill>
          <a:blip r:embed="rId4" cstate="print"/>
          <a:srcRect/>
          <a:stretch>
            <a:fillRect/>
          </a:stretch>
        </p:blipFill>
        <p:spPr bwMode="auto">
          <a:xfrm>
            <a:off x="838200" y="4343400"/>
            <a:ext cx="1600200" cy="2111693"/>
          </a:xfrm>
          <a:prstGeom prst="rect">
            <a:avLst/>
          </a:prstGeom>
          <a:noFill/>
          <a:ln w="19050">
            <a:noFill/>
            <a:miter lim="800000"/>
            <a:headEnd/>
            <a:tailEnd/>
          </a:ln>
        </p:spPr>
      </p:pic>
      <p:pic>
        <p:nvPicPr>
          <p:cNvPr id="13" name="Picture 6"/>
          <p:cNvPicPr>
            <a:picLocks noChangeAspect="1" noChangeArrowheads="1"/>
          </p:cNvPicPr>
          <p:nvPr/>
        </p:nvPicPr>
        <p:blipFill>
          <a:blip r:embed="rId5" cstate="print"/>
          <a:srcRect l="4678" t="3448" r="6433" b="3448"/>
          <a:stretch>
            <a:fillRect/>
          </a:stretch>
        </p:blipFill>
        <p:spPr bwMode="auto">
          <a:xfrm>
            <a:off x="152400" y="1143000"/>
            <a:ext cx="1761067" cy="2438402"/>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20311" y="119694"/>
            <a:ext cx="842689" cy="818176"/>
          </a:xfrm>
          <a:prstGeom prst="rect">
            <a:avLst/>
          </a:prstGeom>
        </p:spPr>
      </p:pic>
    </p:spTree>
    <p:extLst>
      <p:ext uri="{BB962C8B-B14F-4D97-AF65-F5344CB8AC3E}">
        <p14:creationId xmlns:p14="http://schemas.microsoft.com/office/powerpoint/2010/main" val="31532149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Coastal Access Guide</a:t>
            </a:r>
            <a:endParaRPr lang="en-US" dirty="0"/>
          </a:p>
        </p:txBody>
      </p:sp>
      <p:pic>
        <p:nvPicPr>
          <p:cNvPr id="6" name="Content Placeholder 5" descr="main_map.png"/>
          <p:cNvPicPr>
            <a:picLocks noGrp="1" noChangeAspect="1"/>
          </p:cNvPicPr>
          <p:nvPr>
            <p:ph idx="1"/>
          </p:nvPr>
        </p:nvPicPr>
        <p:blipFill>
          <a:blip r:embed="rId2" cstate="print"/>
          <a:stretch>
            <a:fillRect/>
          </a:stretch>
        </p:blipFill>
        <p:spPr>
          <a:xfrm>
            <a:off x="3785377" y="1157316"/>
            <a:ext cx="5053823" cy="4816447"/>
          </a:xfrm>
        </p:spPr>
      </p:pic>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dirty="0"/>
          </a:p>
        </p:txBody>
      </p:sp>
      <p:sp>
        <p:nvSpPr>
          <p:cNvPr id="7" name="Rectangle 6"/>
          <p:cNvSpPr/>
          <p:nvPr/>
        </p:nvSpPr>
        <p:spPr>
          <a:xfrm>
            <a:off x="805873" y="2410867"/>
            <a:ext cx="5164171" cy="400110"/>
          </a:xfrm>
          <a:prstGeom prst="rect">
            <a:avLst/>
          </a:prstGeom>
        </p:spPr>
        <p:txBody>
          <a:bodyPr wrap="none">
            <a:spAutoFit/>
          </a:bodyPr>
          <a:lstStyle/>
          <a:p>
            <a:r>
              <a:rPr lang="en-US" sz="2000" b="1" dirty="0" smtClean="0"/>
              <a:t>http://www.dep.state.fl.us/cmp/beachaccess/</a:t>
            </a:r>
            <a:endParaRPr lang="en-US" sz="2000" b="1" dirty="0"/>
          </a:p>
        </p:txBody>
      </p:sp>
      <p:sp>
        <p:nvSpPr>
          <p:cNvPr id="8" name="TextBox 7"/>
          <p:cNvSpPr txBox="1"/>
          <p:nvPr/>
        </p:nvSpPr>
        <p:spPr>
          <a:xfrm>
            <a:off x="2409536" y="2809129"/>
            <a:ext cx="2362200" cy="369332"/>
          </a:xfrm>
          <a:prstGeom prst="rect">
            <a:avLst/>
          </a:prstGeom>
          <a:noFill/>
        </p:spPr>
        <p:txBody>
          <a:bodyPr wrap="square" rtlCol="0">
            <a:spAutoFit/>
          </a:bodyPr>
          <a:lstStyle/>
          <a:p>
            <a:r>
              <a:rPr lang="en-US" dirty="0" smtClean="0"/>
              <a:t>2,146</a:t>
            </a:r>
            <a:r>
              <a:rPr lang="en-US" dirty="0" smtClean="0">
                <a:solidFill>
                  <a:srgbClr val="FF0000"/>
                </a:solidFill>
              </a:rPr>
              <a:t>  </a:t>
            </a:r>
            <a:r>
              <a:rPr lang="en-US" dirty="0" smtClean="0"/>
              <a:t>access points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819" y="4343400"/>
            <a:ext cx="911374" cy="91137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2176" y="4048364"/>
            <a:ext cx="1316919" cy="1645635"/>
          </a:xfrm>
          <a:prstGeom prst="rect">
            <a:avLst/>
          </a:prstGeom>
          <a:scene3d>
            <a:camera prst="perspectiveHeroicExtremeLeftFacing"/>
            <a:lightRig rig="threePt" dir="t"/>
          </a:scene3d>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9402" y="3987027"/>
            <a:ext cx="1132446" cy="1624119"/>
          </a:xfrm>
          <a:prstGeom prst="rect">
            <a:avLst/>
          </a:prstGeom>
          <a:scene3d>
            <a:camera prst="perspectiveHeroicExtremeLeftFacing"/>
            <a:lightRig rig="threePt" dir="t"/>
          </a:scene3d>
        </p:spPr>
      </p:pic>
    </p:spTree>
    <p:extLst>
      <p:ext uri="{BB962C8B-B14F-4D97-AF65-F5344CB8AC3E}">
        <p14:creationId xmlns:p14="http://schemas.microsoft.com/office/powerpoint/2010/main" val="2872732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stretch>
            <a:fillRect/>
          </a:stretch>
        </p:blipFill>
        <p:spPr>
          <a:xfrm>
            <a:off x="0" y="0"/>
            <a:ext cx="9144000" cy="6858000"/>
          </a:xfrm>
          <a:prstGeom prst="rect">
            <a:avLst/>
          </a:prstGeom>
        </p:spPr>
      </p:pic>
      <p:sp>
        <p:nvSpPr>
          <p:cNvPr id="8" name="TextBox 7"/>
          <p:cNvSpPr txBox="1"/>
          <p:nvPr/>
        </p:nvSpPr>
        <p:spPr>
          <a:xfrm>
            <a:off x="1524000" y="206514"/>
            <a:ext cx="5410200" cy="707886"/>
          </a:xfrm>
          <a:prstGeom prst="rect">
            <a:avLst/>
          </a:prstGeom>
          <a:noFill/>
        </p:spPr>
        <p:txBody>
          <a:bodyPr wrap="square" rtlCol="0">
            <a:spAutoFit/>
          </a:bodyPr>
          <a:lstStyle/>
          <a:p>
            <a:pPr algn="ctr"/>
            <a:r>
              <a:rPr lang="en-US" sz="4000" b="1" dirty="0" smtClean="0">
                <a:solidFill>
                  <a:schemeClr val="bg1"/>
                </a:solidFill>
                <a:latin typeface="Arial"/>
                <a:cs typeface="Arial"/>
              </a:rPr>
              <a:t>Contacts</a:t>
            </a:r>
            <a:endParaRPr lang="en-US" sz="4000" b="1" dirty="0">
              <a:solidFill>
                <a:schemeClr val="bg1"/>
              </a:solidFill>
              <a:latin typeface="Arial"/>
              <a:cs typeface="Arial"/>
            </a:endParaRPr>
          </a:p>
        </p:txBody>
      </p:sp>
      <p:sp>
        <p:nvSpPr>
          <p:cNvPr id="9" name="TextBox 8"/>
          <p:cNvSpPr txBox="1"/>
          <p:nvPr/>
        </p:nvSpPr>
        <p:spPr>
          <a:xfrm>
            <a:off x="1485900" y="1697757"/>
            <a:ext cx="6172200" cy="3462486"/>
          </a:xfrm>
          <a:prstGeom prst="rect">
            <a:avLst/>
          </a:prstGeom>
          <a:noFill/>
        </p:spPr>
        <p:txBody>
          <a:bodyPr wrap="square" rtlCol="0">
            <a:spAutoFit/>
          </a:bodyPr>
          <a:lstStyle/>
          <a:p>
            <a:r>
              <a:rPr lang="en-US" sz="2500" b="1" dirty="0" smtClean="0"/>
              <a:t>Kelly </a:t>
            </a:r>
            <a:r>
              <a:rPr lang="en-US" sz="2500" b="1" dirty="0" smtClean="0"/>
              <a:t>Samek, Program Administrator</a:t>
            </a:r>
          </a:p>
          <a:p>
            <a:r>
              <a:rPr lang="en-US" sz="2500" b="1" dirty="0" smtClean="0"/>
              <a:t>850-245-2177</a:t>
            </a:r>
          </a:p>
          <a:p>
            <a:r>
              <a:rPr lang="en-US" sz="2500" b="1" dirty="0" smtClean="0"/>
              <a:t>Kelly.Samek@dep.state.fl.us</a:t>
            </a:r>
          </a:p>
          <a:p>
            <a:endParaRPr lang="en-US" sz="2400" b="1" dirty="0" smtClean="0"/>
          </a:p>
          <a:p>
            <a:r>
              <a:rPr lang="en-US" sz="2400" b="1" dirty="0" smtClean="0"/>
              <a:t>Ann Lazar: Environmental Administrator</a:t>
            </a:r>
          </a:p>
          <a:p>
            <a:r>
              <a:rPr lang="en-US" sz="2400" b="1" dirty="0" smtClean="0"/>
              <a:t>850-245-2168</a:t>
            </a:r>
          </a:p>
          <a:p>
            <a:r>
              <a:rPr lang="en-US" sz="2400" b="1" dirty="0" smtClean="0"/>
              <a:t>Ann.Lazar@dep.state.fl.us</a:t>
            </a:r>
          </a:p>
          <a:p>
            <a:endParaRPr lang="en-US" sz="2400" b="1" dirty="0" smtClean="0"/>
          </a:p>
          <a:p>
            <a:endParaRPr lang="en-US" sz="2400" dirty="0">
              <a:latin typeface="Arial" pitchFamily="34" charset="0"/>
              <a:cs typeface="Arial" pitchFamily="34" charset="0"/>
            </a:endParaRPr>
          </a:p>
        </p:txBody>
      </p:sp>
      <p:pic>
        <p:nvPicPr>
          <p:cNvPr id="10" name="Picture 9" descr="DEP_color_logo white text[Converted].png"/>
          <p:cNvPicPr>
            <a:picLocks noChangeAspect="1"/>
          </p:cNvPicPr>
          <p:nvPr/>
        </p:nvPicPr>
        <p:blipFill>
          <a:blip r:embed="rId3" cstate="print"/>
          <a:stretch>
            <a:fillRect/>
          </a:stretch>
        </p:blipFill>
        <p:spPr>
          <a:xfrm>
            <a:off x="228600" y="191379"/>
            <a:ext cx="990600" cy="646821"/>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5200" y="4800600"/>
            <a:ext cx="1408001" cy="1367044"/>
          </a:xfrm>
          <a:prstGeom prst="rect">
            <a:avLst/>
          </a:prstGeom>
        </p:spPr>
      </p:pic>
    </p:spTree>
    <p:extLst>
      <p:ext uri="{BB962C8B-B14F-4D97-AF65-F5344CB8AC3E}">
        <p14:creationId xmlns:p14="http://schemas.microsoft.com/office/powerpoint/2010/main" val="775869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7"/>
          <p:cNvSpPr>
            <a:spLocks noGrp="1"/>
          </p:cNvSpPr>
          <p:nvPr>
            <p:ph type="title"/>
          </p:nvPr>
        </p:nvSpPr>
        <p:spPr>
          <a:xfrm>
            <a:off x="925629" y="89172"/>
            <a:ext cx="7315200" cy="914400"/>
          </a:xfrm>
        </p:spPr>
        <p:txBody>
          <a:bodyPr/>
          <a:lstStyle/>
          <a:p>
            <a:pPr eaLnBrk="1" hangingPunct="1">
              <a:lnSpc>
                <a:spcPct val="80000"/>
              </a:lnSpc>
            </a:pPr>
            <a:r>
              <a:rPr lang="en-US" altLang="en-US" sz="3800" dirty="0" smtClean="0">
                <a:latin typeface="Times New Roman" panose="02020603050405020304" pitchFamily="18" charset="0"/>
              </a:rPr>
              <a:t>Coastal Zone Management Act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0" y="5318662"/>
            <a:ext cx="1008801" cy="979457"/>
          </a:xfrm>
          <a:prstGeom prst="rect">
            <a:avLst/>
          </a:prstGeom>
        </p:spPr>
      </p:pic>
      <p:sp>
        <p:nvSpPr>
          <p:cNvPr id="6147" name="Rectangle 3"/>
          <p:cNvSpPr>
            <a:spLocks noGrp="1" noChangeArrowheads="1"/>
          </p:cNvSpPr>
          <p:nvPr>
            <p:ph idx="1"/>
          </p:nvPr>
        </p:nvSpPr>
        <p:spPr>
          <a:xfrm>
            <a:off x="275800" y="1143000"/>
            <a:ext cx="8229600" cy="4525963"/>
          </a:xfrm>
        </p:spPr>
        <p:txBody>
          <a:bodyPr rtlCol="0">
            <a:normAutofit fontScale="92500" lnSpcReduction="10000"/>
          </a:bodyPr>
          <a:lstStyle/>
          <a:p>
            <a:pPr>
              <a:spcBef>
                <a:spcPct val="50000"/>
              </a:spcBef>
              <a:buClr>
                <a:srgbClr val="2790B0"/>
              </a:buClr>
              <a:buSzPct val="80000"/>
              <a:buFont typeface="Wingdings" panose="05000000000000000000" pitchFamily="2" charset="2"/>
              <a:buChar char="v"/>
              <a:defRPr/>
            </a:pPr>
            <a:r>
              <a:rPr lang="en-US" dirty="0" smtClean="0">
                <a:latin typeface="Times New Roman" pitchFamily="18" charset="0"/>
                <a:cs typeface="Times New Roman" pitchFamily="18" charset="0"/>
              </a:rPr>
              <a:t>The Coastal Zone Management Act of 1972 </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16 U.S.C. § 1451, et seq.) made coastal states eligible to develop management </a:t>
            </a:r>
            <a:r>
              <a:rPr lang="en-US" dirty="0" smtClean="0">
                <a:latin typeface="Times New Roman" pitchFamily="18" charset="0"/>
                <a:cs typeface="Times New Roman" pitchFamily="18" charset="0"/>
              </a:rPr>
              <a:t>programs</a:t>
            </a:r>
          </a:p>
          <a:p>
            <a:pPr marL="0" indent="0">
              <a:spcBef>
                <a:spcPct val="50000"/>
              </a:spcBef>
              <a:buClr>
                <a:srgbClr val="2790B0"/>
              </a:buClr>
              <a:buSzPct val="80000"/>
              <a:buNone/>
              <a:defRPr/>
            </a:pPr>
            <a:endParaRPr lang="en-US" dirty="0" smtClean="0">
              <a:latin typeface="Times New Roman" pitchFamily="18" charset="0"/>
              <a:cs typeface="Times New Roman" pitchFamily="18" charset="0"/>
            </a:endParaRPr>
          </a:p>
          <a:p>
            <a:pPr eaLnBrk="1" hangingPunct="1">
              <a:buClr>
                <a:srgbClr val="2790B0"/>
              </a:buClr>
              <a:buSzPct val="80000"/>
              <a:buFont typeface="Wingdings" panose="05000000000000000000" pitchFamily="2" charset="2"/>
              <a:buChar char="v"/>
              <a:defRPr/>
            </a:pPr>
            <a:r>
              <a:rPr lang="en-US" dirty="0" smtClean="0">
                <a:latin typeface="Times New Roman" pitchFamily="18" charset="0"/>
                <a:cs typeface="Times New Roman" pitchFamily="18" charset="0"/>
              </a:rPr>
              <a:t>Addressed national issues by incentivizing state coastal management by providing funding and federal consistency review, a limited waiver of federal </a:t>
            </a:r>
            <a:r>
              <a:rPr lang="en-US" dirty="0" smtClean="0">
                <a:latin typeface="Times New Roman" pitchFamily="18" charset="0"/>
                <a:cs typeface="Times New Roman" pitchFamily="18" charset="0"/>
              </a:rPr>
              <a:t>authority</a:t>
            </a:r>
          </a:p>
          <a:p>
            <a:pPr eaLnBrk="1" hangingPunct="1">
              <a:buClr>
                <a:srgbClr val="2790B0"/>
              </a:buClr>
              <a:buSzPct val="80000"/>
              <a:buFont typeface="Wingdings" panose="05000000000000000000" pitchFamily="2" charset="2"/>
              <a:buChar char="v"/>
              <a:defRPr/>
            </a:pPr>
            <a:endParaRPr lang="en-US" dirty="0" smtClean="0">
              <a:latin typeface="Times New Roman" pitchFamily="18" charset="0"/>
              <a:cs typeface="Times New Roman" pitchFamily="18" charset="0"/>
            </a:endParaRPr>
          </a:p>
          <a:p>
            <a:pPr>
              <a:buClr>
                <a:srgbClr val="2790B0"/>
              </a:buClr>
              <a:buSzPct val="80000"/>
              <a:buFont typeface="Wingdings" panose="05000000000000000000" pitchFamily="2" charset="2"/>
              <a:buChar char="v"/>
              <a:defRPr/>
            </a:pPr>
            <a:r>
              <a:rPr lang="en-US" dirty="0">
                <a:latin typeface="Times New Roman" pitchFamily="18" charset="0"/>
                <a:cs typeface="Times New Roman" pitchFamily="18" charset="0"/>
              </a:rPr>
              <a:t>The Florida Coastal Management Act (Part II of Chapter 380, Fla. Stat.) put into effect in 1978; federally approved in 1981 after completion of EIS</a:t>
            </a:r>
          </a:p>
          <a:p>
            <a:pPr eaLnBrk="1" hangingPunct="1">
              <a:buFont typeface="Wingdings" pitchFamily="2" charset="2"/>
              <a:buChar char="§"/>
              <a:defRPr/>
            </a:pPr>
            <a:endParaRPr lang="en-US" dirty="0" smtClean="0">
              <a:latin typeface="Times New Roman" pitchFamily="18" charset="0"/>
              <a:cs typeface="Times New Roman" pitchFamily="18" charset="0"/>
            </a:endParaRPr>
          </a:p>
          <a:p>
            <a:pPr marL="457200" indent="-365760" eaLnBrk="1" fontAlgn="auto" hangingPunct="1">
              <a:lnSpc>
                <a:spcPct val="90000"/>
              </a:lnSpc>
              <a:spcBef>
                <a:spcPts val="0"/>
              </a:spcBef>
              <a:spcAft>
                <a:spcPts val="0"/>
              </a:spcAft>
              <a:buClr>
                <a:schemeClr val="tx2">
                  <a:lumMod val="40000"/>
                  <a:lumOff val="60000"/>
                </a:schemeClr>
              </a:buClr>
              <a:buFont typeface="Wingdings 2" pitchFamily="18" charset="2"/>
              <a:buNone/>
              <a:defRPr/>
            </a:pPr>
            <a:endParaRPr lang="en-US" dirty="0" smtClean="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r>
              <a:rPr lang="en-US" dirty="0" smtClean="0"/>
              <a:t>2</a:t>
            </a:r>
            <a:endParaRPr lang="en-US" dirty="0"/>
          </a:p>
        </p:txBody>
      </p:sp>
    </p:spTree>
    <p:extLst>
      <p:ext uri="{BB962C8B-B14F-4D97-AF65-F5344CB8AC3E}">
        <p14:creationId xmlns:p14="http://schemas.microsoft.com/office/powerpoint/2010/main" val="1495087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38200" y="-76200"/>
            <a:ext cx="7848600" cy="1143000"/>
          </a:xfrm>
        </p:spPr>
        <p:txBody>
          <a:bodyPr/>
          <a:lstStyle/>
          <a:p>
            <a:pPr eaLnBrk="1" hangingPunct="1">
              <a:lnSpc>
                <a:spcPct val="80000"/>
              </a:lnSpc>
            </a:pPr>
            <a:r>
              <a:rPr lang="en-US" altLang="en-US" sz="3800" smtClean="0">
                <a:latin typeface="Times New Roman" panose="02020603050405020304" pitchFamily="18" charset="0"/>
                <a:cs typeface="Times New Roman" panose="02020603050405020304" pitchFamily="18" charset="0"/>
              </a:rPr>
              <a:t>Actions Subject to </a:t>
            </a:r>
            <a:br>
              <a:rPr lang="en-US" altLang="en-US" sz="3800" smtClean="0">
                <a:latin typeface="Times New Roman" panose="02020603050405020304" pitchFamily="18" charset="0"/>
                <a:cs typeface="Times New Roman" panose="02020603050405020304" pitchFamily="18" charset="0"/>
              </a:rPr>
            </a:br>
            <a:r>
              <a:rPr lang="en-US" altLang="en-US" sz="3800" smtClean="0">
                <a:latin typeface="Times New Roman" panose="02020603050405020304" pitchFamily="18" charset="0"/>
                <a:cs typeface="Times New Roman" panose="02020603050405020304" pitchFamily="18" charset="0"/>
              </a:rPr>
              <a:t>Federal Consistency Review </a:t>
            </a:r>
          </a:p>
        </p:txBody>
      </p:sp>
      <p:sp>
        <p:nvSpPr>
          <p:cNvPr id="3" name="Content Placeholder 2"/>
          <p:cNvSpPr>
            <a:spLocks noGrp="1"/>
          </p:cNvSpPr>
          <p:nvPr>
            <p:ph idx="1"/>
          </p:nvPr>
        </p:nvSpPr>
        <p:spPr>
          <a:xfrm>
            <a:off x="685800" y="1914059"/>
            <a:ext cx="7924800" cy="1447800"/>
          </a:xfrm>
        </p:spPr>
        <p:txBody>
          <a:bodyPr rtlCol="0">
            <a:noAutofit/>
          </a:bodyPr>
          <a:lstStyle/>
          <a:p>
            <a:pPr marL="0" indent="0" eaLnBrk="1" hangingPunct="1">
              <a:buClr>
                <a:srgbClr val="000000"/>
              </a:buClr>
              <a:buNone/>
              <a:defRPr/>
            </a:pPr>
            <a:r>
              <a:rPr lang="en-US" dirty="0" smtClean="0">
                <a:solidFill>
                  <a:srgbClr val="000000"/>
                </a:solidFill>
                <a:latin typeface="Times New Roman" pitchFamily="18" charset="0"/>
                <a:cs typeface="Times New Roman" pitchFamily="18" charset="0"/>
              </a:rPr>
              <a:t>Actions subject to review:  all direct and indirect federal activities affecting land, water, or natural resources of the coastal zone</a:t>
            </a:r>
          </a:p>
          <a:p>
            <a:pPr lvl="1" eaLnBrk="1" hangingPunct="1">
              <a:buClr>
                <a:srgbClr val="2790B0"/>
              </a:buClr>
              <a:buSzPct val="80000"/>
              <a:buFont typeface="Wingdings" panose="05000000000000000000" pitchFamily="2" charset="2"/>
              <a:buChar char="v"/>
              <a:defRPr/>
            </a:pPr>
            <a:endParaRPr lang="en-US" sz="1800" dirty="0" smtClean="0">
              <a:solidFill>
                <a:srgbClr val="000000"/>
              </a:solidFill>
              <a:latin typeface="Times New Roman" pitchFamily="18" charset="0"/>
              <a:cs typeface="Times New Roman" pitchFamily="18" charset="0"/>
            </a:endParaRPr>
          </a:p>
          <a:p>
            <a:pPr marL="457200" indent="-457200" eaLnBrk="1" fontAlgn="auto" hangingPunct="1">
              <a:spcBef>
                <a:spcPts val="0"/>
              </a:spcBef>
              <a:spcAft>
                <a:spcPts val="0"/>
              </a:spcAft>
              <a:buClr>
                <a:schemeClr val="tx2">
                  <a:lumMod val="40000"/>
                  <a:lumOff val="60000"/>
                </a:schemeClr>
              </a:buClr>
              <a:buFont typeface="Wingdings 2" pitchFamily="18" charset="2"/>
              <a:buNone/>
              <a:defRPr/>
            </a:pPr>
            <a:endParaRPr lang="en-US" sz="1400"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D9515C9C-B0D4-49C7-83C7-4BF66E55645D}" type="slidenum">
              <a:rPr lang="en-US" smtClean="0"/>
              <a:pPr/>
              <a:t>4</a:t>
            </a:fld>
            <a:endParaRPr lang="en-US"/>
          </a:p>
        </p:txBody>
      </p:sp>
      <p:sp>
        <p:nvSpPr>
          <p:cNvPr id="4" name="TextBox 3"/>
          <p:cNvSpPr txBox="1"/>
          <p:nvPr/>
        </p:nvSpPr>
        <p:spPr>
          <a:xfrm>
            <a:off x="1828800" y="3547408"/>
            <a:ext cx="5334000" cy="1938992"/>
          </a:xfrm>
          <a:prstGeom prst="rect">
            <a:avLst/>
          </a:prstGeom>
          <a:noFill/>
        </p:spPr>
        <p:txBody>
          <a:bodyPr wrap="square" rtlCol="0">
            <a:spAutoFit/>
          </a:bodyPr>
          <a:lstStyle/>
          <a:p>
            <a:pPr>
              <a:buClr>
                <a:srgbClr val="000000"/>
              </a:buClr>
              <a:defRPr/>
            </a:pPr>
            <a:endParaRPr lang="en-US" dirty="0">
              <a:solidFill>
                <a:srgbClr val="000000"/>
              </a:solidFill>
              <a:latin typeface="Times New Roman" pitchFamily="18" charset="0"/>
              <a:cs typeface="Times New Roman" pitchFamily="18" charset="0"/>
            </a:endParaRP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Direct </a:t>
            </a:r>
            <a:r>
              <a:rPr lang="en-US" sz="2800" dirty="0">
                <a:solidFill>
                  <a:srgbClr val="000000"/>
                </a:solidFill>
                <a:latin typeface="Times New Roman" pitchFamily="18" charset="0"/>
                <a:cs typeface="Times New Roman" pitchFamily="18" charset="0"/>
              </a:rPr>
              <a:t>activities </a:t>
            </a: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License </a:t>
            </a:r>
            <a:r>
              <a:rPr lang="en-US" sz="2800" dirty="0">
                <a:solidFill>
                  <a:srgbClr val="000000"/>
                </a:solidFill>
                <a:latin typeface="Times New Roman" pitchFamily="18" charset="0"/>
                <a:cs typeface="Times New Roman" pitchFamily="18" charset="0"/>
              </a:rPr>
              <a:t>or permit activities</a:t>
            </a: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Assistance </a:t>
            </a:r>
            <a:r>
              <a:rPr lang="en-US" sz="2800" dirty="0">
                <a:solidFill>
                  <a:srgbClr val="000000"/>
                </a:solidFill>
                <a:latin typeface="Times New Roman" pitchFamily="18" charset="0"/>
                <a:cs typeface="Times New Roman" pitchFamily="18" charset="0"/>
              </a:rPr>
              <a:t>activities </a:t>
            </a: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0" y="4876142"/>
            <a:ext cx="1257082" cy="1220516"/>
          </a:xfrm>
          <a:prstGeom prst="rect">
            <a:avLst/>
          </a:prstGeom>
        </p:spPr>
      </p:pic>
    </p:spTree>
    <p:extLst>
      <p:ext uri="{BB962C8B-B14F-4D97-AF65-F5344CB8AC3E}">
        <p14:creationId xmlns:p14="http://schemas.microsoft.com/office/powerpoint/2010/main" val="15779106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38200" y="-76200"/>
            <a:ext cx="7848600" cy="1143000"/>
          </a:xfrm>
        </p:spPr>
        <p:txBody>
          <a:bodyPr/>
          <a:lstStyle/>
          <a:p>
            <a:pPr eaLnBrk="1" hangingPunct="1">
              <a:lnSpc>
                <a:spcPct val="80000"/>
              </a:lnSpc>
            </a:pPr>
            <a:r>
              <a:rPr lang="en-US" altLang="en-US" sz="3800" smtClean="0">
                <a:latin typeface="Times New Roman" panose="02020603050405020304" pitchFamily="18" charset="0"/>
                <a:cs typeface="Times New Roman" panose="02020603050405020304" pitchFamily="18" charset="0"/>
              </a:rPr>
              <a:t>Actions Subject to </a:t>
            </a:r>
            <a:br>
              <a:rPr lang="en-US" altLang="en-US" sz="3800" smtClean="0">
                <a:latin typeface="Times New Roman" panose="02020603050405020304" pitchFamily="18" charset="0"/>
                <a:cs typeface="Times New Roman" panose="02020603050405020304" pitchFamily="18" charset="0"/>
              </a:rPr>
            </a:br>
            <a:r>
              <a:rPr lang="en-US" altLang="en-US" sz="3800" smtClean="0">
                <a:latin typeface="Times New Roman" panose="02020603050405020304" pitchFamily="18" charset="0"/>
                <a:cs typeface="Times New Roman" panose="02020603050405020304" pitchFamily="18" charset="0"/>
              </a:rPr>
              <a:t>Federal Consistency Review </a:t>
            </a:r>
          </a:p>
        </p:txBody>
      </p:sp>
      <p:sp>
        <p:nvSpPr>
          <p:cNvPr id="3" name="Content Placeholder 2"/>
          <p:cNvSpPr>
            <a:spLocks noGrp="1"/>
          </p:cNvSpPr>
          <p:nvPr>
            <p:ph idx="1"/>
          </p:nvPr>
        </p:nvSpPr>
        <p:spPr>
          <a:xfrm>
            <a:off x="533400" y="1181100"/>
            <a:ext cx="8001000" cy="1143000"/>
          </a:xfrm>
        </p:spPr>
        <p:txBody>
          <a:bodyPr rtlCol="0">
            <a:noAutofit/>
          </a:bodyPr>
          <a:lstStyle/>
          <a:p>
            <a:pPr marL="0" indent="-457200" eaLnBrk="1" fontAlgn="auto" hangingPunct="1">
              <a:spcBef>
                <a:spcPts val="0"/>
              </a:spcBef>
              <a:spcAft>
                <a:spcPts val="0"/>
              </a:spcAft>
              <a:buClr>
                <a:schemeClr val="accent3"/>
              </a:buClr>
              <a:buFontTx/>
              <a:buNone/>
              <a:defRPr/>
            </a:pPr>
            <a:r>
              <a:rPr lang="en-US" sz="2600" dirty="0" smtClean="0">
                <a:latin typeface="Times New Roman" pitchFamily="18" charset="0"/>
                <a:cs typeface="Times New Roman" pitchFamily="18" charset="0"/>
              </a:rPr>
              <a:t>Federal activities that affect Florida’s land, water, natural resources, historic resources or transportation system:</a:t>
            </a:r>
          </a:p>
          <a:p>
            <a:pPr marL="457200" indent="-457200" eaLnBrk="1" fontAlgn="auto" hangingPunct="1">
              <a:spcBef>
                <a:spcPts val="0"/>
              </a:spcBef>
              <a:spcAft>
                <a:spcPts val="0"/>
              </a:spcAft>
              <a:buClr>
                <a:schemeClr val="tx2">
                  <a:lumMod val="40000"/>
                  <a:lumOff val="60000"/>
                </a:schemeClr>
              </a:buClr>
              <a:buFont typeface="Wingdings 2" pitchFamily="18" charset="2"/>
              <a:buNone/>
              <a:defRPr/>
            </a:pPr>
            <a:r>
              <a:rPr lang="en-US" sz="2000" dirty="0">
                <a:latin typeface="Times New Roman" pitchFamily="18" charset="0"/>
                <a:cs typeface="Times New Roman" pitchFamily="18" charset="0"/>
              </a:rPr>
              <a:t>	</a:t>
            </a:r>
          </a:p>
        </p:txBody>
      </p:sp>
      <p:sp>
        <p:nvSpPr>
          <p:cNvPr id="2" name="Slide Number Placeholder 1"/>
          <p:cNvSpPr>
            <a:spLocks noGrp="1"/>
          </p:cNvSpPr>
          <p:nvPr>
            <p:ph type="sldNum" sz="quarter" idx="12"/>
          </p:nvPr>
        </p:nvSpPr>
        <p:spPr/>
        <p:txBody>
          <a:bodyPr/>
          <a:lstStyle/>
          <a:p>
            <a:fld id="{D9515C9C-B0D4-49C7-83C7-4BF66E55645D}" type="slidenum">
              <a:rPr lang="en-US" smtClean="0"/>
              <a:pPr/>
              <a:t>5</a:t>
            </a:fld>
            <a:endParaRPr lang="en-US"/>
          </a:p>
        </p:txBody>
      </p:sp>
      <p:sp>
        <p:nvSpPr>
          <p:cNvPr id="4" name="TextBox 3"/>
          <p:cNvSpPr txBox="1"/>
          <p:nvPr/>
        </p:nvSpPr>
        <p:spPr>
          <a:xfrm>
            <a:off x="1143000" y="2209800"/>
            <a:ext cx="6934200" cy="3416320"/>
          </a:xfrm>
          <a:prstGeom prst="rect">
            <a:avLst/>
          </a:prstGeom>
          <a:noFill/>
        </p:spPr>
        <p:txBody>
          <a:bodyPr wrap="square" rtlCol="0">
            <a:spAutoFit/>
          </a:bodyPr>
          <a:lstStyle/>
          <a:p>
            <a:pPr>
              <a:buClr>
                <a:srgbClr val="2790B0"/>
              </a:buClr>
              <a:buSzPct val="80000"/>
              <a:buFont typeface="Wingdings" panose="05000000000000000000" pitchFamily="2" charset="2"/>
              <a:buChar char="v"/>
              <a:defRPr/>
            </a:pPr>
            <a:r>
              <a:rPr lang="en-US" dirty="0">
                <a:latin typeface="Times New Roman" pitchFamily="18" charset="0"/>
                <a:cs typeface="Times New Roman" pitchFamily="18" charset="0"/>
              </a:rPr>
              <a:t>Activities conducted by the federal government - USACE public works projects, Air Force base </a:t>
            </a:r>
            <a:r>
              <a:rPr lang="en-US" dirty="0" smtClean="0">
                <a:latin typeface="Times New Roman" pitchFamily="18" charset="0"/>
                <a:cs typeface="Times New Roman" pitchFamily="18" charset="0"/>
              </a:rPr>
              <a:t>construction</a:t>
            </a:r>
          </a:p>
          <a:p>
            <a:pPr>
              <a:buClr>
                <a:srgbClr val="2790B0"/>
              </a:buClr>
              <a:buSzPct val="80000"/>
              <a:buFont typeface="Wingdings" panose="05000000000000000000" pitchFamily="2" charset="2"/>
              <a:buChar char="v"/>
              <a:defRPr/>
            </a:pPr>
            <a:endParaRPr lang="en-US" dirty="0">
              <a:latin typeface="Times New Roman" pitchFamily="18" charset="0"/>
              <a:cs typeface="Times New Roman" pitchFamily="18" charset="0"/>
            </a:endParaRPr>
          </a:p>
          <a:p>
            <a:pPr>
              <a:spcBef>
                <a:spcPts val="0"/>
              </a:spcBef>
              <a:buClr>
                <a:srgbClr val="2790B0"/>
              </a:buClr>
              <a:buSzPct val="80000"/>
              <a:buFont typeface="Wingdings" panose="05000000000000000000" pitchFamily="2" charset="2"/>
              <a:buChar char="v"/>
              <a:defRPr/>
            </a:pPr>
            <a:r>
              <a:rPr lang="en-US" dirty="0">
                <a:latin typeface="Times New Roman" pitchFamily="18" charset="0"/>
                <a:cs typeface="Times New Roman" pitchFamily="18" charset="0"/>
              </a:rPr>
              <a:t>Federal licenses or permits - USACE Dredge and Fill permits, FERC power plant </a:t>
            </a:r>
            <a:r>
              <a:rPr lang="en-US" dirty="0" smtClean="0">
                <a:latin typeface="Times New Roman" pitchFamily="18" charset="0"/>
                <a:cs typeface="Times New Roman" pitchFamily="18" charset="0"/>
              </a:rPr>
              <a:t>licenses</a:t>
            </a:r>
          </a:p>
          <a:p>
            <a:pPr>
              <a:spcBef>
                <a:spcPts val="0"/>
              </a:spcBef>
              <a:buClr>
                <a:srgbClr val="2790B0"/>
              </a:buClr>
              <a:buSzPct val="80000"/>
              <a:buFont typeface="Wingdings" panose="05000000000000000000" pitchFamily="2" charset="2"/>
              <a:buChar char="v"/>
              <a:defRPr/>
            </a:pPr>
            <a:endParaRPr lang="en-US" dirty="0">
              <a:latin typeface="Times New Roman" pitchFamily="18" charset="0"/>
              <a:cs typeface="Times New Roman" pitchFamily="18" charset="0"/>
            </a:endParaRPr>
          </a:p>
          <a:p>
            <a:pPr>
              <a:buClr>
                <a:srgbClr val="2790B0"/>
              </a:buClr>
              <a:buSzPct val="80000"/>
              <a:buFont typeface="Wingdings" panose="05000000000000000000" pitchFamily="2" charset="2"/>
              <a:buChar char="v"/>
              <a:defRPr/>
            </a:pPr>
            <a:r>
              <a:rPr lang="en-US" dirty="0">
                <a:latin typeface="Times New Roman" pitchFamily="18" charset="0"/>
                <a:cs typeface="Times New Roman" pitchFamily="18" charset="0"/>
              </a:rPr>
              <a:t>Federally funded activities - HUD CDBG projects and apartment complexes, FDOT roads and railroads, EPA water mains or USDA rural development </a:t>
            </a:r>
            <a:r>
              <a:rPr lang="en-US" dirty="0" smtClean="0">
                <a:latin typeface="Times New Roman" pitchFamily="18" charset="0"/>
                <a:cs typeface="Times New Roman" pitchFamily="18" charset="0"/>
              </a:rPr>
              <a:t>projects</a:t>
            </a:r>
          </a:p>
          <a:p>
            <a:pPr>
              <a:buClr>
                <a:srgbClr val="2790B0"/>
              </a:buClr>
              <a:buSzPct val="80000"/>
              <a:buFont typeface="Wingdings" panose="05000000000000000000" pitchFamily="2" charset="2"/>
              <a:buChar char="v"/>
              <a:defRPr/>
            </a:pPr>
            <a:endParaRPr lang="en-US" dirty="0">
              <a:latin typeface="Times New Roman" pitchFamily="18" charset="0"/>
              <a:cs typeface="Times New Roman" pitchFamily="18" charset="0"/>
            </a:endParaRPr>
          </a:p>
          <a:p>
            <a:pPr>
              <a:buClr>
                <a:srgbClr val="2790B0"/>
              </a:buClr>
              <a:buSzPct val="80000"/>
              <a:buFont typeface="Wingdings" panose="05000000000000000000" pitchFamily="2" charset="2"/>
              <a:buChar char="v"/>
              <a:defRPr/>
            </a:pPr>
            <a:r>
              <a:rPr lang="en-US" dirty="0">
                <a:latin typeface="Times New Roman" pitchFamily="18" charset="0"/>
                <a:cs typeface="Times New Roman" pitchFamily="18" charset="0"/>
              </a:rPr>
              <a:t>Outer Continental Shelf activities - federal permits for exploration and extraction of oil, gas and minerals offshore in federal waters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5257" y="5244462"/>
            <a:ext cx="1257082" cy="1220516"/>
          </a:xfrm>
          <a:prstGeom prst="rect">
            <a:avLst/>
          </a:prstGeom>
        </p:spPr>
      </p:pic>
    </p:spTree>
    <p:extLst>
      <p:ext uri="{BB962C8B-B14F-4D97-AF65-F5344CB8AC3E}">
        <p14:creationId xmlns:p14="http://schemas.microsoft.com/office/powerpoint/2010/main" val="4077492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p:cNvSpPr>
            <a:spLocks noGrp="1"/>
          </p:cNvSpPr>
          <p:nvPr>
            <p:ph type="title"/>
          </p:nvPr>
        </p:nvSpPr>
        <p:spPr>
          <a:xfrm>
            <a:off x="609600" y="76200"/>
            <a:ext cx="8229600" cy="990600"/>
          </a:xfrm>
        </p:spPr>
        <p:txBody>
          <a:bodyPr/>
          <a:lstStyle/>
          <a:p>
            <a:pPr marL="457200" eaLnBrk="1" hangingPunct="1">
              <a:lnSpc>
                <a:spcPct val="80000"/>
              </a:lnSpc>
              <a:spcBef>
                <a:spcPts val="600"/>
              </a:spcBef>
              <a:tabLst>
                <a:tab pos="914400" algn="l"/>
              </a:tabLst>
            </a:pPr>
            <a:r>
              <a:rPr lang="en-US" altLang="en-US" sz="3400" smtClean="0">
                <a:latin typeface="Times New Roman" panose="02020603050405020304" pitchFamily="18" charset="0"/>
                <a:cs typeface="Times New Roman" panose="02020603050405020304" pitchFamily="18" charset="0"/>
              </a:rPr>
              <a:t>Florida Coastal Management Program – Network of Agencies</a:t>
            </a:r>
            <a:endParaRPr lang="en-US" altLang="en-US" sz="3400" smtClean="0">
              <a:solidFill>
                <a:schemeClr val="tx1"/>
              </a:solidFill>
            </a:endParaRPr>
          </a:p>
        </p:txBody>
      </p:sp>
      <p:sp>
        <p:nvSpPr>
          <p:cNvPr id="33795" name="Content Placeholder 3"/>
          <p:cNvSpPr>
            <a:spLocks noGrp="1"/>
          </p:cNvSpPr>
          <p:nvPr>
            <p:ph idx="1"/>
          </p:nvPr>
        </p:nvSpPr>
        <p:spPr>
          <a:xfrm>
            <a:off x="838200" y="1143000"/>
            <a:ext cx="7848600" cy="5334000"/>
          </a:xfrm>
        </p:spPr>
        <p:txBody>
          <a:bodyPr/>
          <a:lstStyle/>
          <a:p>
            <a:pPr marL="0" indent="0" eaLnBrk="1" hangingPunct="1">
              <a:spcBef>
                <a:spcPct val="0"/>
              </a:spcBef>
              <a:buFont typeface="Arial" panose="020B0604020202020204" pitchFamily="34" charset="0"/>
              <a:buNone/>
            </a:pPr>
            <a:r>
              <a:rPr lang="en-US" altLang="en-US" sz="2200" dirty="0" smtClean="0">
                <a:latin typeface="Times New Roman" panose="02020603050405020304" pitchFamily="18" charset="0"/>
                <a:cs typeface="Times New Roman" panose="02020603050405020304" pitchFamily="18" charset="0"/>
              </a:rPr>
              <a:t>Department of Environmental Protection</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Department of Agriculture and Consumer Services</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Department of Economic Opportunity</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Division of Emergency Management</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Fish and Wildlife Conservation Commission</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Department of Health</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Department of State, Division of Historical Resources</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Department of Transportation</a:t>
            </a:r>
          </a:p>
          <a:p>
            <a:pPr marL="0" indent="0">
              <a:spcBef>
                <a:spcPct val="0"/>
              </a:spcBef>
              <a:buNone/>
            </a:pPr>
            <a:r>
              <a:rPr lang="en-US" altLang="en-US" sz="2200" dirty="0" smtClean="0">
                <a:latin typeface="Times New Roman" panose="02020603050405020304" pitchFamily="18" charset="0"/>
                <a:cs typeface="Times New Roman" panose="02020603050405020304" pitchFamily="18" charset="0"/>
              </a:rPr>
              <a:t>Florida 	Building </a:t>
            </a:r>
            <a:r>
              <a:rPr lang="en-US" altLang="en-US" sz="2200" dirty="0">
                <a:latin typeface="Times New Roman" panose="02020603050405020304" pitchFamily="18" charset="0"/>
                <a:cs typeface="Times New Roman" panose="02020603050405020304" pitchFamily="18" charset="0"/>
              </a:rPr>
              <a:t>Commission, (Department of Business and </a:t>
            </a:r>
            <a:r>
              <a:rPr lang="en-US" altLang="en-US" sz="2200" dirty="0" smtClean="0">
                <a:latin typeface="Times New Roman" panose="02020603050405020304" pitchFamily="18" charset="0"/>
                <a:cs typeface="Times New Roman" panose="02020603050405020304" pitchFamily="18" charset="0"/>
              </a:rPr>
              <a:t>	Professional </a:t>
            </a:r>
            <a:r>
              <a:rPr lang="en-US" altLang="en-US" sz="2200" dirty="0">
                <a:latin typeface="Times New Roman" panose="02020603050405020304" pitchFamily="18" charset="0"/>
                <a:cs typeface="Times New Roman" panose="02020603050405020304" pitchFamily="18" charset="0"/>
              </a:rPr>
              <a:t>Regulation) </a:t>
            </a:r>
            <a:r>
              <a:rPr lang="en-US" altLang="en-US" sz="2200" dirty="0" smtClean="0">
                <a:latin typeface="Times New Roman" panose="02020603050405020304" pitchFamily="18" charset="0"/>
                <a:cs typeface="Times New Roman" panose="02020603050405020304" pitchFamily="18" charset="0"/>
              </a:rPr>
              <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Northwest Florida Water Management District</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St. Johns River Water Management District</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South Florida Water Management District</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Southwest Florida Water Management District</a:t>
            </a:r>
            <a:br>
              <a:rPr lang="en-US" altLang="en-US" sz="2200" dirty="0" smtClean="0">
                <a:latin typeface="Times New Roman" panose="02020603050405020304" pitchFamily="18" charset="0"/>
                <a:cs typeface="Times New Roman" panose="02020603050405020304" pitchFamily="18" charset="0"/>
              </a:rPr>
            </a:br>
            <a:r>
              <a:rPr lang="en-US" altLang="en-US" sz="2200" dirty="0" smtClean="0">
                <a:latin typeface="Times New Roman" panose="02020603050405020304" pitchFamily="18" charset="0"/>
                <a:cs typeface="Times New Roman" panose="02020603050405020304" pitchFamily="18" charset="0"/>
              </a:rPr>
              <a:t>Suwannee River Water Management District</a:t>
            </a:r>
            <a:endParaRPr lang="en-US" altLang="en-US" sz="2200" dirty="0" smtClean="0"/>
          </a:p>
        </p:txBody>
      </p:sp>
      <p:sp>
        <p:nvSpPr>
          <p:cNvPr id="2" name="Slide Number Placeholder 1"/>
          <p:cNvSpPr>
            <a:spLocks noGrp="1"/>
          </p:cNvSpPr>
          <p:nvPr>
            <p:ph type="sldNum" sz="quarter" idx="12"/>
          </p:nvPr>
        </p:nvSpPr>
        <p:spPr/>
        <p:txBody>
          <a:bodyPr/>
          <a:lstStyle/>
          <a:p>
            <a:fld id="{D9515C9C-B0D4-49C7-83C7-4BF66E55645D}" type="slidenum">
              <a:rPr lang="en-US" smtClean="0"/>
              <a:pPr/>
              <a:t>6</a:t>
            </a:fld>
            <a:endParaRPr lang="en-US"/>
          </a:p>
        </p:txBody>
      </p:sp>
    </p:spTree>
    <p:extLst>
      <p:ext uri="{BB962C8B-B14F-4D97-AF65-F5344CB8AC3E}">
        <p14:creationId xmlns:p14="http://schemas.microsoft.com/office/powerpoint/2010/main" val="8802167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2"/>
          <p:cNvSpPr>
            <a:spLocks noGrp="1"/>
          </p:cNvSpPr>
          <p:nvPr>
            <p:ph type="title"/>
          </p:nvPr>
        </p:nvSpPr>
        <p:spPr>
          <a:xfrm>
            <a:off x="1143000" y="0"/>
            <a:ext cx="7848600" cy="1143000"/>
          </a:xfrm>
        </p:spPr>
        <p:txBody>
          <a:bodyPr/>
          <a:lstStyle/>
          <a:p>
            <a:pPr eaLnBrk="1" hangingPunct="1">
              <a:lnSpc>
                <a:spcPct val="80000"/>
              </a:lnSpc>
              <a:spcBef>
                <a:spcPts val="600"/>
              </a:spcBef>
              <a:tabLst>
                <a:tab pos="2286000" algn="l"/>
              </a:tabLst>
            </a:pPr>
            <a:r>
              <a:rPr lang="en-US" altLang="en-US" sz="3400" smtClean="0">
                <a:latin typeface="Times New Roman" panose="02020603050405020304" pitchFamily="18" charset="0"/>
                <a:cs typeface="Times New Roman" panose="02020603050405020304" pitchFamily="18" charset="0"/>
              </a:rPr>
              <a:t>Florida Coastal Management Program –</a:t>
            </a:r>
            <a:br>
              <a:rPr lang="en-US" altLang="en-US" sz="3400" smtClean="0">
                <a:latin typeface="Times New Roman" panose="02020603050405020304" pitchFamily="18" charset="0"/>
                <a:cs typeface="Times New Roman" panose="02020603050405020304" pitchFamily="18" charset="0"/>
              </a:rPr>
            </a:br>
            <a:r>
              <a:rPr lang="en-US" altLang="en-US" sz="3400" smtClean="0">
                <a:latin typeface="Times New Roman" panose="02020603050405020304" pitchFamily="18" charset="0"/>
                <a:cs typeface="Times New Roman" panose="02020603050405020304" pitchFamily="18" charset="0"/>
              </a:rPr>
              <a:t>Network of 24 Florida Statutes*</a:t>
            </a:r>
            <a:endParaRPr lang="en-US" altLang="en-US" sz="3400" smtClean="0">
              <a:solidFill>
                <a:schemeClr val="tx1"/>
              </a:solidFill>
            </a:endParaRPr>
          </a:p>
        </p:txBody>
      </p:sp>
      <p:sp>
        <p:nvSpPr>
          <p:cNvPr id="35843" name="Content Placeholder 1"/>
          <p:cNvSpPr>
            <a:spLocks noGrp="1"/>
          </p:cNvSpPr>
          <p:nvPr>
            <p:ph idx="1"/>
          </p:nvPr>
        </p:nvSpPr>
        <p:spPr>
          <a:xfrm>
            <a:off x="381000" y="1143000"/>
            <a:ext cx="8763000" cy="5562600"/>
          </a:xfrm>
        </p:spPr>
        <p:txBody>
          <a:bodyPr>
            <a:normAutofit lnSpcReduction="10000"/>
          </a:bodyPr>
          <a:lstStyle/>
          <a:p>
            <a:pPr marL="0" indent="0" eaLnBrk="1" hangingPunct="1">
              <a:spcBef>
                <a:spcPct val="0"/>
              </a:spcBef>
              <a:buFont typeface="Arial" panose="020B0604020202020204" pitchFamily="34" charset="0"/>
              <a:buNone/>
            </a:pPr>
            <a:r>
              <a:rPr lang="en-US" altLang="en-US" sz="1400" b="1" dirty="0" smtClean="0">
                <a:latin typeface="Times New Roman" panose="02020603050405020304" pitchFamily="18" charset="0"/>
                <a:cs typeface="Times New Roman" panose="02020603050405020304" pitchFamily="18" charset="0"/>
              </a:rPr>
              <a:t>Chapter 161</a:t>
            </a:r>
            <a:r>
              <a:rPr lang="en-US" altLang="en-US" sz="1400" dirty="0" smtClean="0">
                <a:latin typeface="Times New Roman" panose="02020603050405020304" pitchFamily="18" charset="0"/>
                <a:cs typeface="Times New Roman" panose="02020603050405020304" pitchFamily="18" charset="0"/>
              </a:rPr>
              <a:t>  Beach and Shore Preservation</a:t>
            </a:r>
            <a:r>
              <a:rPr lang="en-US" altLang="en-US" sz="1400" b="1" u="sng" dirty="0" smtClean="0">
                <a:latin typeface="Times New Roman" panose="02020603050405020304" pitchFamily="18" charset="0"/>
                <a:cs typeface="Times New Roman" panose="02020603050405020304" pitchFamily="18" charset="0"/>
              </a:rPr>
              <a:t/>
            </a:r>
            <a:br>
              <a:rPr lang="en-US" altLang="en-US" sz="1400" b="1" u="sng"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163, Part II</a:t>
            </a:r>
            <a:r>
              <a:rPr lang="en-US" altLang="en-US" sz="1400" dirty="0" smtClean="0">
                <a:latin typeface="Times New Roman" panose="02020603050405020304" pitchFamily="18" charset="0"/>
                <a:cs typeface="Times New Roman" panose="02020603050405020304" pitchFamily="18" charset="0"/>
              </a:rPr>
              <a:t>  Growth Policy; County and Municipal Planning; Land Development Regulation</a:t>
            </a:r>
            <a:br>
              <a:rPr lang="en-US" altLang="en-US" sz="1400"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186</a:t>
            </a:r>
            <a:r>
              <a:rPr lang="en-US" altLang="en-US" sz="1400" dirty="0" smtClean="0">
                <a:latin typeface="Times New Roman" panose="02020603050405020304" pitchFamily="18" charset="0"/>
                <a:cs typeface="Times New Roman" panose="02020603050405020304" pitchFamily="18" charset="0"/>
              </a:rPr>
              <a:t>  State and Regional Planning</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252</a:t>
            </a:r>
            <a:r>
              <a:rPr lang="en-US" altLang="en-US" sz="1400" dirty="0" smtClean="0">
                <a:latin typeface="Times New Roman" panose="02020603050405020304" pitchFamily="18" charset="0"/>
                <a:cs typeface="Times New Roman" panose="02020603050405020304" pitchFamily="18" charset="0"/>
              </a:rPr>
              <a:t>  Emergency Management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253</a:t>
            </a:r>
            <a:r>
              <a:rPr lang="en-US" altLang="en-US" sz="1400" dirty="0" smtClean="0">
                <a:latin typeface="Times New Roman" panose="02020603050405020304" pitchFamily="18" charset="0"/>
                <a:cs typeface="Times New Roman" panose="02020603050405020304" pitchFamily="18" charset="0"/>
              </a:rPr>
              <a:t>  State Lands</a:t>
            </a:r>
            <a:r>
              <a:rPr lang="en-US" altLang="en-US" sz="1400" b="1" u="sng" dirty="0" smtClean="0">
                <a:latin typeface="Times New Roman" panose="02020603050405020304" pitchFamily="18" charset="0"/>
                <a:cs typeface="Times New Roman" panose="02020603050405020304" pitchFamily="18" charset="0"/>
              </a:rPr>
              <a:t/>
            </a:r>
            <a:br>
              <a:rPr lang="en-US" altLang="en-US" sz="1400" b="1" u="sng"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258</a:t>
            </a:r>
            <a:r>
              <a:rPr lang="en-US" altLang="en-US" sz="1400" dirty="0" smtClean="0">
                <a:latin typeface="Times New Roman" panose="02020603050405020304" pitchFamily="18" charset="0"/>
                <a:cs typeface="Times New Roman" panose="02020603050405020304" pitchFamily="18" charset="0"/>
              </a:rPr>
              <a:t>  State Parks and Preserves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259</a:t>
            </a:r>
            <a:r>
              <a:rPr lang="en-US" altLang="en-US" sz="1400" dirty="0" smtClean="0">
                <a:latin typeface="Times New Roman" panose="02020603050405020304" pitchFamily="18" charset="0"/>
                <a:cs typeface="Times New Roman" panose="02020603050405020304" pitchFamily="18" charset="0"/>
              </a:rPr>
              <a:t>  Land Acquisitions for Conservation or Recreation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260</a:t>
            </a:r>
            <a:r>
              <a:rPr lang="en-US" altLang="en-US" sz="1400" dirty="0" smtClean="0">
                <a:latin typeface="Times New Roman" panose="02020603050405020304" pitchFamily="18" charset="0"/>
                <a:cs typeface="Times New Roman" panose="02020603050405020304" pitchFamily="18" charset="0"/>
              </a:rPr>
              <a:t>  Florida Greenways and Trails Act </a:t>
            </a:r>
            <a:r>
              <a:rPr lang="en-US" altLang="en-US" sz="1400" b="1" u="sng" dirty="0" smtClean="0">
                <a:latin typeface="Times New Roman" panose="02020603050405020304" pitchFamily="18" charset="0"/>
                <a:cs typeface="Times New Roman" panose="02020603050405020304" pitchFamily="18" charset="0"/>
              </a:rPr>
              <a:t/>
            </a:r>
            <a:br>
              <a:rPr lang="en-US" altLang="en-US" sz="1400" b="1" u="sng"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267</a:t>
            </a:r>
            <a:r>
              <a:rPr lang="en-US" altLang="en-US" sz="1400" dirty="0" smtClean="0">
                <a:latin typeface="Times New Roman" panose="02020603050405020304" pitchFamily="18" charset="0"/>
                <a:cs typeface="Times New Roman" panose="02020603050405020304" pitchFamily="18" charset="0"/>
              </a:rPr>
              <a:t>  Historical Resources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288</a:t>
            </a:r>
            <a:r>
              <a:rPr lang="en-US" altLang="en-US" sz="1400" dirty="0" smtClean="0">
                <a:latin typeface="Times New Roman" panose="02020603050405020304" pitchFamily="18" charset="0"/>
                <a:cs typeface="Times New Roman" panose="02020603050405020304" pitchFamily="18" charset="0"/>
              </a:rPr>
              <a:t>  Commercial Development and Capital Improvements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334</a:t>
            </a:r>
            <a:r>
              <a:rPr lang="en-US" altLang="en-US" sz="1400" dirty="0" smtClean="0">
                <a:latin typeface="Times New Roman" panose="02020603050405020304" pitchFamily="18" charset="0"/>
                <a:cs typeface="Times New Roman" panose="02020603050405020304" pitchFamily="18" charset="0"/>
              </a:rPr>
              <a:t>  Transportation Administration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339</a:t>
            </a:r>
            <a:r>
              <a:rPr lang="en-US" altLang="en-US" sz="1400" dirty="0" smtClean="0">
                <a:latin typeface="Times New Roman" panose="02020603050405020304" pitchFamily="18" charset="0"/>
                <a:cs typeface="Times New Roman" panose="02020603050405020304" pitchFamily="18" charset="0"/>
              </a:rPr>
              <a:t>  Transportation Finance and Planning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373</a:t>
            </a:r>
            <a:r>
              <a:rPr lang="en-US" altLang="en-US" sz="1400" dirty="0" smtClean="0">
                <a:latin typeface="Times New Roman" panose="02020603050405020304" pitchFamily="18" charset="0"/>
                <a:cs typeface="Times New Roman" panose="02020603050405020304" pitchFamily="18" charset="0"/>
              </a:rPr>
              <a:t>  Water Resources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375</a:t>
            </a:r>
            <a:r>
              <a:rPr lang="en-US" altLang="en-US" sz="1400" dirty="0" smtClean="0">
                <a:latin typeface="Times New Roman" panose="02020603050405020304" pitchFamily="18" charset="0"/>
                <a:cs typeface="Times New Roman" panose="02020603050405020304" pitchFamily="18" charset="0"/>
              </a:rPr>
              <a:t>  Outdoor Recreation and Conservation Lands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376</a:t>
            </a:r>
            <a:r>
              <a:rPr lang="en-US" altLang="en-US" sz="1400" dirty="0" smtClean="0">
                <a:latin typeface="Times New Roman" panose="02020603050405020304" pitchFamily="18" charset="0"/>
                <a:cs typeface="Times New Roman" panose="02020603050405020304" pitchFamily="18" charset="0"/>
              </a:rPr>
              <a:t>  Pollutant Discharge Prevention and Removal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377</a:t>
            </a:r>
            <a:r>
              <a:rPr lang="en-US" altLang="en-US" sz="1400" dirty="0" smtClean="0">
                <a:latin typeface="Times New Roman" panose="02020603050405020304" pitchFamily="18" charset="0"/>
                <a:cs typeface="Times New Roman" panose="02020603050405020304" pitchFamily="18" charset="0"/>
              </a:rPr>
              <a:t>  Energy Resources </a:t>
            </a:r>
            <a:r>
              <a:rPr lang="en-US" altLang="en-US" sz="1400" u="sng" dirty="0" smtClean="0">
                <a:latin typeface="Times New Roman" panose="02020603050405020304" pitchFamily="18" charset="0"/>
                <a:cs typeface="Times New Roman" panose="02020603050405020304" pitchFamily="18" charset="0"/>
              </a:rPr>
              <a:t/>
            </a:r>
            <a:br>
              <a:rPr lang="en-US" altLang="en-US" sz="1400" u="sng"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379  </a:t>
            </a:r>
            <a:r>
              <a:rPr lang="en-US" altLang="en-US" sz="1400" dirty="0" smtClean="0">
                <a:latin typeface="Times New Roman" panose="02020603050405020304" pitchFamily="18" charset="0"/>
                <a:cs typeface="Times New Roman" panose="02020603050405020304" pitchFamily="18" charset="0"/>
              </a:rPr>
              <a:t>Fish and Wildlife Conservation</a:t>
            </a:r>
            <a:br>
              <a:rPr lang="en-US" altLang="en-US" sz="1400"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380</a:t>
            </a:r>
            <a:r>
              <a:rPr lang="en-US" altLang="en-US" sz="1400" dirty="0" smtClean="0">
                <a:latin typeface="Times New Roman" panose="02020603050405020304" pitchFamily="18" charset="0"/>
                <a:cs typeface="Times New Roman" panose="02020603050405020304" pitchFamily="18" charset="0"/>
              </a:rPr>
              <a:t>  Land and Water Management</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381</a:t>
            </a:r>
            <a:r>
              <a:rPr lang="en-US" altLang="en-US" sz="1400" dirty="0" smtClean="0">
                <a:latin typeface="Times New Roman" panose="02020603050405020304" pitchFamily="18" charset="0"/>
                <a:cs typeface="Times New Roman" panose="02020603050405020304" pitchFamily="18" charset="0"/>
              </a:rPr>
              <a:t>  Public Health: General Provisions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388</a:t>
            </a:r>
            <a:r>
              <a:rPr lang="en-US" altLang="en-US" sz="1400" dirty="0" smtClean="0">
                <a:latin typeface="Times New Roman" panose="02020603050405020304" pitchFamily="18" charset="0"/>
                <a:cs typeface="Times New Roman" panose="02020603050405020304" pitchFamily="18" charset="0"/>
              </a:rPr>
              <a:t>  Mosquito Control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403</a:t>
            </a:r>
            <a:r>
              <a:rPr lang="en-US" altLang="en-US" sz="1400" dirty="0" smtClean="0">
                <a:latin typeface="Times New Roman" panose="02020603050405020304" pitchFamily="18" charset="0"/>
                <a:cs typeface="Times New Roman" panose="02020603050405020304" pitchFamily="18" charset="0"/>
              </a:rPr>
              <a:t>  Environmental Control </a:t>
            </a:r>
            <a:r>
              <a:rPr lang="en-US" altLang="en-US" sz="1400" u="sng" dirty="0" smtClean="0">
                <a:latin typeface="Times New Roman" panose="02020603050405020304" pitchFamily="18" charset="0"/>
                <a:cs typeface="Times New Roman" panose="02020603050405020304" pitchFamily="18" charset="0"/>
              </a:rPr>
              <a:t/>
            </a:r>
            <a:br>
              <a:rPr lang="en-US" altLang="en-US" sz="1400" u="sng"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553  </a:t>
            </a:r>
            <a:r>
              <a:rPr lang="en-US" altLang="en-US" sz="1400" dirty="0" smtClean="0">
                <a:latin typeface="Times New Roman" panose="02020603050405020304" pitchFamily="18" charset="0"/>
                <a:cs typeface="Times New Roman" panose="02020603050405020304" pitchFamily="18" charset="0"/>
              </a:rPr>
              <a:t>Building and Construction Standards </a:t>
            </a:r>
            <a:r>
              <a:rPr lang="en-US" altLang="en-US" sz="1400" b="1" dirty="0" smtClean="0">
                <a:latin typeface="Times New Roman" panose="02020603050405020304" pitchFamily="18" charset="0"/>
                <a:cs typeface="Times New Roman" panose="02020603050405020304" pitchFamily="18" charset="0"/>
              </a:rPr>
              <a:t/>
            </a:r>
            <a:br>
              <a:rPr lang="en-US" altLang="en-US" sz="1400" b="1"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582</a:t>
            </a:r>
            <a:r>
              <a:rPr lang="en-US" altLang="en-US" sz="1400" dirty="0" smtClean="0">
                <a:latin typeface="Times New Roman" panose="02020603050405020304" pitchFamily="18" charset="0"/>
                <a:cs typeface="Times New Roman" panose="02020603050405020304" pitchFamily="18" charset="0"/>
              </a:rPr>
              <a:t>  Soil and Water Conservation </a:t>
            </a:r>
            <a:br>
              <a:rPr lang="en-US" altLang="en-US" sz="1400" dirty="0" smtClean="0">
                <a:latin typeface="Times New Roman" panose="02020603050405020304" pitchFamily="18" charset="0"/>
                <a:cs typeface="Times New Roman" panose="02020603050405020304" pitchFamily="18" charset="0"/>
              </a:rPr>
            </a:br>
            <a:r>
              <a:rPr lang="en-US" altLang="en-US" sz="1400" b="1" dirty="0" smtClean="0">
                <a:latin typeface="Times New Roman" panose="02020603050405020304" pitchFamily="18" charset="0"/>
                <a:cs typeface="Times New Roman" panose="02020603050405020304" pitchFamily="18" charset="0"/>
              </a:rPr>
              <a:t>Chapter 597  </a:t>
            </a:r>
            <a:r>
              <a:rPr lang="en-US" altLang="en-US" sz="1400" dirty="0" smtClean="0">
                <a:latin typeface="Times New Roman" panose="02020603050405020304" pitchFamily="18" charset="0"/>
                <a:cs typeface="Times New Roman" panose="02020603050405020304" pitchFamily="18" charset="0"/>
              </a:rPr>
              <a:t>Aquaculture</a:t>
            </a:r>
          </a:p>
          <a:p>
            <a:pPr marL="0" indent="0" eaLnBrk="1" hangingPunct="1">
              <a:spcBef>
                <a:spcPct val="0"/>
              </a:spcBef>
              <a:buFont typeface="Arial" panose="020B0604020202020204" pitchFamily="34" charset="0"/>
              <a:buNone/>
            </a:pPr>
            <a:endParaRPr lang="en-US" altLang="en-US" sz="1400" dirty="0" smtClean="0">
              <a:latin typeface="Times New Roman" panose="02020603050405020304" pitchFamily="18" charset="0"/>
              <a:cs typeface="Times New Roman" panose="02020603050405020304" pitchFamily="18" charset="0"/>
            </a:endParaRPr>
          </a:p>
          <a:p>
            <a:pPr marL="0" indent="0" eaLnBrk="1" hangingPunct="1">
              <a:spcBef>
                <a:spcPct val="0"/>
              </a:spcBef>
              <a:buFont typeface="Arial" panose="020B0604020202020204" pitchFamily="34" charset="0"/>
              <a:buNone/>
            </a:pPr>
            <a:r>
              <a:rPr lang="en-US" altLang="en-US" sz="1400" dirty="0" smtClean="0">
                <a:latin typeface="Times New Roman" panose="02020603050405020304" pitchFamily="18" charset="0"/>
                <a:cs typeface="Times New Roman" panose="02020603050405020304" pitchFamily="18" charset="0"/>
              </a:rPr>
              <a:t>*Only portions of these chapters constitute enforceable policies for the purposes of federal consistency review. Check http://www.dep.state.fl.us/cmp/federal/24_statutes.htm for most current information,</a:t>
            </a:r>
            <a:endParaRPr lang="en-US" altLang="en-US" sz="1400" dirty="0" smtClean="0"/>
          </a:p>
        </p:txBody>
      </p:sp>
      <p:sp>
        <p:nvSpPr>
          <p:cNvPr id="2" name="Slide Number Placeholder 1"/>
          <p:cNvSpPr>
            <a:spLocks noGrp="1"/>
          </p:cNvSpPr>
          <p:nvPr>
            <p:ph type="sldNum" sz="quarter" idx="12"/>
          </p:nvPr>
        </p:nvSpPr>
        <p:spPr/>
        <p:txBody>
          <a:bodyPr/>
          <a:lstStyle/>
          <a:p>
            <a:fld id="{D9515C9C-B0D4-49C7-83C7-4BF66E55645D}" type="slidenum">
              <a:rPr lang="en-US" smtClean="0"/>
              <a:pPr/>
              <a:t>7</a:t>
            </a:fld>
            <a:endParaRPr lang="en-US"/>
          </a:p>
        </p:txBody>
      </p:sp>
    </p:spTree>
    <p:extLst>
      <p:ext uri="{BB962C8B-B14F-4D97-AF65-F5344CB8AC3E}">
        <p14:creationId xmlns:p14="http://schemas.microsoft.com/office/powerpoint/2010/main" val="2434383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38200" y="-76200"/>
            <a:ext cx="7848600" cy="1143000"/>
          </a:xfrm>
        </p:spPr>
        <p:txBody>
          <a:bodyPr/>
          <a:lstStyle/>
          <a:p>
            <a:pPr eaLnBrk="1" hangingPunct="1">
              <a:lnSpc>
                <a:spcPct val="80000"/>
              </a:lnSpc>
            </a:pPr>
            <a:r>
              <a:rPr lang="en-US" altLang="en-US" sz="3800" smtClean="0">
                <a:latin typeface="Times New Roman" panose="02020603050405020304" pitchFamily="18" charset="0"/>
                <a:cs typeface="Times New Roman" panose="02020603050405020304" pitchFamily="18" charset="0"/>
              </a:rPr>
              <a:t>Actions Subject to </a:t>
            </a:r>
            <a:br>
              <a:rPr lang="en-US" altLang="en-US" sz="3800" smtClean="0">
                <a:latin typeface="Times New Roman" panose="02020603050405020304" pitchFamily="18" charset="0"/>
                <a:cs typeface="Times New Roman" panose="02020603050405020304" pitchFamily="18" charset="0"/>
              </a:rPr>
            </a:br>
            <a:r>
              <a:rPr lang="en-US" altLang="en-US" sz="3800" smtClean="0">
                <a:latin typeface="Times New Roman" panose="02020603050405020304" pitchFamily="18" charset="0"/>
                <a:cs typeface="Times New Roman" panose="02020603050405020304" pitchFamily="18" charset="0"/>
              </a:rPr>
              <a:t>Federal Consistency Review </a:t>
            </a:r>
          </a:p>
        </p:txBody>
      </p:sp>
      <p:sp>
        <p:nvSpPr>
          <p:cNvPr id="3" name="Content Placeholder 2"/>
          <p:cNvSpPr>
            <a:spLocks noGrp="1"/>
          </p:cNvSpPr>
          <p:nvPr>
            <p:ph idx="1"/>
          </p:nvPr>
        </p:nvSpPr>
        <p:spPr>
          <a:xfrm>
            <a:off x="457200" y="1752600"/>
            <a:ext cx="7924800" cy="1447800"/>
          </a:xfrm>
        </p:spPr>
        <p:txBody>
          <a:bodyPr rtlCol="0">
            <a:noAutofit/>
          </a:bodyPr>
          <a:lstStyle/>
          <a:p>
            <a:pPr marL="0" indent="0" eaLnBrk="1" hangingPunct="1">
              <a:buClr>
                <a:srgbClr val="000000"/>
              </a:buClr>
              <a:buNone/>
              <a:defRPr/>
            </a:pPr>
            <a:r>
              <a:rPr lang="en-US" dirty="0" smtClean="0">
                <a:solidFill>
                  <a:srgbClr val="000000"/>
                </a:solidFill>
                <a:latin typeface="Times New Roman" pitchFamily="18" charset="0"/>
                <a:cs typeface="Times New Roman" pitchFamily="18" charset="0"/>
              </a:rPr>
              <a:t>Actions subject to review:  all direct and indirect federal activities affecting land, water, or natural resources of the coastal zone</a:t>
            </a:r>
          </a:p>
          <a:p>
            <a:pPr lvl="1" eaLnBrk="1" hangingPunct="1">
              <a:buClr>
                <a:srgbClr val="2790B0"/>
              </a:buClr>
              <a:buSzPct val="80000"/>
              <a:buFont typeface="Wingdings" panose="05000000000000000000" pitchFamily="2" charset="2"/>
              <a:buChar char="v"/>
              <a:defRPr/>
            </a:pPr>
            <a:endParaRPr lang="en-US" sz="1800" dirty="0" smtClean="0">
              <a:solidFill>
                <a:srgbClr val="000000"/>
              </a:solidFill>
              <a:latin typeface="Times New Roman" pitchFamily="18" charset="0"/>
              <a:cs typeface="Times New Roman" pitchFamily="18" charset="0"/>
            </a:endParaRPr>
          </a:p>
          <a:p>
            <a:pPr marL="457200" indent="-457200" eaLnBrk="1" fontAlgn="auto" hangingPunct="1">
              <a:spcBef>
                <a:spcPts val="0"/>
              </a:spcBef>
              <a:spcAft>
                <a:spcPts val="0"/>
              </a:spcAft>
              <a:buClr>
                <a:schemeClr val="tx2">
                  <a:lumMod val="40000"/>
                  <a:lumOff val="60000"/>
                </a:schemeClr>
              </a:buClr>
              <a:buFont typeface="Wingdings 2" pitchFamily="18" charset="2"/>
              <a:buNone/>
              <a:defRPr/>
            </a:pPr>
            <a:endParaRPr lang="en-US" sz="1400"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fld id="{D9515C9C-B0D4-49C7-83C7-4BF66E55645D}" type="slidenum">
              <a:rPr lang="en-US" smtClean="0"/>
              <a:pPr/>
              <a:t>8</a:t>
            </a:fld>
            <a:endParaRPr lang="en-US"/>
          </a:p>
        </p:txBody>
      </p:sp>
      <p:sp>
        <p:nvSpPr>
          <p:cNvPr id="4" name="TextBox 3"/>
          <p:cNvSpPr txBox="1"/>
          <p:nvPr/>
        </p:nvSpPr>
        <p:spPr>
          <a:xfrm>
            <a:off x="1828800" y="3547408"/>
            <a:ext cx="5334000" cy="1938992"/>
          </a:xfrm>
          <a:prstGeom prst="rect">
            <a:avLst/>
          </a:prstGeom>
          <a:noFill/>
        </p:spPr>
        <p:txBody>
          <a:bodyPr wrap="square" rtlCol="0">
            <a:spAutoFit/>
          </a:bodyPr>
          <a:lstStyle/>
          <a:p>
            <a:pPr>
              <a:buClr>
                <a:srgbClr val="000000"/>
              </a:buClr>
              <a:defRPr/>
            </a:pPr>
            <a:endParaRPr lang="en-US" dirty="0">
              <a:solidFill>
                <a:srgbClr val="000000"/>
              </a:solidFill>
              <a:latin typeface="Times New Roman" pitchFamily="18" charset="0"/>
              <a:cs typeface="Times New Roman" pitchFamily="18" charset="0"/>
            </a:endParaRP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Direct </a:t>
            </a:r>
            <a:r>
              <a:rPr lang="en-US" sz="2800" dirty="0">
                <a:solidFill>
                  <a:srgbClr val="000000"/>
                </a:solidFill>
                <a:latin typeface="Times New Roman" pitchFamily="18" charset="0"/>
                <a:cs typeface="Times New Roman" pitchFamily="18" charset="0"/>
              </a:rPr>
              <a:t>activities </a:t>
            </a: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a:t>
            </a:r>
            <a:r>
              <a:rPr lang="en-US" sz="2800" b="1" dirty="0" smtClean="0">
                <a:solidFill>
                  <a:schemeClr val="accent6">
                    <a:lumMod val="75000"/>
                  </a:schemeClr>
                </a:solidFill>
                <a:latin typeface="Times New Roman" pitchFamily="18" charset="0"/>
                <a:cs typeface="Times New Roman" pitchFamily="18" charset="0"/>
              </a:rPr>
              <a:t>License </a:t>
            </a:r>
            <a:r>
              <a:rPr lang="en-US" sz="2800" b="1" dirty="0">
                <a:solidFill>
                  <a:schemeClr val="accent6">
                    <a:lumMod val="75000"/>
                  </a:schemeClr>
                </a:solidFill>
                <a:latin typeface="Times New Roman" pitchFamily="18" charset="0"/>
                <a:cs typeface="Times New Roman" pitchFamily="18" charset="0"/>
              </a:rPr>
              <a:t>or permit activities</a:t>
            </a:r>
          </a:p>
          <a:p>
            <a:pPr lvl="1">
              <a:buClr>
                <a:srgbClr val="2790B0"/>
              </a:buClr>
              <a:buSzPct val="80000"/>
              <a:buFont typeface="Wingdings" panose="05000000000000000000" pitchFamily="2" charset="2"/>
              <a:buChar char="v"/>
              <a:defRPr/>
            </a:pPr>
            <a:r>
              <a:rPr lang="en-US" sz="2800" dirty="0" smtClean="0">
                <a:solidFill>
                  <a:srgbClr val="000000"/>
                </a:solidFill>
                <a:latin typeface="Times New Roman" pitchFamily="18" charset="0"/>
                <a:cs typeface="Times New Roman" pitchFamily="18" charset="0"/>
              </a:rPr>
              <a:t>  Assistance </a:t>
            </a:r>
            <a:r>
              <a:rPr lang="en-US" sz="2800" dirty="0">
                <a:solidFill>
                  <a:srgbClr val="000000"/>
                </a:solidFill>
                <a:latin typeface="Times New Roman" pitchFamily="18" charset="0"/>
                <a:cs typeface="Times New Roman" pitchFamily="18" charset="0"/>
              </a:rPr>
              <a:t>activities </a:t>
            </a: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0" y="5105400"/>
            <a:ext cx="1257082" cy="1220516"/>
          </a:xfrm>
          <a:prstGeom prst="rect">
            <a:avLst/>
          </a:prstGeom>
        </p:spPr>
      </p:pic>
    </p:spTree>
    <p:extLst>
      <p:ext uri="{BB962C8B-B14F-4D97-AF65-F5344CB8AC3E}">
        <p14:creationId xmlns:p14="http://schemas.microsoft.com/office/powerpoint/2010/main" val="2308296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Coastal Zone</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9</a:t>
            </a:fld>
            <a:endParaRPr lang="en-US" dirty="0"/>
          </a:p>
        </p:txBody>
      </p:sp>
      <p:pic>
        <p:nvPicPr>
          <p:cNvPr id="6" name="Content Placeholder 11" descr="Florida coastal zone.jpg"/>
          <p:cNvPicPr>
            <a:picLocks noGrp="1" noChangeAspect="1"/>
          </p:cNvPicPr>
          <p:nvPr>
            <p:ph idx="1"/>
          </p:nvPr>
        </p:nvPicPr>
        <p:blipFill>
          <a:blip r:embed="rId2" cstate="print"/>
          <a:stretch>
            <a:fillRect/>
          </a:stretch>
        </p:blipFill>
        <p:spPr>
          <a:xfrm>
            <a:off x="2514600" y="1143000"/>
            <a:ext cx="4038600" cy="5226426"/>
          </a:xfrm>
        </p:spPr>
      </p:pic>
    </p:spTree>
    <p:extLst>
      <p:ext uri="{BB962C8B-B14F-4D97-AF65-F5344CB8AC3E}">
        <p14:creationId xmlns:p14="http://schemas.microsoft.com/office/powerpoint/2010/main" val="2916885359"/>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_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powerpoint_blue</Template>
  <TotalTime>969</TotalTime>
  <Words>954</Words>
  <Application>Microsoft Office PowerPoint</Application>
  <PresentationFormat>On-screen Show (4:3)</PresentationFormat>
  <Paragraphs>185</Paragraphs>
  <Slides>22</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Times New Roman</vt:lpstr>
      <vt:lpstr>Wingdings</vt:lpstr>
      <vt:lpstr>Wingdings 2</vt:lpstr>
      <vt:lpstr>powerpoint_blue</vt:lpstr>
      <vt:lpstr>Custom Design</vt:lpstr>
      <vt:lpstr>PowerPoint Presentation</vt:lpstr>
      <vt:lpstr>Florida Coastal Office</vt:lpstr>
      <vt:lpstr>Coastal Zone Management Act</vt:lpstr>
      <vt:lpstr>Actions Subject to  Federal Consistency Review </vt:lpstr>
      <vt:lpstr>Actions Subject to  Federal Consistency Review </vt:lpstr>
      <vt:lpstr>Florida Coastal Management Program – Network of Agencies</vt:lpstr>
      <vt:lpstr>Florida Coastal Management Program – Network of 24 Florida Statutes*</vt:lpstr>
      <vt:lpstr>Actions Subject to  Federal Consistency Review </vt:lpstr>
      <vt:lpstr>Coastal Zone</vt:lpstr>
      <vt:lpstr>PowerPoint Presentation</vt:lpstr>
      <vt:lpstr>PowerPoint Presentation</vt:lpstr>
      <vt:lpstr>PowerPoint Presentation</vt:lpstr>
      <vt:lpstr>PowerPoint Presentation</vt:lpstr>
      <vt:lpstr>Actions Subject to  Federal Consistency Review </vt:lpstr>
      <vt:lpstr> Florida State Clearinghouse</vt:lpstr>
      <vt:lpstr>Clearinghouse</vt:lpstr>
      <vt:lpstr>Conditional Concurrences</vt:lpstr>
      <vt:lpstr>Additional Coastal Management Programs</vt:lpstr>
      <vt:lpstr>309 funding and  Project of Special Merit</vt:lpstr>
      <vt:lpstr>Beach Safety</vt:lpstr>
      <vt:lpstr>Coastal Access Guide</vt:lpstr>
      <vt:lpstr>PowerPoint Presentation</vt:lpstr>
    </vt:vector>
  </TitlesOfParts>
  <Company>Florida Department of Environmental Protection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shuck_a</dc:creator>
  <cp:lastModifiedBy>Lazar, Ann</cp:lastModifiedBy>
  <cp:revision>29</cp:revision>
  <cp:lastPrinted>2014-06-03T18:15:15Z</cp:lastPrinted>
  <dcterms:created xsi:type="dcterms:W3CDTF">2014-04-22T20:02:56Z</dcterms:created>
  <dcterms:modified xsi:type="dcterms:W3CDTF">2014-06-06T18:26:45Z</dcterms:modified>
</cp:coreProperties>
</file>