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Default Extension="gif" ContentType="image/gif"/>
  <Default Extension="tiff" ContentType="image/tiff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notesMasterIdLst>
    <p:notesMasterId r:id="rId15"/>
  </p:notesMasterIdLst>
  <p:handoutMasterIdLst>
    <p:handoutMasterId r:id="rId16"/>
  </p:handoutMasterIdLst>
  <p:sldIdLst>
    <p:sldId id="256" r:id="rId2"/>
    <p:sldId id="288" r:id="rId3"/>
    <p:sldId id="276" r:id="rId4"/>
    <p:sldId id="257" r:id="rId5"/>
    <p:sldId id="294" r:id="rId6"/>
    <p:sldId id="278" r:id="rId7"/>
    <p:sldId id="279" r:id="rId8"/>
    <p:sldId id="284" r:id="rId9"/>
    <p:sldId id="291" r:id="rId10"/>
    <p:sldId id="290" r:id="rId11"/>
    <p:sldId id="283" r:id="rId12"/>
    <p:sldId id="292" r:id="rId13"/>
    <p:sldId id="287" r:id="rId14"/>
  </p:sldIdLst>
  <p:sldSz cx="9144000" cy="6858000" type="screen4x3"/>
  <p:notesSz cx="6954838" cy="9240838"/>
  <p:defaultTextStyle>
    <a:defPPr>
      <a:defRPr lang="en-US"/>
    </a:defPPr>
    <a:lvl1pPr algn="l" rtl="0" fontAlgn="base">
      <a:spcBef>
        <a:spcPct val="20000"/>
      </a:spcBef>
      <a:spcAft>
        <a:spcPct val="0"/>
      </a:spcAft>
      <a:defRPr sz="2000" kern="1200">
        <a:solidFill>
          <a:schemeClr val="tx1"/>
        </a:solidFill>
        <a:latin typeface="Century Schoolbook" pitchFamily="18" charset="0"/>
        <a:ea typeface="+mn-ea"/>
        <a:cs typeface="+mn-cs"/>
      </a:defRPr>
    </a:lvl1pPr>
    <a:lvl2pPr marL="457200" algn="l" rtl="0" fontAlgn="base">
      <a:spcBef>
        <a:spcPct val="20000"/>
      </a:spcBef>
      <a:spcAft>
        <a:spcPct val="0"/>
      </a:spcAft>
      <a:defRPr sz="2000" kern="1200">
        <a:solidFill>
          <a:schemeClr val="tx1"/>
        </a:solidFill>
        <a:latin typeface="Century Schoolbook" pitchFamily="18" charset="0"/>
        <a:ea typeface="+mn-ea"/>
        <a:cs typeface="+mn-cs"/>
      </a:defRPr>
    </a:lvl2pPr>
    <a:lvl3pPr marL="914400" algn="l" rtl="0" fontAlgn="base">
      <a:spcBef>
        <a:spcPct val="20000"/>
      </a:spcBef>
      <a:spcAft>
        <a:spcPct val="0"/>
      </a:spcAft>
      <a:defRPr sz="2000" kern="1200">
        <a:solidFill>
          <a:schemeClr val="tx1"/>
        </a:solidFill>
        <a:latin typeface="Century Schoolbook" pitchFamily="18" charset="0"/>
        <a:ea typeface="+mn-ea"/>
        <a:cs typeface="+mn-cs"/>
      </a:defRPr>
    </a:lvl3pPr>
    <a:lvl4pPr marL="1371600" algn="l" rtl="0" fontAlgn="base">
      <a:spcBef>
        <a:spcPct val="20000"/>
      </a:spcBef>
      <a:spcAft>
        <a:spcPct val="0"/>
      </a:spcAft>
      <a:defRPr sz="2000" kern="1200">
        <a:solidFill>
          <a:schemeClr val="tx1"/>
        </a:solidFill>
        <a:latin typeface="Century Schoolbook" pitchFamily="18" charset="0"/>
        <a:ea typeface="+mn-ea"/>
        <a:cs typeface="+mn-cs"/>
      </a:defRPr>
    </a:lvl4pPr>
    <a:lvl5pPr marL="1828800" algn="l" rtl="0" fontAlgn="base">
      <a:spcBef>
        <a:spcPct val="20000"/>
      </a:spcBef>
      <a:spcAft>
        <a:spcPct val="0"/>
      </a:spcAft>
      <a:defRPr sz="2000" kern="1200">
        <a:solidFill>
          <a:schemeClr val="tx1"/>
        </a:solidFill>
        <a:latin typeface="Century Schoolbook" pitchFamily="18" charset="0"/>
        <a:ea typeface="+mn-ea"/>
        <a:cs typeface="+mn-cs"/>
      </a:defRPr>
    </a:lvl5pPr>
    <a:lvl6pPr marL="2286000" algn="l" defTabSz="914400" rtl="0" eaLnBrk="1" latinLnBrk="0" hangingPunct="1">
      <a:defRPr sz="2000" kern="1200">
        <a:solidFill>
          <a:schemeClr val="tx1"/>
        </a:solidFill>
        <a:latin typeface="Century Schoolbook" pitchFamily="18" charset="0"/>
        <a:ea typeface="+mn-ea"/>
        <a:cs typeface="+mn-cs"/>
      </a:defRPr>
    </a:lvl6pPr>
    <a:lvl7pPr marL="2743200" algn="l" defTabSz="914400" rtl="0" eaLnBrk="1" latinLnBrk="0" hangingPunct="1">
      <a:defRPr sz="2000" kern="1200">
        <a:solidFill>
          <a:schemeClr val="tx1"/>
        </a:solidFill>
        <a:latin typeface="Century Schoolbook" pitchFamily="18" charset="0"/>
        <a:ea typeface="+mn-ea"/>
        <a:cs typeface="+mn-cs"/>
      </a:defRPr>
    </a:lvl7pPr>
    <a:lvl8pPr marL="3200400" algn="l" defTabSz="914400" rtl="0" eaLnBrk="1" latinLnBrk="0" hangingPunct="1">
      <a:defRPr sz="2000" kern="1200">
        <a:solidFill>
          <a:schemeClr val="tx1"/>
        </a:solidFill>
        <a:latin typeface="Century Schoolbook" pitchFamily="18" charset="0"/>
        <a:ea typeface="+mn-ea"/>
        <a:cs typeface="+mn-cs"/>
      </a:defRPr>
    </a:lvl8pPr>
    <a:lvl9pPr marL="3657600" algn="l" defTabSz="914400" rtl="0" eaLnBrk="1" latinLnBrk="0" hangingPunct="1">
      <a:defRPr sz="2000" kern="1200">
        <a:solidFill>
          <a:schemeClr val="tx1"/>
        </a:solidFill>
        <a:latin typeface="Century Schoolbook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DE7FF"/>
    <a:srgbClr val="00549E"/>
    <a:srgbClr val="FFFFFF"/>
    <a:srgbClr val="998B7D"/>
    <a:srgbClr val="E36F1E"/>
    <a:srgbClr val="439539"/>
    <a:srgbClr val="004C92"/>
    <a:srgbClr val="0074DE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150" autoAdjust="0"/>
    <p:restoredTop sz="91121" autoAdjust="0"/>
  </p:normalViewPr>
  <p:slideViewPr>
    <p:cSldViewPr snapToGrid="0">
      <p:cViewPr>
        <p:scale>
          <a:sx n="69" d="100"/>
          <a:sy n="69" d="100"/>
        </p:scale>
        <p:origin x="-78" y="-78"/>
      </p:cViewPr>
      <p:guideLst>
        <p:guide orient="horz" pos="2752"/>
        <p:guide pos="132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14663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534" tIns="46267" rIns="92534" bIns="46267" numCol="1" anchor="t" anchorCtr="0" compatLnSpc="1">
            <a:prstTxWarp prst="textNoShape">
              <a:avLst/>
            </a:prstTxWarp>
          </a:bodyPr>
          <a:lstStyle>
            <a:lvl1pPr defTabSz="925513">
              <a:spcBef>
                <a:spcPct val="0"/>
              </a:spcBef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325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38588" y="0"/>
            <a:ext cx="3014662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534" tIns="46267" rIns="92534" bIns="46267" numCol="1" anchor="t" anchorCtr="0" compatLnSpc="1">
            <a:prstTxWarp prst="textNoShape">
              <a:avLst/>
            </a:prstTxWarp>
          </a:bodyPr>
          <a:lstStyle>
            <a:lvl1pPr algn="r" defTabSz="925513">
              <a:spcBef>
                <a:spcPct val="0"/>
              </a:spcBef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325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777288"/>
            <a:ext cx="3014663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534" tIns="46267" rIns="92534" bIns="46267" numCol="1" anchor="b" anchorCtr="0" compatLnSpc="1">
            <a:prstTxWarp prst="textNoShape">
              <a:avLst/>
            </a:prstTxWarp>
          </a:bodyPr>
          <a:lstStyle>
            <a:lvl1pPr defTabSz="925513">
              <a:spcBef>
                <a:spcPct val="0"/>
              </a:spcBef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325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38588" y="8777288"/>
            <a:ext cx="3014662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534" tIns="46267" rIns="92534" bIns="46267" numCol="1" anchor="b" anchorCtr="0" compatLnSpc="1">
            <a:prstTxWarp prst="textNoShape">
              <a:avLst/>
            </a:prstTxWarp>
          </a:bodyPr>
          <a:lstStyle>
            <a:lvl1pPr algn="r" defTabSz="925513">
              <a:spcBef>
                <a:spcPct val="0"/>
              </a:spcBef>
              <a:defRPr sz="1200">
                <a:latin typeface="Arial" charset="0"/>
              </a:defRPr>
            </a:lvl1pPr>
          </a:lstStyle>
          <a:p>
            <a:pPr>
              <a:defRPr/>
            </a:pPr>
            <a:fld id="{1C1441C2-ADEC-4D56-BED1-1032FA5F8AA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14663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534" tIns="46267" rIns="92534" bIns="46267" numCol="1" anchor="t" anchorCtr="0" compatLnSpc="1">
            <a:prstTxWarp prst="textNoShape">
              <a:avLst/>
            </a:prstTxWarp>
          </a:bodyPr>
          <a:lstStyle>
            <a:lvl1pPr defTabSz="925513">
              <a:spcBef>
                <a:spcPct val="0"/>
              </a:spcBef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38588" y="0"/>
            <a:ext cx="3014662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534" tIns="46267" rIns="92534" bIns="46267" numCol="1" anchor="t" anchorCtr="0" compatLnSpc="1">
            <a:prstTxWarp prst="textNoShape">
              <a:avLst/>
            </a:prstTxWarp>
          </a:bodyPr>
          <a:lstStyle>
            <a:lvl1pPr algn="r" defTabSz="925513">
              <a:spcBef>
                <a:spcPct val="0"/>
              </a:spcBef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150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66813" y="693738"/>
            <a:ext cx="4621212" cy="3465512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331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95325" y="4389438"/>
            <a:ext cx="5564188" cy="4157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534" tIns="46267" rIns="92534" bIns="4626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1331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777288"/>
            <a:ext cx="3014663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534" tIns="46267" rIns="92534" bIns="46267" numCol="1" anchor="b" anchorCtr="0" compatLnSpc="1">
            <a:prstTxWarp prst="textNoShape">
              <a:avLst/>
            </a:prstTxWarp>
          </a:bodyPr>
          <a:lstStyle>
            <a:lvl1pPr defTabSz="925513">
              <a:spcBef>
                <a:spcPct val="0"/>
              </a:spcBef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38588" y="8777288"/>
            <a:ext cx="3014662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534" tIns="46267" rIns="92534" bIns="46267" numCol="1" anchor="b" anchorCtr="0" compatLnSpc="1">
            <a:prstTxWarp prst="textNoShape">
              <a:avLst/>
            </a:prstTxWarp>
          </a:bodyPr>
          <a:lstStyle>
            <a:lvl1pPr algn="r" defTabSz="925513">
              <a:spcBef>
                <a:spcPct val="0"/>
              </a:spcBef>
              <a:defRPr sz="1200">
                <a:latin typeface="Arial" charset="0"/>
              </a:defRPr>
            </a:lvl1pPr>
          </a:lstStyle>
          <a:p>
            <a:pPr>
              <a:defRPr/>
            </a:pPr>
            <a:fld id="{0B9A30E5-82CD-43D2-948E-0CD098AB651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AC4D0BF-F2A7-4143-89DA-5248B54604A4}" type="slidenum">
              <a:rPr lang="en-US" smtClean="0"/>
              <a:pPr/>
              <a:t>1</a:t>
            </a:fld>
            <a:endParaRPr lang="en-US" smtClean="0"/>
          </a:p>
        </p:txBody>
      </p:sp>
      <p:sp>
        <p:nvSpPr>
          <p:cNvPr id="225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900" kern="1200" dirty="0" smtClean="0">
                <a:solidFill>
                  <a:schemeClr val="tx1"/>
                </a:solidFill>
                <a:latin typeface="Arial" charset="0"/>
                <a:ea typeface="+mn-ea"/>
                <a:cs typeface="+mn-cs"/>
              </a:rPr>
              <a:t>Seven Commissioners</a:t>
            </a:r>
          </a:p>
          <a:p>
            <a:r>
              <a:rPr lang="en-US" sz="900" kern="1200" dirty="0" smtClean="0">
                <a:solidFill>
                  <a:schemeClr val="tx1"/>
                </a:solidFill>
                <a:latin typeface="Arial" charset="0"/>
                <a:ea typeface="+mn-ea"/>
                <a:cs typeface="+mn-cs"/>
              </a:rPr>
              <a:t>Executive Director is Nick </a:t>
            </a:r>
            <a:r>
              <a:rPr lang="en-US" sz="900" kern="1200" dirty="0" smtClean="0">
                <a:solidFill>
                  <a:schemeClr val="tx1"/>
                </a:solidFill>
                <a:latin typeface="Arial" charset="0"/>
                <a:ea typeface="+mn-ea"/>
                <a:cs typeface="+mn-cs"/>
              </a:rPr>
              <a:t>Wiley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800" kern="1200" dirty="0" smtClean="0">
                <a:solidFill>
                  <a:schemeClr val="tx1"/>
                </a:solidFill>
                <a:latin typeface="Arial" charset="0"/>
                <a:ea typeface="+mn-ea"/>
                <a:cs typeface="+mn-cs"/>
              </a:rPr>
              <a:t>Provides comments to regulatory and planning agencies to reduce adverse impacts to fish and wildlife and their habitats</a:t>
            </a:r>
          </a:p>
          <a:p>
            <a:endParaRPr lang="en-US" sz="900" kern="1200" dirty="0" smtClean="0">
              <a:solidFill>
                <a:schemeClr val="tx1"/>
              </a:solidFill>
              <a:latin typeface="Arial" charset="0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B9A30E5-82CD-43D2-948E-0CD098AB6516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4579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 smtClean="0"/>
          </a:p>
        </p:txBody>
      </p:sp>
      <p:sp>
        <p:nvSpPr>
          <p:cNvPr id="2458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A92B0D1-0910-4F0F-B29F-2B2B3B23860C}" type="slidenum">
              <a:rPr lang="en-US" smtClean="0"/>
              <a:pPr/>
              <a:t>3</a:t>
            </a:fld>
            <a:endParaRPr 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F757DDC-2C9D-4E0F-84E6-923FF7A18E03}" type="slidenum">
              <a:rPr lang="en-US" smtClean="0"/>
              <a:pPr/>
              <a:t>4</a:t>
            </a:fld>
            <a:endParaRPr lang="en-US" smtClean="0"/>
          </a:p>
        </p:txBody>
      </p:sp>
      <p:sp>
        <p:nvSpPr>
          <p:cNvPr id="235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F757DDC-2C9D-4E0F-84E6-923FF7A18E03}" type="slidenum">
              <a:rPr lang="en-US" smtClean="0"/>
              <a:pPr/>
              <a:t>5</a:t>
            </a:fld>
            <a:endParaRPr lang="en-US" smtClean="0"/>
          </a:p>
        </p:txBody>
      </p:sp>
      <p:sp>
        <p:nvSpPr>
          <p:cNvPr id="235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5603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 smtClean="0"/>
          </a:p>
        </p:txBody>
      </p:sp>
      <p:sp>
        <p:nvSpPr>
          <p:cNvPr id="2560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F73BEA9-550D-4EAE-8FFA-FF9BED9F071F}" type="slidenum">
              <a:rPr lang="en-US" smtClean="0"/>
              <a:pPr/>
              <a:t>10</a:t>
            </a:fld>
            <a:endParaRPr lang="en-US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37CB8A3-6F26-480F-8F03-4B44902AC946}" type="slidenum">
              <a:rPr lang="en-US" smtClean="0"/>
              <a:pPr/>
              <a:t>13</a:t>
            </a:fld>
            <a:endParaRPr lang="en-US" smtClean="0"/>
          </a:p>
        </p:txBody>
      </p:sp>
      <p:sp>
        <p:nvSpPr>
          <p:cNvPr id="276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6593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0" y="6553200"/>
            <a:ext cx="9144000" cy="304800"/>
          </a:xfrm>
          <a:prstGeom prst="rect">
            <a:avLst/>
          </a:prstGeom>
          <a:solidFill>
            <a:srgbClr val="2692B4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spcBef>
                <a:spcPct val="0"/>
              </a:spcBef>
              <a:defRPr/>
            </a:pPr>
            <a:endParaRPr lang="en-US" sz="1400">
              <a:solidFill>
                <a:schemeClr val="bg1"/>
              </a:solidFill>
              <a:latin typeface="Franklin Gothic Demi" pitchFamily="34" charset="0"/>
              <a:cs typeface="Arial" charset="0"/>
            </a:endParaRPr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0" y="0"/>
            <a:ext cx="9144000" cy="152400"/>
          </a:xfrm>
          <a:prstGeom prst="rect">
            <a:avLst/>
          </a:prstGeom>
          <a:solidFill>
            <a:srgbClr val="00AEC5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pic>
        <p:nvPicPr>
          <p:cNvPr id="7" name="Picture 12" descr="FWClogo200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0875" y="4830763"/>
            <a:ext cx="1244600" cy="1512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50" name="Rectangle 6"/>
          <p:cNvSpPr>
            <a:spLocks noGrp="1" noChangeArrowheads="1"/>
          </p:cNvSpPr>
          <p:nvPr>
            <p:ph type="ctrTitle"/>
          </p:nvPr>
        </p:nvSpPr>
        <p:spPr>
          <a:xfrm>
            <a:off x="2209800" y="4876800"/>
            <a:ext cx="6553200" cy="1066800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151" name="Rectangle 7"/>
          <p:cNvSpPr>
            <a:spLocks noGrp="1" noChangeArrowheads="1"/>
          </p:cNvSpPr>
          <p:nvPr>
            <p:ph type="subTitle" idx="1"/>
          </p:nvPr>
        </p:nvSpPr>
        <p:spPr>
          <a:xfrm>
            <a:off x="2743200" y="5638800"/>
            <a:ext cx="6019800" cy="7620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000"/>
            </a:lvl1pPr>
          </a:lstStyle>
          <a:p>
            <a:r>
              <a:rPr lang="en-US"/>
              <a:t>Click to edit Master subtitle style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86550" y="274638"/>
            <a:ext cx="2076450" cy="53943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76950" cy="53943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3058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295400" y="1676400"/>
            <a:ext cx="3657600" cy="39925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05400" y="1676400"/>
            <a:ext cx="3657600" cy="39925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305800" cy="53943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3058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1295400" y="1676400"/>
            <a:ext cx="7467600" cy="3992563"/>
          </a:xfrm>
        </p:spPr>
        <p:txBody>
          <a:bodyPr/>
          <a:lstStyle/>
          <a:p>
            <a:pPr lvl="0"/>
            <a:endParaRPr lang="en-US" noProof="0" smtClean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5400" y="1676400"/>
            <a:ext cx="3657600" cy="39925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05400" y="1676400"/>
            <a:ext cx="3657600" cy="39925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12"/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0" y="0"/>
            <a:ext cx="9144000" cy="686593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sp>
        <p:nvSpPr>
          <p:cNvPr id="5123" name="Rectangle 3"/>
          <p:cNvSpPr>
            <a:spLocks noChangeArrowheads="1"/>
          </p:cNvSpPr>
          <p:nvPr/>
        </p:nvSpPr>
        <p:spPr bwMode="auto">
          <a:xfrm>
            <a:off x="0" y="6553200"/>
            <a:ext cx="9144000" cy="304800"/>
          </a:xfrm>
          <a:prstGeom prst="rect">
            <a:avLst/>
          </a:prstGeom>
          <a:solidFill>
            <a:srgbClr val="2692B4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spcBef>
                <a:spcPct val="0"/>
              </a:spcBef>
              <a:defRPr/>
            </a:pPr>
            <a:endParaRPr lang="en-US" sz="1400">
              <a:solidFill>
                <a:schemeClr val="bg1"/>
              </a:solidFill>
              <a:latin typeface="Franklin Gothic Demi" pitchFamily="34" charset="0"/>
              <a:cs typeface="Arial" charset="0"/>
            </a:endParaRPr>
          </a:p>
        </p:txBody>
      </p:sp>
      <p:sp>
        <p:nvSpPr>
          <p:cNvPr id="5124" name="Rectangle 4"/>
          <p:cNvSpPr>
            <a:spLocks noChangeArrowheads="1"/>
          </p:cNvSpPr>
          <p:nvPr/>
        </p:nvSpPr>
        <p:spPr bwMode="auto">
          <a:xfrm>
            <a:off x="0" y="0"/>
            <a:ext cx="9144000" cy="152400"/>
          </a:xfrm>
          <a:prstGeom prst="rect">
            <a:avLst/>
          </a:prstGeom>
          <a:solidFill>
            <a:srgbClr val="00AEC5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305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body" idx="1"/>
          </p:nvPr>
        </p:nvSpPr>
        <p:spPr bwMode="auto">
          <a:xfrm>
            <a:off x="1295400" y="1676400"/>
            <a:ext cx="7467600" cy="399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pic>
        <p:nvPicPr>
          <p:cNvPr id="1031" name="Picture 11" descr="FWClogo2007"/>
          <p:cNvPicPr>
            <a:picLocks noChangeAspect="1" noChangeArrowheads="1"/>
          </p:cNvPicPr>
          <p:nvPr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276225" y="5997575"/>
            <a:ext cx="636588" cy="774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53" r:id="rId1"/>
    <p:sldLayoutId id="2147483740" r:id="rId2"/>
    <p:sldLayoutId id="2147483741" r:id="rId3"/>
    <p:sldLayoutId id="2147483742" r:id="rId4"/>
    <p:sldLayoutId id="2147483743" r:id="rId5"/>
    <p:sldLayoutId id="2147483744" r:id="rId6"/>
    <p:sldLayoutId id="2147483745" r:id="rId7"/>
    <p:sldLayoutId id="2147483746" r:id="rId8"/>
    <p:sldLayoutId id="2147483747" r:id="rId9"/>
    <p:sldLayoutId id="2147483748" r:id="rId10"/>
    <p:sldLayoutId id="2147483749" r:id="rId11"/>
    <p:sldLayoutId id="2147483750" r:id="rId12"/>
    <p:sldLayoutId id="2147483751" r:id="rId13"/>
    <p:sldLayoutId id="2147483752" r:id="rId14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entury Schoolbook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entury Schoolbook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entury Schoolbook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entury Schoolbook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entury Schoolbook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entury Schoolbook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entury Schoolbook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entury Schoolbook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eg"/><Relationship Id="rId3" Type="http://schemas.openxmlformats.org/officeDocument/2006/relationships/hyperlink" Target="mailto:fcmpmail@myfwc.com" TargetMode="External"/><Relationship Id="rId7" Type="http://schemas.openxmlformats.org/officeDocument/2006/relationships/image" Target="../media/image2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portal2.fwc.state.fl.us/sites/HSC2/ism/Turtles/MarineTurtlePhotos/2014%20Cold%20Stun%20St.%20Joe%20Bay/2014.1.9_Cold%20Stun_St%20Joe%20Bay_Kelly%20Roberts%20(4).JPG" TargetMode="External"/><Relationship Id="rId5" Type="http://schemas.openxmlformats.org/officeDocument/2006/relationships/hyperlink" Target="mailto:marineturtle@myfwc.com" TargetMode="External"/><Relationship Id="rId4" Type="http://schemas.openxmlformats.org/officeDocument/2006/relationships/hyperlink" Target="mailto:fwcconservationplanningservices@myfwc.com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7" Type="http://schemas.openxmlformats.org/officeDocument/2006/relationships/image" Target="../media/image29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8.jpeg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hyperlink" Target="http://portal2.fwc.state.fl.us/sites/HSC2/ism/Turtles/MarineTurtlePhotos/Jan%202010_cold%20stun/cold%20stun%20004.jpg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yfwc.com/manatee" TargetMode="External"/><Relationship Id="rId7" Type="http://schemas.openxmlformats.org/officeDocument/2006/relationships/image" Target="../media/image33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jpeg"/><Relationship Id="rId5" Type="http://schemas.openxmlformats.org/officeDocument/2006/relationships/hyperlink" Target="mailto:Kristen.Sella@myfwc.com" TargetMode="External"/><Relationship Id="rId4" Type="http://schemas.openxmlformats.org/officeDocument/2006/relationships/hyperlink" Target="http://www.myfwc.com/wildlifehabitats/managed/sea-turtles/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image" Target="../media/image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hyperlink" Target="http://portal2.fwc.state.fl.us/sites/HSC2/ism/Turtles/MarineTurtlePhotos/DSCN0687.JPG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gi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5.png"/><Relationship Id="rId4" Type="http://schemas.openxmlformats.org/officeDocument/2006/relationships/image" Target="../media/image14.tif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hyperlink" Target="http://portal2.fwc.state.fl.us/sites/HSC2/ism/Turtles/Site%20Inspection%20Photos/Destin%20site%20inspection%20park%209%2014%2010/August%202010%20photos%20008.jpg" TargetMode="Externa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9.jpeg"/><Relationship Id="rId4" Type="http://schemas.openxmlformats.org/officeDocument/2006/relationships/hyperlink" Target="http://portal2.fwc.state.fl.us/sites/HSC2/ism/Turtles/Miscellaneous%20Photos/8-22-2006%20ACT%20sites%20in%20Panhandle/P9210019.JPG" TargetMode="Externa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244600" y="3632200"/>
            <a:ext cx="7366000" cy="2311400"/>
          </a:xfrm>
        </p:spPr>
        <p:txBody>
          <a:bodyPr/>
          <a:lstStyle/>
          <a:p>
            <a:pPr algn="ctr" eaLnBrk="1" hangingPunct="1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Coordination with FWC on Manatee and Marine Turtle Impacts</a:t>
            </a:r>
            <a:br>
              <a:rPr lang="en-US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Kristen Nelson Sella</a:t>
            </a:r>
          </a:p>
        </p:txBody>
      </p:sp>
      <p:sp>
        <p:nvSpPr>
          <p:cNvPr id="3076" name="Text Box 9"/>
          <p:cNvSpPr txBox="1">
            <a:spLocks noChangeArrowheads="1"/>
          </p:cNvSpPr>
          <p:nvPr/>
        </p:nvSpPr>
        <p:spPr bwMode="auto">
          <a:xfrm>
            <a:off x="7010400" y="5888182"/>
            <a:ext cx="1731818" cy="52322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June 2014</a:t>
            </a:r>
          </a:p>
        </p:txBody>
      </p:sp>
      <p:pic>
        <p:nvPicPr>
          <p:cNvPr id="5" name="Picture 10" descr="S:\HSC\ISM\Graphics\Sea Turtle Graphics\Turtle photos\Witherington 8-2007 Cc swimming pic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91100" y="654049"/>
            <a:ext cx="3822700" cy="2867025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6" name="Picture 7" descr="family unit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06399" y="677863"/>
            <a:ext cx="4111126" cy="2882755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Rectangle 4"/>
          <p:cNvSpPr>
            <a:spLocks noGrp="1" noChangeArrowheads="1"/>
          </p:cNvSpPr>
          <p:nvPr>
            <p:ph type="title"/>
          </p:nvPr>
        </p:nvSpPr>
        <p:spPr>
          <a:xfrm>
            <a:off x="1676400" y="215900"/>
            <a:ext cx="5562600" cy="393700"/>
          </a:xfrm>
        </p:spPr>
        <p:txBody>
          <a:bodyPr/>
          <a:lstStyle/>
          <a:p>
            <a:pPr eaLnBrk="1" hangingPunct="1"/>
            <a:r>
              <a:rPr lang="en-US" sz="2800" i="1" dirty="0" smtClean="0">
                <a:latin typeface="Times New Roman" pitchFamily="18" charset="0"/>
                <a:cs typeface="Times New Roman" pitchFamily="18" charset="0"/>
              </a:rPr>
              <a:t>Sending applications to FWC</a:t>
            </a:r>
          </a:p>
        </p:txBody>
      </p:sp>
      <p:sp>
        <p:nvSpPr>
          <p:cNvPr id="7174" name="Text Box 8"/>
          <p:cNvSpPr txBox="1">
            <a:spLocks noChangeArrowheads="1"/>
          </p:cNvSpPr>
          <p:nvPr/>
        </p:nvSpPr>
        <p:spPr bwMode="auto">
          <a:xfrm>
            <a:off x="381000" y="914400"/>
            <a:ext cx="4191000" cy="332398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All new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ERP, SSL and CERP type applications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and requests </a:t>
            </a:r>
            <a:br>
              <a:rPr lang="en-US" dirty="0">
                <a:latin typeface="Times New Roman" pitchFamily="18" charset="0"/>
                <a:cs typeface="Times New Roman" pitchFamily="18" charset="0"/>
              </a:rPr>
            </a:br>
            <a:r>
              <a:rPr lang="en-US" dirty="0">
                <a:latin typeface="Times New Roman" pitchFamily="18" charset="0"/>
                <a:cs typeface="Times New Roman" pitchFamily="18" charset="0"/>
              </a:rPr>
              <a:t>for comments should be sent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to:</a:t>
            </a:r>
            <a:br>
              <a:rPr lang="en-US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dirty="0" smtClean="0">
                <a:latin typeface="Times New Roman" pitchFamily="18" charset="0"/>
                <a:cs typeface="Times New Roman" pitchFamily="18" charset="0"/>
                <a:hlinkClick r:id="rId3"/>
              </a:rPr>
              <a:t>fcmpmail@myfwc.com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and</a:t>
            </a:r>
            <a:br>
              <a:rPr lang="en-US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dirty="0" smtClean="0">
                <a:latin typeface="Times New Roman" pitchFamily="18" charset="0"/>
                <a:cs typeface="Times New Roman" pitchFamily="18" charset="0"/>
                <a:hlinkClick r:id="rId4"/>
              </a:rPr>
              <a:t>fwcconservationplanningservices@myfwc.com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</a:t>
            </a:r>
            <a:br>
              <a:rPr lang="en-US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CCCL and JCP applications should be sent to: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  <a:hlinkClick r:id="rId5"/>
              </a:rPr>
              <a:t>marineturtle@myfwc.com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spcBef>
                <a:spcPct val="50000"/>
              </a:spcBef>
            </a:pPr>
            <a:endParaRPr lang="en-US" dirty="0"/>
          </a:p>
        </p:txBody>
      </p:sp>
      <p:sp>
        <p:nvSpPr>
          <p:cNvPr id="7177" name="Text Box 11"/>
          <p:cNvSpPr txBox="1">
            <a:spLocks noChangeArrowheads="1"/>
          </p:cNvSpPr>
          <p:nvPr/>
        </p:nvSpPr>
        <p:spPr bwMode="auto">
          <a:xfrm>
            <a:off x="3505200" y="5410200"/>
            <a:ext cx="3962400" cy="3968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/>
          </a:p>
        </p:txBody>
      </p:sp>
      <p:pic>
        <p:nvPicPr>
          <p:cNvPr id="6146" name="Picture 2" descr="Picture">
            <a:hlinkClick r:id="rId6"/>
          </p:cNvPr>
          <p:cNvPicPr>
            <a:picLocks noChangeAspect="1" noChangeArrowheads="1"/>
          </p:cNvPicPr>
          <p:nvPr/>
        </p:nvPicPr>
        <p:blipFill>
          <a:blip r:embed="rId7" cstate="print"/>
          <a:srcRect l="19125" t="18000" r="14625" b="10500"/>
          <a:stretch>
            <a:fillRect/>
          </a:stretch>
        </p:blipFill>
        <p:spPr bwMode="auto">
          <a:xfrm>
            <a:off x="4207329" y="3616672"/>
            <a:ext cx="3490948" cy="2825692"/>
          </a:xfrm>
          <a:prstGeom prst="rect">
            <a:avLst/>
          </a:prstGeom>
          <a:noFill/>
        </p:spPr>
      </p:pic>
      <p:pic>
        <p:nvPicPr>
          <p:cNvPr id="7172" name="Picture 6" descr="momandbabystandi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257800" y="1295400"/>
            <a:ext cx="3657600" cy="2776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36" descr="Dually with calf Jerry 06"/>
          <p:cNvPicPr>
            <a:picLocks noChangeAspect="1" noChangeArrowheads="1"/>
          </p:cNvPicPr>
          <p:nvPr/>
        </p:nvPicPr>
        <p:blipFill>
          <a:blip r:embed="rId2" cstate="print"/>
          <a:srcRect l="11429" t="24063" r="21714"/>
          <a:stretch>
            <a:fillRect/>
          </a:stretch>
        </p:blipFill>
        <p:spPr bwMode="auto">
          <a:xfrm>
            <a:off x="543537" y="921922"/>
            <a:ext cx="2855433" cy="215609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7" name="Title 1"/>
          <p:cNvSpPr txBox="1">
            <a:spLocks/>
          </p:cNvSpPr>
          <p:nvPr/>
        </p:nvSpPr>
        <p:spPr bwMode="auto">
          <a:xfrm>
            <a:off x="1108364" y="288493"/>
            <a:ext cx="6664036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kumimoji="0" lang="en-US" sz="2400" b="0" i="1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Listing status of manatees and marine turtles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12619" y="3297382"/>
            <a:ext cx="3089564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Florida manatee (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Trichechus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manatus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) is still federally endangered, although is still being considered for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downlisting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405745" y="1025237"/>
            <a:ext cx="4170219" cy="26161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Marine turtles: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Loggerhead (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Caretta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caretta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Green (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Chelonia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mydas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Leatherback (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Dermochelys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coriacea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Hawksbill (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Eretmochelys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imbricata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Kemp’s Ridley (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Lepidochelys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kempii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endParaRPr lang="en-US" dirty="0">
              <a:latin typeface="+mn-lt"/>
            </a:endParaRPr>
          </a:p>
        </p:txBody>
      </p:sp>
      <p:pic>
        <p:nvPicPr>
          <p:cNvPr id="4098" name="Picture 2" descr="Picture">
            <a:hlinkClick r:id="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88729" y="5114780"/>
            <a:ext cx="1463091" cy="1161329"/>
          </a:xfrm>
          <a:prstGeom prst="rect">
            <a:avLst/>
          </a:prstGeom>
          <a:noFill/>
          <a:ln w="12700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099" name="Picture 3" descr="S:\HSC\ISM\Graphics\Sea Turtle Graphics\Nesting sea turtles\leathcolor.jpg"/>
          <p:cNvPicPr>
            <a:picLocks noChangeAspect="1" noChangeArrowheads="1"/>
          </p:cNvPicPr>
          <p:nvPr/>
        </p:nvPicPr>
        <p:blipFill>
          <a:blip r:embed="rId4" cstate="print"/>
          <a:srcRect l="10638" t="35336" r="10638" b="35336"/>
          <a:stretch>
            <a:fillRect/>
          </a:stretch>
        </p:blipFill>
        <p:spPr bwMode="auto">
          <a:xfrm>
            <a:off x="6992075" y="4197926"/>
            <a:ext cx="1874834" cy="1051413"/>
          </a:xfrm>
          <a:prstGeom prst="rect">
            <a:avLst/>
          </a:prstGeom>
          <a:noFill/>
          <a:ln w="12700">
            <a:solidFill>
              <a:schemeClr val="tx1"/>
            </a:solidFill>
          </a:ln>
          <a:effectLst>
            <a:outerShdw blurRad="50800" dist="38100" dir="2700000" algn="tl" rotWithShape="0">
              <a:schemeClr val="tx1">
                <a:alpha val="40000"/>
              </a:schemeClr>
            </a:outerShdw>
          </a:effectLst>
        </p:spPr>
      </p:pic>
      <p:pic>
        <p:nvPicPr>
          <p:cNvPr id="1026" name="Picture 2" descr="S:\HSC\ISM\kipp photos\Smile!.JPG"/>
          <p:cNvPicPr>
            <a:picLocks noChangeAspect="1" noChangeArrowheads="1"/>
          </p:cNvPicPr>
          <p:nvPr/>
        </p:nvPicPr>
        <p:blipFill>
          <a:blip r:embed="rId5" cstate="print"/>
          <a:srcRect t="10500" r="7875" b="25500"/>
          <a:stretch>
            <a:fillRect/>
          </a:stretch>
        </p:blipFill>
        <p:spPr bwMode="auto">
          <a:xfrm>
            <a:off x="5232871" y="4128654"/>
            <a:ext cx="2207021" cy="1149927"/>
          </a:xfrm>
          <a:prstGeom prst="rect">
            <a:avLst/>
          </a:prstGeom>
          <a:noFill/>
          <a:ln w="12700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101" name="Picture 5" descr="S:\HSC\ISM\Graphics\Sea Turtle Graphics\Turtle photos\my478eihawk.jpg"/>
          <p:cNvPicPr>
            <a:picLocks noChangeAspect="1" noChangeArrowheads="1"/>
          </p:cNvPicPr>
          <p:nvPr/>
        </p:nvPicPr>
        <p:blipFill>
          <a:blip r:embed="rId6" cstate="print"/>
          <a:srcRect l="32625" t="13500" b="28500"/>
          <a:stretch>
            <a:fillRect/>
          </a:stretch>
        </p:blipFill>
        <p:spPr bwMode="auto">
          <a:xfrm>
            <a:off x="4974705" y="5124795"/>
            <a:ext cx="1772459" cy="1144371"/>
          </a:xfrm>
          <a:prstGeom prst="rect">
            <a:avLst/>
          </a:prstGeom>
          <a:noFill/>
          <a:ln w="12700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100" name="Picture 4" descr="S:\HSC\ISM\Graphics\Sea Turtle Graphics\Nesting sea turtles\turtnest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502727" y="4204855"/>
            <a:ext cx="1402773" cy="935182"/>
          </a:xfrm>
          <a:prstGeom prst="rect">
            <a:avLst/>
          </a:prstGeom>
          <a:noFill/>
          <a:ln w="12700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le 1"/>
          <p:cNvSpPr>
            <a:spLocks noGrp="1"/>
          </p:cNvSpPr>
          <p:nvPr>
            <p:ph type="title"/>
          </p:nvPr>
        </p:nvSpPr>
        <p:spPr>
          <a:xfrm>
            <a:off x="436419" y="277091"/>
            <a:ext cx="8305800" cy="845127"/>
          </a:xfrm>
        </p:spPr>
        <p:txBody>
          <a:bodyPr/>
          <a:lstStyle/>
          <a:p>
            <a:r>
              <a:rPr lang="en-US" sz="2400" i="1" dirty="0" smtClean="0"/>
              <a:t>Recent impacts to manatee and turtle populations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76746" y="1094510"/>
            <a:ext cx="7467600" cy="1925781"/>
          </a:xfrm>
        </p:spPr>
        <p:txBody>
          <a:bodyPr/>
          <a:lstStyle/>
          <a:p>
            <a:pPr>
              <a:defRPr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2010 Deepwater Horizon Oil Spill</a:t>
            </a:r>
          </a:p>
          <a:p>
            <a:pPr lvl="1">
              <a:defRPr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Relocation of Florida panhandle nests to east coast</a:t>
            </a:r>
          </a:p>
          <a:p>
            <a:pPr>
              <a:defRPr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2010 Cold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Events</a:t>
            </a: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2013 Unusual Mortality Events</a:t>
            </a:r>
          </a:p>
          <a:p>
            <a:pPr lvl="1">
              <a:defRPr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Red Tide events</a:t>
            </a:r>
          </a:p>
          <a:p>
            <a:pPr lvl="1">
              <a:defRPr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Brevard County</a:t>
            </a:r>
            <a:endParaRPr lang="en-US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8436" name="Picture 9" descr="Picture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16333" y="2119744"/>
            <a:ext cx="2888674" cy="3851565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8437" name="Picture 5" descr="C:\Users\kristen.sella\AppData\Local\Microsoft\Windows\Temporary Internet Files\Content.Outlook\SHRDMK3U\March 2013 Recovery Efforts 017 (2)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22218" y="3543011"/>
            <a:ext cx="3510203" cy="2632652"/>
          </a:xfrm>
          <a:prstGeom prst="rect">
            <a:avLst/>
          </a:prstGeom>
          <a:noFill/>
          <a:ln w="12700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3314700" y="152400"/>
            <a:ext cx="2514600" cy="639763"/>
          </a:xfrm>
          <a:noFill/>
        </p:spPr>
        <p:txBody>
          <a:bodyPr/>
          <a:lstStyle/>
          <a:p>
            <a:pPr eaLnBrk="1" hangingPunct="1"/>
            <a:r>
              <a:rPr lang="en-US" sz="2800" i="1" smtClean="0"/>
              <a:t>Questions?</a:t>
            </a:r>
          </a:p>
        </p:txBody>
      </p:sp>
      <p:sp>
        <p:nvSpPr>
          <p:cNvPr id="20485" name="Text Box 13"/>
          <p:cNvSpPr txBox="1">
            <a:spLocks noChangeArrowheads="1"/>
          </p:cNvSpPr>
          <p:nvPr/>
        </p:nvSpPr>
        <p:spPr bwMode="auto">
          <a:xfrm>
            <a:off x="609598" y="1025527"/>
            <a:ext cx="7523019" cy="163121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ts val="0"/>
              </a:spcBef>
            </a:pPr>
            <a:r>
              <a:rPr lang="en-US" dirty="0" smtClean="0">
                <a:latin typeface="+mn-lt"/>
                <a:hlinkClick r:id="rId3"/>
              </a:rPr>
              <a:t>http://www.myfwc.com/manatee</a:t>
            </a:r>
            <a:r>
              <a:rPr lang="en-US" dirty="0" smtClean="0">
                <a:latin typeface="+mn-lt"/>
              </a:rPr>
              <a:t/>
            </a:r>
            <a:br>
              <a:rPr lang="en-US" dirty="0" smtClean="0">
                <a:latin typeface="+mn-lt"/>
              </a:rPr>
            </a:br>
            <a:r>
              <a:rPr lang="en-US" dirty="0" smtClean="0">
                <a:latin typeface="+mn-lt"/>
              </a:rPr>
              <a:t/>
            </a:r>
            <a:br>
              <a:rPr lang="en-US" dirty="0" smtClean="0">
                <a:latin typeface="+mn-lt"/>
              </a:rPr>
            </a:br>
            <a:r>
              <a:rPr lang="en-US" dirty="0" smtClean="0">
                <a:latin typeface="+mn-lt"/>
                <a:hlinkClick r:id="rId4"/>
              </a:rPr>
              <a:t>http://www.myfwc.com/wildlifehabitats/managed/sea-turtles/</a:t>
            </a:r>
            <a:endParaRPr lang="en-US" dirty="0" smtClean="0">
              <a:latin typeface="+mn-lt"/>
            </a:endParaRPr>
          </a:p>
          <a:p>
            <a:pPr>
              <a:spcBef>
                <a:spcPts val="0"/>
              </a:spcBef>
            </a:pPr>
            <a:endParaRPr lang="en-US" dirty="0" smtClean="0">
              <a:latin typeface="+mn-lt"/>
            </a:endParaRPr>
          </a:p>
          <a:p>
            <a:pPr>
              <a:spcBef>
                <a:spcPts val="0"/>
              </a:spcBef>
            </a:pPr>
            <a:r>
              <a:rPr lang="en-US" dirty="0" smtClean="0">
                <a:latin typeface="+mn-lt"/>
                <a:hlinkClick r:id="rId5"/>
              </a:rPr>
              <a:t>Kristen.Sella@myfwc.com</a:t>
            </a:r>
            <a:r>
              <a:rPr lang="en-US" dirty="0" smtClean="0">
                <a:latin typeface="+mn-lt"/>
              </a:rPr>
              <a:t> </a:t>
            </a:r>
          </a:p>
        </p:txBody>
      </p:sp>
      <p:pic>
        <p:nvPicPr>
          <p:cNvPr id="20487" name="Picture 6" descr="S:\HSC\ISM\Graphics\Sea Turtle Graphics\Turtle photos\In Water Research Group PICT1172 Cc swimming.JPG"/>
          <p:cNvPicPr>
            <a:picLocks noChangeAspect="1" noChangeArrowheads="1"/>
          </p:cNvPicPr>
          <p:nvPr/>
        </p:nvPicPr>
        <p:blipFill>
          <a:blip r:embed="rId6" cstate="print"/>
          <a:srcRect t="28905" r="26477" b="25693"/>
          <a:stretch>
            <a:fillRect/>
          </a:stretch>
        </p:blipFill>
        <p:spPr bwMode="auto">
          <a:xfrm>
            <a:off x="235527" y="3089277"/>
            <a:ext cx="4215088" cy="2061222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097" name="Picture 1" descr="S:\HSC\ISM\Graphics\Manatee Graphics\01 21 09 Wakulla herd.JPG"/>
          <p:cNvPicPr>
            <a:picLocks noChangeAspect="1" noChangeArrowheads="1"/>
          </p:cNvPicPr>
          <p:nvPr/>
        </p:nvPicPr>
        <p:blipFill>
          <a:blip r:embed="rId7" cstate="print"/>
          <a:srcRect l="20599" t="48592" r="19806" b="12676"/>
          <a:stretch>
            <a:fillRect/>
          </a:stretch>
        </p:blipFill>
        <p:spPr bwMode="auto">
          <a:xfrm>
            <a:off x="4584600" y="3070489"/>
            <a:ext cx="4359753" cy="2124965"/>
          </a:xfrm>
          <a:prstGeom prst="rect">
            <a:avLst/>
          </a:prstGeom>
          <a:noFill/>
          <a:ln w="12700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0" name="Text Box 8"/>
          <p:cNvSpPr txBox="1">
            <a:spLocks noChangeArrowheads="1"/>
          </p:cNvSpPr>
          <p:nvPr/>
        </p:nvSpPr>
        <p:spPr bwMode="auto">
          <a:xfrm>
            <a:off x="381000" y="2032000"/>
            <a:ext cx="3886200" cy="6159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/>
              <a:t/>
            </a:r>
            <a:br>
              <a:rPr lang="en-US"/>
            </a:br>
            <a:endParaRPr lang="en-US" sz="1400"/>
          </a:p>
        </p:txBody>
      </p:sp>
      <p:sp>
        <p:nvSpPr>
          <p:cNvPr id="8" name="TextBox 7"/>
          <p:cNvSpPr txBox="1"/>
          <p:nvPr/>
        </p:nvSpPr>
        <p:spPr>
          <a:xfrm>
            <a:off x="368300" y="266700"/>
            <a:ext cx="8051800" cy="10402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The Florida Fish and Wildlife </a:t>
            </a:r>
          </a:p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Conservation Commission (FWC)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889000" y="2299855"/>
            <a:ext cx="7188200" cy="350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 eaLnBrk="0" hangingPunct="0">
              <a:buFont typeface="Wingdings" pitchFamily="2" charset="2"/>
              <a:buChar char="§"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Most of the agency commenting is performed by the Division of Habitat and Species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Conservation (HSC),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although other Divisions also provide comments such as the Division of Marine Fisheries and the Division of Law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Enforcement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 eaLnBrk="0" hangingPunct="0">
              <a:buFont typeface="Wingdings" pitchFamily="2" charset="2"/>
              <a:buChar char="§"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Most of the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HSC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comments are performed by either the Imperiled Species Management Section (ISM) or the Office of Conservation Planning Services (CPS)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45127" y="1371600"/>
            <a:ext cx="7148946" cy="1200329"/>
          </a:xfrm>
          <a:prstGeom prst="rect">
            <a:avLst/>
          </a:prstGeom>
          <a:noFill/>
          <a:ln w="12700">
            <a:solidFill>
              <a:schemeClr val="tx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Agency Mission:  Managing fish and wildlife resources for their</a:t>
            </a:r>
            <a:br>
              <a:rPr lang="en-US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long-term well-being and the benefit of people.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8" name="Text Placeholder 24"/>
          <p:cNvSpPr>
            <a:spLocks noGrp="1"/>
          </p:cNvSpPr>
          <p:nvPr>
            <p:ph type="body" idx="1"/>
          </p:nvPr>
        </p:nvSpPr>
        <p:spPr>
          <a:xfrm>
            <a:off x="381000" y="1154113"/>
            <a:ext cx="4040188" cy="639762"/>
          </a:xfrm>
        </p:spPr>
        <p:txBody>
          <a:bodyPr/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Imperiled Species Management (ISM)</a:t>
            </a:r>
          </a:p>
        </p:txBody>
      </p:sp>
      <p:sp>
        <p:nvSpPr>
          <p:cNvPr id="6149" name="Content Placeholder 25"/>
          <p:cNvSpPr>
            <a:spLocks noGrp="1"/>
          </p:cNvSpPr>
          <p:nvPr>
            <p:ph sz="half" idx="2"/>
          </p:nvPr>
        </p:nvSpPr>
        <p:spPr>
          <a:xfrm>
            <a:off x="266700" y="1857375"/>
            <a:ext cx="4040188" cy="3362325"/>
          </a:xfrm>
        </p:spPr>
        <p:txBody>
          <a:bodyPr/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Frequently acts as agency lead to coordinate commenting on manatee and marine turtle impacts. Also coordinates commenting on bears and panthers (including large projects with multiple species.)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 smtClean="0"/>
          </a:p>
        </p:txBody>
      </p:sp>
      <p:sp>
        <p:nvSpPr>
          <p:cNvPr id="6150" name="Text Placeholder 26"/>
          <p:cNvSpPr>
            <a:spLocks noGrp="1"/>
          </p:cNvSpPr>
          <p:nvPr>
            <p:ph type="body" sz="quarter" idx="3"/>
          </p:nvPr>
        </p:nvSpPr>
        <p:spPr>
          <a:xfrm>
            <a:off x="4645025" y="1154113"/>
            <a:ext cx="4041775" cy="639762"/>
          </a:xfrm>
        </p:spPr>
        <p:txBody>
          <a:bodyPr/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Conservation Planning Services (CPS)</a:t>
            </a:r>
          </a:p>
        </p:txBody>
      </p:sp>
      <p:sp>
        <p:nvSpPr>
          <p:cNvPr id="6151" name="Content Placeholder 27"/>
          <p:cNvSpPr>
            <a:spLocks noGrp="1"/>
          </p:cNvSpPr>
          <p:nvPr>
            <p:ph sz="quarter" idx="4"/>
          </p:nvPr>
        </p:nvSpPr>
        <p:spPr>
          <a:xfrm>
            <a:off x="4657725" y="1831975"/>
            <a:ext cx="4041775" cy="2816225"/>
          </a:xfrm>
        </p:spPr>
        <p:txBody>
          <a:bodyPr/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Frequently acts as agency lead to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coordinate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commenting on upland land use projects and large projects with multiple species.</a:t>
            </a:r>
          </a:p>
          <a:p>
            <a:pPr>
              <a:buFont typeface="Wingdings" pitchFamily="2" charset="2"/>
              <a:buNone/>
            </a:pPr>
            <a:endParaRPr lang="en-US" dirty="0" smtClean="0"/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1498600" y="325438"/>
            <a:ext cx="6210300" cy="665162"/>
          </a:xfrm>
        </p:spPr>
        <p:txBody>
          <a:bodyPr/>
          <a:lstStyle/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Differences between ISM and CPS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990110" y="5574146"/>
            <a:ext cx="484908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+mn-lt"/>
              </a:rPr>
              <a:t>Both ISM and CPS will coordinate with other agency subject matter experts</a:t>
            </a:r>
            <a:r>
              <a:rPr lang="en-US" dirty="0" smtClean="0"/>
              <a:t>. </a:t>
            </a:r>
          </a:p>
        </p:txBody>
      </p:sp>
      <p:pic>
        <p:nvPicPr>
          <p:cNvPr id="17412" name="Picture 4" descr="http://portal2.fwc.state.fl.us/sites/hsc3/WHM/NW/Blackwater%20Photos/Projects/Eagle%20Nests/Karick%20Lake/2013/1_11_13.jpg"/>
          <p:cNvPicPr>
            <a:picLocks noChangeAspect="1" noChangeArrowheads="1"/>
          </p:cNvPicPr>
          <p:nvPr/>
        </p:nvPicPr>
        <p:blipFill>
          <a:blip r:embed="rId3" cstate="print"/>
          <a:srcRect l="22204" t="14803" r="26151" b="21464"/>
          <a:stretch>
            <a:fillRect/>
          </a:stretch>
        </p:blipFill>
        <p:spPr bwMode="auto">
          <a:xfrm>
            <a:off x="5035211" y="4098954"/>
            <a:ext cx="1400113" cy="1151920"/>
          </a:xfrm>
          <a:prstGeom prst="rect">
            <a:avLst/>
          </a:prstGeom>
          <a:noFill/>
          <a:ln w="12700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7414" name="Picture 6" descr="Picture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 t="25000" r="37500" b="37500"/>
          <a:stretch>
            <a:fillRect/>
          </a:stretch>
        </p:blipFill>
        <p:spPr bwMode="auto">
          <a:xfrm>
            <a:off x="1440872" y="5211331"/>
            <a:ext cx="2581759" cy="1161761"/>
          </a:xfrm>
          <a:prstGeom prst="rect">
            <a:avLst/>
          </a:prstGeom>
          <a:ln w="12700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6152" name="Picture 64" descr="MANATEE Santa Fe River_sm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98764" y="4862946"/>
            <a:ext cx="1648411" cy="1094509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7410" name="Picture 2" descr="Picture">
            <a:hlinkClick r:id=""/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345381" y="4439950"/>
            <a:ext cx="1524000" cy="1143001"/>
          </a:xfrm>
          <a:prstGeom prst="rect">
            <a:avLst/>
          </a:prstGeom>
          <a:noFill/>
          <a:ln w="12700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ext Box 4"/>
          <p:cNvSpPr txBox="1">
            <a:spLocks noChangeArrowheads="1"/>
          </p:cNvSpPr>
          <p:nvPr/>
        </p:nvSpPr>
        <p:spPr bwMode="auto">
          <a:xfrm>
            <a:off x="685800" y="2387600"/>
            <a:ext cx="2590800" cy="2143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 sz="800">
              <a:latin typeface="Franklin Gothic Book" pitchFamily="34" charset="0"/>
            </a:endParaRPr>
          </a:p>
        </p:txBody>
      </p:sp>
      <p:sp>
        <p:nvSpPr>
          <p:cNvPr id="5124" name="Text Box 23"/>
          <p:cNvSpPr txBox="1">
            <a:spLocks noChangeArrowheads="1"/>
          </p:cNvSpPr>
          <p:nvPr/>
        </p:nvSpPr>
        <p:spPr bwMode="auto">
          <a:xfrm>
            <a:off x="415636" y="1155699"/>
            <a:ext cx="2616200" cy="923925"/>
          </a:xfrm>
          <a:prstGeom prst="rect">
            <a:avLst/>
          </a:prstGeom>
          <a:solidFill>
            <a:srgbClr val="00AEC5">
              <a:alpha val="50195"/>
            </a:srgbClr>
          </a:solidFill>
          <a:ln w="25400" algn="ctr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Carol Knox</a:t>
            </a:r>
          </a:p>
          <a:p>
            <a:pPr algn="ctr">
              <a:spcBef>
                <a:spcPct val="50000"/>
              </a:spcBef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Section Leader</a:t>
            </a:r>
          </a:p>
        </p:txBody>
      </p:sp>
      <p:sp>
        <p:nvSpPr>
          <p:cNvPr id="5125" name="Text Box 24"/>
          <p:cNvSpPr txBox="1">
            <a:spLocks noChangeArrowheads="1"/>
          </p:cNvSpPr>
          <p:nvPr/>
        </p:nvSpPr>
        <p:spPr bwMode="auto">
          <a:xfrm>
            <a:off x="3276600" y="2171700"/>
            <a:ext cx="3048000" cy="769938"/>
          </a:xfrm>
          <a:prstGeom prst="rect">
            <a:avLst/>
          </a:prstGeom>
          <a:solidFill>
            <a:srgbClr val="00AEC5">
              <a:alpha val="50195"/>
            </a:srgbClr>
          </a:solidFill>
          <a:ln w="25400" algn="ctr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Ron Mezich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dirty="0">
                <a:latin typeface="Times New Roman" pitchFamily="18" charset="0"/>
                <a:cs typeface="Times New Roman" pitchFamily="18" charset="0"/>
              </a:rPr>
            </a:br>
            <a:r>
              <a:rPr lang="en-US" dirty="0">
                <a:latin typeface="Times New Roman" pitchFamily="18" charset="0"/>
                <a:cs typeface="Times New Roman" pitchFamily="18" charset="0"/>
              </a:rPr>
              <a:t>Manatee Admin.</a:t>
            </a:r>
          </a:p>
        </p:txBody>
      </p:sp>
      <p:sp>
        <p:nvSpPr>
          <p:cNvPr id="5126" name="Text Box 28"/>
          <p:cNvSpPr txBox="1">
            <a:spLocks noChangeArrowheads="1"/>
          </p:cNvSpPr>
          <p:nvPr/>
        </p:nvSpPr>
        <p:spPr bwMode="auto">
          <a:xfrm>
            <a:off x="3276600" y="3111500"/>
            <a:ext cx="3048000" cy="800100"/>
          </a:xfrm>
          <a:prstGeom prst="rect">
            <a:avLst/>
          </a:prstGeom>
          <a:solidFill>
            <a:srgbClr val="00AEC5">
              <a:alpha val="50195"/>
            </a:srgbClr>
          </a:solidFill>
          <a:ln w="25400" algn="ctr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Robbin Trindell</a:t>
            </a:r>
            <a:br>
              <a:rPr lang="en-US" sz="2400" dirty="0">
                <a:latin typeface="Times New Roman" pitchFamily="18" charset="0"/>
                <a:cs typeface="Times New Roman" pitchFamily="18" charset="0"/>
              </a:rPr>
            </a:br>
            <a:r>
              <a:rPr lang="en-US" dirty="0">
                <a:latin typeface="Times New Roman" pitchFamily="18" charset="0"/>
                <a:cs typeface="Times New Roman" pitchFamily="18" charset="0"/>
              </a:rPr>
              <a:t>Marine Turtle Admin.</a:t>
            </a:r>
          </a:p>
        </p:txBody>
      </p:sp>
      <p:sp>
        <p:nvSpPr>
          <p:cNvPr id="5127" name="Text Box 29"/>
          <p:cNvSpPr txBox="1">
            <a:spLocks noChangeArrowheads="1"/>
          </p:cNvSpPr>
          <p:nvPr/>
        </p:nvSpPr>
        <p:spPr bwMode="auto">
          <a:xfrm>
            <a:off x="3276600" y="4978400"/>
            <a:ext cx="3048000" cy="787400"/>
          </a:xfrm>
          <a:prstGeom prst="rect">
            <a:avLst/>
          </a:prstGeom>
          <a:noFill/>
          <a:ln w="25400" algn="ctr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dirty="0">
                <a:latin typeface="Times New Roman" pitchFamily="18" charset="0"/>
              </a:rPr>
              <a:t>David Telesco</a:t>
            </a:r>
            <a:r>
              <a:rPr lang="en-US" dirty="0">
                <a:latin typeface="Times New Roman" pitchFamily="18" charset="0"/>
              </a:rPr>
              <a:t/>
            </a:r>
            <a:br>
              <a:rPr lang="en-US" dirty="0">
                <a:latin typeface="Times New Roman" pitchFamily="18" charset="0"/>
              </a:rPr>
            </a:br>
            <a:r>
              <a:rPr lang="en-US" dirty="0">
                <a:latin typeface="Times New Roman" pitchFamily="18" charset="0"/>
              </a:rPr>
              <a:t>Black Bear Admin</a:t>
            </a:r>
            <a:r>
              <a:rPr lang="en-US" dirty="0"/>
              <a:t>.</a:t>
            </a:r>
          </a:p>
        </p:txBody>
      </p:sp>
      <p:sp>
        <p:nvSpPr>
          <p:cNvPr id="5128" name="Text Box 30"/>
          <p:cNvSpPr txBox="1">
            <a:spLocks noChangeArrowheads="1"/>
          </p:cNvSpPr>
          <p:nvPr/>
        </p:nvSpPr>
        <p:spPr bwMode="auto">
          <a:xfrm>
            <a:off x="3276600" y="4064000"/>
            <a:ext cx="3048000" cy="787400"/>
          </a:xfrm>
          <a:prstGeom prst="rect">
            <a:avLst/>
          </a:prstGeom>
          <a:noFill/>
          <a:ln w="25400" algn="ctr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Darrell Land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dirty="0">
                <a:latin typeface="Times New Roman" pitchFamily="18" charset="0"/>
                <a:cs typeface="Times New Roman" pitchFamily="18" charset="0"/>
              </a:rPr>
            </a:br>
            <a:r>
              <a:rPr lang="en-US" dirty="0">
                <a:latin typeface="Times New Roman" pitchFamily="18" charset="0"/>
                <a:cs typeface="Times New Roman" pitchFamily="18" charset="0"/>
              </a:rPr>
              <a:t>Florida Panther Admin</a:t>
            </a:r>
            <a:r>
              <a:rPr lang="en-US" dirty="0"/>
              <a:t>.</a:t>
            </a:r>
          </a:p>
        </p:txBody>
      </p:sp>
      <p:sp>
        <p:nvSpPr>
          <p:cNvPr id="5129" name="Line 32"/>
          <p:cNvSpPr>
            <a:spLocks noChangeShapeType="1"/>
          </p:cNvSpPr>
          <p:nvPr/>
        </p:nvSpPr>
        <p:spPr bwMode="auto">
          <a:xfrm>
            <a:off x="1600200" y="2082800"/>
            <a:ext cx="0" cy="32766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endParaRPr lang="en-US"/>
          </a:p>
        </p:txBody>
      </p:sp>
      <p:sp>
        <p:nvSpPr>
          <p:cNvPr id="5130" name="Line 33"/>
          <p:cNvSpPr>
            <a:spLocks noChangeShapeType="1"/>
          </p:cNvSpPr>
          <p:nvPr/>
        </p:nvSpPr>
        <p:spPr bwMode="auto">
          <a:xfrm>
            <a:off x="1600200" y="5359400"/>
            <a:ext cx="167640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endParaRPr lang="en-US"/>
          </a:p>
        </p:txBody>
      </p:sp>
      <p:sp>
        <p:nvSpPr>
          <p:cNvPr id="5131" name="Line 34"/>
          <p:cNvSpPr>
            <a:spLocks noChangeShapeType="1"/>
          </p:cNvSpPr>
          <p:nvPr/>
        </p:nvSpPr>
        <p:spPr bwMode="auto">
          <a:xfrm>
            <a:off x="1600200" y="4445000"/>
            <a:ext cx="167640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endParaRPr lang="en-US"/>
          </a:p>
        </p:txBody>
      </p:sp>
      <p:sp>
        <p:nvSpPr>
          <p:cNvPr id="5132" name="Line 35"/>
          <p:cNvSpPr>
            <a:spLocks noChangeShapeType="1"/>
          </p:cNvSpPr>
          <p:nvPr/>
        </p:nvSpPr>
        <p:spPr bwMode="auto">
          <a:xfrm>
            <a:off x="1600200" y="3530600"/>
            <a:ext cx="167640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endParaRPr lang="en-US"/>
          </a:p>
        </p:txBody>
      </p:sp>
      <p:sp>
        <p:nvSpPr>
          <p:cNvPr id="5133" name="Line 36"/>
          <p:cNvSpPr>
            <a:spLocks noChangeShapeType="1"/>
          </p:cNvSpPr>
          <p:nvPr/>
        </p:nvSpPr>
        <p:spPr bwMode="auto">
          <a:xfrm>
            <a:off x="1612900" y="2590800"/>
            <a:ext cx="167640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endParaRPr lang="en-US"/>
          </a:p>
        </p:txBody>
      </p:sp>
      <p:pic>
        <p:nvPicPr>
          <p:cNvPr id="5134" name="Picture 37" descr="New Manatee Plat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53200" y="2133600"/>
            <a:ext cx="1676400" cy="84296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5135" name="Picture 41" descr="beartag_small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553200" y="5054600"/>
            <a:ext cx="1676400" cy="83343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5136" name="Picture 42" descr="turtletag_small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553200" y="3141663"/>
            <a:ext cx="1676400" cy="8334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5137" name="Picture 43" descr="panthertag_small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553200" y="4092575"/>
            <a:ext cx="1676400" cy="8350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5138" name="Rectangle 45"/>
          <p:cNvSpPr>
            <a:spLocks noGrp="1" noChangeArrowheads="1"/>
          </p:cNvSpPr>
          <p:nvPr>
            <p:ph type="title"/>
          </p:nvPr>
        </p:nvSpPr>
        <p:spPr>
          <a:xfrm>
            <a:off x="660400" y="63500"/>
            <a:ext cx="7797800" cy="838200"/>
          </a:xfrm>
        </p:spPr>
        <p:txBody>
          <a:bodyPr/>
          <a:lstStyle/>
          <a:p>
            <a:pPr eaLnBrk="1" hangingPunct="1"/>
            <a:r>
              <a:rPr lang="en-US" sz="2800" i="1" dirty="0" smtClean="0">
                <a:latin typeface="Times New Roman" pitchFamily="18" charset="0"/>
                <a:cs typeface="Times New Roman" pitchFamily="18" charset="0"/>
              </a:rPr>
              <a:t>Imperiled Species Management Section (ISM)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ext Box 4"/>
          <p:cNvSpPr txBox="1">
            <a:spLocks noChangeArrowheads="1"/>
          </p:cNvSpPr>
          <p:nvPr/>
        </p:nvSpPr>
        <p:spPr bwMode="auto">
          <a:xfrm>
            <a:off x="685800" y="2387600"/>
            <a:ext cx="2590800" cy="2143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 sz="800">
              <a:latin typeface="Franklin Gothic Book" pitchFamily="34" charset="0"/>
            </a:endParaRPr>
          </a:p>
        </p:txBody>
      </p:sp>
      <p:sp>
        <p:nvSpPr>
          <p:cNvPr id="5138" name="Rectangle 45"/>
          <p:cNvSpPr>
            <a:spLocks noGrp="1" noChangeArrowheads="1"/>
          </p:cNvSpPr>
          <p:nvPr>
            <p:ph type="title"/>
          </p:nvPr>
        </p:nvSpPr>
        <p:spPr>
          <a:xfrm>
            <a:off x="2171700" y="203200"/>
            <a:ext cx="4330700" cy="838200"/>
          </a:xfrm>
        </p:spPr>
        <p:txBody>
          <a:bodyPr/>
          <a:lstStyle/>
          <a:p>
            <a:pPr eaLnBrk="1" hangingPunct="1"/>
            <a:r>
              <a:rPr lang="en-US" sz="2800" i="1" dirty="0" smtClean="0">
                <a:latin typeface="Times New Roman" pitchFamily="18" charset="0"/>
                <a:cs typeface="Times New Roman" pitchFamily="18" charset="0"/>
              </a:rPr>
              <a:t>ISM Commenting Staff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584200" y="977900"/>
            <a:ext cx="76835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The manatee and marine turtle programs are currently cross-training staff to maximize efficiency in permit review.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1270000" y="2108201"/>
            <a:ext cx="628650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Mary Duncan – ISM Commenting Supervisor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Kristen Nelson Sella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Kellie Youmans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Luke Davis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Mike Sommers</a:t>
            </a:r>
          </a:p>
          <a:p>
            <a:endParaRPr lang="en-US" dirty="0"/>
          </a:p>
        </p:txBody>
      </p:sp>
      <p:pic>
        <p:nvPicPr>
          <p:cNvPr id="13314" name="Picture 2" descr="S:\HSC\ISM\Manatees\Graphics and Photos\MANATEE Graphics\Manatee Images\manatee under surface.gif"/>
          <p:cNvPicPr>
            <a:picLocks noChangeAspect="1" noChangeArrowheads="1"/>
          </p:cNvPicPr>
          <p:nvPr/>
        </p:nvPicPr>
        <p:blipFill>
          <a:blip r:embed="rId3" cstate="print"/>
          <a:srcRect t="22400" b="9600"/>
          <a:stretch>
            <a:fillRect/>
          </a:stretch>
        </p:blipFill>
        <p:spPr bwMode="auto">
          <a:xfrm>
            <a:off x="5443680" y="3057668"/>
            <a:ext cx="3110153" cy="3172360"/>
          </a:xfrm>
          <a:prstGeom prst="rect">
            <a:avLst/>
          </a:prstGeom>
          <a:noFill/>
          <a:ln w="12700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3315" name="Picture 3" descr="S:\HSC\ISM\Graphics\Sea Turtle Graphics\Turtle photos\turtside.tif"/>
          <p:cNvPicPr>
            <a:picLocks noChangeAspect="1" noChangeArrowheads="1"/>
          </p:cNvPicPr>
          <p:nvPr/>
        </p:nvPicPr>
        <p:blipFill>
          <a:blip r:embed="rId4" cstate="print"/>
          <a:srcRect l="32000" b="24000"/>
          <a:stretch>
            <a:fillRect/>
          </a:stretch>
        </p:blipFill>
        <p:spPr bwMode="auto">
          <a:xfrm>
            <a:off x="828641" y="4225635"/>
            <a:ext cx="1665178" cy="1240721"/>
          </a:xfrm>
          <a:prstGeom prst="rect">
            <a:avLst/>
          </a:prstGeom>
          <a:noFill/>
          <a:ln w="12700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3316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579669" y="3326823"/>
            <a:ext cx="3009900" cy="30861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1000"/>
                                        <p:tgtEl>
                                          <p:spTgt spid="133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133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" dur="1000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1000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2000" fill="hold"/>
                                        <p:tgtEl>
                                          <p:spTgt spid="133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133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9" name="Picture 6" descr="cutterhead"/>
          <p:cNvPicPr>
            <a:picLocks noChangeAspect="1" noChangeArrowheads="1"/>
          </p:cNvPicPr>
          <p:nvPr/>
        </p:nvPicPr>
        <p:blipFill>
          <a:blip r:embed="rId2" cstate="print"/>
          <a:srcRect l="2657" t="3766" r="2657" b="3766"/>
          <a:stretch>
            <a:fillRect/>
          </a:stretch>
        </p:blipFill>
        <p:spPr bwMode="auto">
          <a:xfrm>
            <a:off x="5298787" y="3917950"/>
            <a:ext cx="3390900" cy="23368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4340" name="Text Box 11"/>
          <p:cNvSpPr txBox="1">
            <a:spLocks noChangeArrowheads="1"/>
          </p:cNvSpPr>
          <p:nvPr/>
        </p:nvSpPr>
        <p:spPr bwMode="auto">
          <a:xfrm>
            <a:off x="304800" y="974725"/>
            <a:ext cx="4876800" cy="34778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Activity includes but is not limited to:</a:t>
            </a:r>
            <a:br>
              <a:rPr lang="en-US" dirty="0" smtClean="0">
                <a:latin typeface="Times New Roman" pitchFamily="18" charset="0"/>
                <a:cs typeface="Times New Roman" pitchFamily="18" charset="0"/>
              </a:rPr>
            </a:b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ts val="0"/>
              </a:spcBef>
              <a:buFont typeface="Wingdings" pitchFamily="2" charset="2"/>
              <a:buChar char="§"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New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or expanding boat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facilities</a:t>
            </a:r>
          </a:p>
          <a:p>
            <a:pPr>
              <a:spcBef>
                <a:spcPts val="0"/>
              </a:spcBef>
              <a:buFont typeface="Wingdings" pitchFamily="2" charset="2"/>
              <a:buChar char="§"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Dredging</a:t>
            </a:r>
          </a:p>
          <a:p>
            <a:pPr>
              <a:spcBef>
                <a:spcPts val="0"/>
              </a:spcBef>
              <a:buFont typeface="Wingdings" pitchFamily="2" charset="2"/>
              <a:buChar char="§"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 Blasting</a:t>
            </a:r>
          </a:p>
          <a:p>
            <a:pPr>
              <a:spcBef>
                <a:spcPts val="0"/>
              </a:spcBef>
              <a:buFont typeface="Wingdings" pitchFamily="2" charset="2"/>
              <a:buChar char="§"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Activities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that affect foraging habitat or warm water refuge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impacts</a:t>
            </a:r>
          </a:p>
          <a:p>
            <a:pPr>
              <a:spcBef>
                <a:spcPts val="0"/>
              </a:spcBef>
              <a:buFont typeface="Wingdings" pitchFamily="2" charset="2"/>
              <a:buChar char="§"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Culverts and pipes</a:t>
            </a:r>
          </a:p>
          <a:p>
            <a:pPr>
              <a:spcBef>
                <a:spcPts val="0"/>
              </a:spcBef>
              <a:buFont typeface="Wingdings" pitchFamily="2" charset="2"/>
              <a:buChar char="§"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Structures that act as barriers</a:t>
            </a:r>
          </a:p>
          <a:p>
            <a:pPr>
              <a:spcBef>
                <a:spcPts val="0"/>
              </a:spcBef>
              <a:buFont typeface="Wingdings" pitchFamily="2" charset="2"/>
              <a:buChar char="§"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Creation of new shoreline or navigational access to landlocked waterways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342" name="Rectangle 17"/>
          <p:cNvSpPr>
            <a:spLocks noGrp="1" noChangeArrowheads="1"/>
          </p:cNvSpPr>
          <p:nvPr>
            <p:ph type="title" idx="4294967295"/>
          </p:nvPr>
        </p:nvSpPr>
        <p:spPr>
          <a:xfrm>
            <a:off x="571500" y="0"/>
            <a:ext cx="8280400" cy="889000"/>
          </a:xfrm>
        </p:spPr>
        <p:txBody>
          <a:bodyPr/>
          <a:lstStyle/>
          <a:p>
            <a:pPr eaLnBrk="1" hangingPunct="1"/>
            <a:r>
              <a:rPr lang="en-US" sz="2800" i="1" dirty="0" smtClean="0">
                <a:latin typeface="Times New Roman" pitchFamily="18" charset="0"/>
                <a:cs typeface="Times New Roman" pitchFamily="18" charset="0"/>
              </a:rPr>
              <a:t>When to consult with ISM for manatees</a:t>
            </a:r>
          </a:p>
        </p:txBody>
      </p:sp>
      <p:pic>
        <p:nvPicPr>
          <p:cNvPr id="8" name="Picture 19" descr="aerialphotomarina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50966" y="965201"/>
            <a:ext cx="3788234" cy="27051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9" name="TextBox 8"/>
          <p:cNvSpPr txBox="1"/>
          <p:nvPr/>
        </p:nvSpPr>
        <p:spPr>
          <a:xfrm>
            <a:off x="1634836" y="4946073"/>
            <a:ext cx="3020291" cy="132343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The Army Corps of Engineer’s Manatee Consultation Key is also a good guide to use.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7" name="Rectangle 27"/>
          <p:cNvSpPr>
            <a:spLocks noChangeArrowheads="1"/>
          </p:cNvSpPr>
          <p:nvPr/>
        </p:nvSpPr>
        <p:spPr bwMode="auto">
          <a:xfrm>
            <a:off x="5257800" y="3733800"/>
            <a:ext cx="3657600" cy="28194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2" name="Rectangle 17"/>
          <p:cNvSpPr txBox="1">
            <a:spLocks noChangeArrowheads="1"/>
          </p:cNvSpPr>
          <p:nvPr/>
        </p:nvSpPr>
        <p:spPr bwMode="auto">
          <a:xfrm>
            <a:off x="571500" y="0"/>
            <a:ext cx="8280400" cy="88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1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When to consult with ISM for marine turtles</a:t>
            </a:r>
          </a:p>
        </p:txBody>
      </p:sp>
      <p:sp>
        <p:nvSpPr>
          <p:cNvPr id="13" name="Text Box 11"/>
          <p:cNvSpPr txBox="1">
            <a:spLocks noChangeArrowheads="1"/>
          </p:cNvSpPr>
          <p:nvPr/>
        </p:nvSpPr>
        <p:spPr bwMode="auto">
          <a:xfrm>
            <a:off x="332509" y="1002434"/>
            <a:ext cx="4876800" cy="378565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Activity includes but is not limited to:</a:t>
            </a:r>
            <a:br>
              <a:rPr lang="en-US" dirty="0" smtClean="0">
                <a:latin typeface="Times New Roman" pitchFamily="18" charset="0"/>
                <a:cs typeface="Times New Roman" pitchFamily="18" charset="0"/>
              </a:rPr>
            </a:b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ts val="0"/>
              </a:spcBef>
              <a:buFont typeface="Wingdings" pitchFamily="2" charset="2"/>
              <a:buChar char="§"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Beach Nourishment</a:t>
            </a:r>
          </a:p>
          <a:p>
            <a:pPr>
              <a:spcBef>
                <a:spcPts val="0"/>
              </a:spcBef>
              <a:buFont typeface="Wingdings" pitchFamily="2" charset="2"/>
              <a:buChar char="§"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Dune construction</a:t>
            </a:r>
          </a:p>
          <a:p>
            <a:pPr>
              <a:spcBef>
                <a:spcPts val="0"/>
              </a:spcBef>
              <a:buFont typeface="Wingdings" pitchFamily="2" charset="2"/>
              <a:buChar char="§"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Armoring and seawalls</a:t>
            </a:r>
          </a:p>
          <a:p>
            <a:pPr>
              <a:spcBef>
                <a:spcPts val="0"/>
              </a:spcBef>
              <a:buFont typeface="Wingdings" pitchFamily="2" charset="2"/>
              <a:buChar char="§"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Activities seaward of the frontal dune </a:t>
            </a:r>
          </a:p>
          <a:p>
            <a:pPr>
              <a:spcBef>
                <a:spcPts val="0"/>
              </a:spcBef>
              <a:buFont typeface="Wingdings" pitchFamily="2" charset="2"/>
              <a:buChar char="§"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Activities that produce temporary or permanent lighting visible from a nesting beach</a:t>
            </a:r>
          </a:p>
          <a:p>
            <a:pPr>
              <a:spcBef>
                <a:spcPts val="0"/>
              </a:spcBef>
              <a:buFont typeface="Wingdings" pitchFamily="2" charset="2"/>
              <a:buChar char="§"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Dredging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ts val="0"/>
              </a:spcBef>
              <a:buFont typeface="Wingdings" pitchFamily="2" charset="2"/>
              <a:buChar char="§"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Blasting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ts val="0"/>
              </a:spcBef>
              <a:buFont typeface="Wingdings" pitchFamily="2" charset="2"/>
              <a:buChar char="§"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Groins and other structures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2" descr="Picture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 l="14063" t="18750" r="16875" b="18750"/>
          <a:stretch>
            <a:fillRect/>
          </a:stretch>
        </p:blipFill>
        <p:spPr bwMode="auto">
          <a:xfrm>
            <a:off x="5465782" y="3532909"/>
            <a:ext cx="3383875" cy="2296680"/>
          </a:xfrm>
          <a:prstGeom prst="rect">
            <a:avLst/>
          </a:prstGeom>
          <a:noFill/>
          <a:ln w="12700">
            <a:solidFill>
              <a:schemeClr val="tx1"/>
            </a:solidFill>
          </a:ln>
          <a:effectLst>
            <a:outerShdw blurRad="50800" dist="38100" dir="2700000" algn="tl" rotWithShape="0">
              <a:schemeClr val="tx1">
                <a:alpha val="40000"/>
              </a:schemeClr>
            </a:outerShdw>
          </a:effectLst>
        </p:spPr>
      </p:pic>
      <p:pic>
        <p:nvPicPr>
          <p:cNvPr id="10244" name="Picture 4" descr="Picture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583381" y="881784"/>
            <a:ext cx="3175361" cy="2540289"/>
          </a:xfrm>
          <a:prstGeom prst="rect">
            <a:avLst/>
          </a:prstGeom>
          <a:noFill/>
          <a:ln w="12700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Text Box 5"/>
          <p:cNvSpPr txBox="1">
            <a:spLocks noChangeArrowheads="1"/>
          </p:cNvSpPr>
          <p:nvPr/>
        </p:nvSpPr>
        <p:spPr bwMode="auto">
          <a:xfrm>
            <a:off x="491836" y="1163784"/>
            <a:ext cx="4994563" cy="450892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buFont typeface="Wingdings" pitchFamily="2" charset="2"/>
              <a:buChar char="§"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Potential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impacts to SAV </a:t>
            </a:r>
          </a:p>
          <a:p>
            <a:pPr>
              <a:spcBef>
                <a:spcPct val="50000"/>
              </a:spcBef>
              <a:buFont typeface="Wingdings" pitchFamily="2" charset="2"/>
              <a:buChar char="§"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 Bathymetry</a:t>
            </a:r>
          </a:p>
          <a:p>
            <a:pPr>
              <a:spcBef>
                <a:spcPct val="50000"/>
              </a:spcBef>
              <a:buFont typeface="Wingdings" pitchFamily="2" charset="2"/>
              <a:buChar char="§"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 Culverts proposed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?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ct val="50000"/>
              </a:spcBef>
              <a:buFont typeface="Wingdings" pitchFamily="2" charset="2"/>
              <a:buChar char="§"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Existing and proposed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facilities and their type of use, change of use?</a:t>
            </a:r>
          </a:p>
          <a:p>
            <a:pPr>
              <a:spcBef>
                <a:spcPct val="50000"/>
              </a:spcBef>
              <a:buFont typeface="Wingdings" pitchFamily="2" charset="2"/>
              <a:buChar char="§"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Located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on sovereign submerged lands?</a:t>
            </a:r>
          </a:p>
          <a:p>
            <a:pPr>
              <a:spcBef>
                <a:spcPct val="50000"/>
              </a:spcBef>
              <a:buFont typeface="Wingdings" pitchFamily="2" charset="2"/>
              <a:buChar char="§"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If mooring, is it for temporary use or intensive use (frequent)? </a:t>
            </a:r>
          </a:p>
          <a:p>
            <a:pPr>
              <a:spcBef>
                <a:spcPct val="50000"/>
              </a:spcBef>
              <a:buFont typeface="Wingdings" pitchFamily="2" charset="2"/>
              <a:buChar char="§"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Length of shoreline owned, sometimes including whether it is legal, or newly created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ct val="50000"/>
              </a:spcBef>
            </a:pPr>
            <a:endParaRPr lang="en-US" sz="1800" dirty="0"/>
          </a:p>
        </p:txBody>
      </p:sp>
      <p:sp>
        <p:nvSpPr>
          <p:cNvPr id="10244" name="Rectangle 9"/>
          <p:cNvSpPr>
            <a:spLocks noGrp="1" noChangeArrowheads="1"/>
          </p:cNvSpPr>
          <p:nvPr>
            <p:ph type="title" idx="4294967295"/>
          </p:nvPr>
        </p:nvSpPr>
        <p:spPr>
          <a:xfrm>
            <a:off x="939800" y="228600"/>
            <a:ext cx="7086600" cy="411163"/>
          </a:xfrm>
        </p:spPr>
        <p:txBody>
          <a:bodyPr/>
          <a:lstStyle/>
          <a:p>
            <a:pPr eaLnBrk="1" hangingPunct="1"/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Typical questions from ISM concerning manatees</a:t>
            </a:r>
          </a:p>
        </p:txBody>
      </p:sp>
      <p:pic>
        <p:nvPicPr>
          <p:cNvPr id="10246" name="Picture 16" descr="Prop &amp; 2 Manatees 0040-37"/>
          <p:cNvPicPr>
            <a:picLocks noChangeAspect="1" noChangeArrowheads="1"/>
          </p:cNvPicPr>
          <p:nvPr/>
        </p:nvPicPr>
        <p:blipFill>
          <a:blip r:embed="rId2" cstate="print"/>
          <a:srcRect l="13026"/>
          <a:stretch>
            <a:fillRect/>
          </a:stretch>
        </p:blipFill>
        <p:spPr bwMode="auto">
          <a:xfrm>
            <a:off x="5281805" y="927245"/>
            <a:ext cx="3597084" cy="2771918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10247" name="Text Box 17"/>
          <p:cNvSpPr txBox="1">
            <a:spLocks noChangeArrowheads="1"/>
          </p:cNvSpPr>
          <p:nvPr/>
        </p:nvSpPr>
        <p:spPr bwMode="auto">
          <a:xfrm>
            <a:off x="330200" y="685800"/>
            <a:ext cx="3835400" cy="40011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u="sng" dirty="0">
                <a:latin typeface="Times New Roman" pitchFamily="18" charset="0"/>
                <a:cs typeface="Times New Roman" pitchFamily="18" charset="0"/>
              </a:rPr>
              <a:t>Includes, but is not limited to</a:t>
            </a:r>
            <a:r>
              <a:rPr lang="en-US" sz="1800" u="sng" dirty="0"/>
              <a:t>: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305800" cy="868362"/>
          </a:xfrm>
        </p:spPr>
        <p:txBody>
          <a:bodyPr/>
          <a:lstStyle/>
          <a:p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Typical questions from ISM concerning marine turtles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9655" y="1624445"/>
            <a:ext cx="7467600" cy="3276600"/>
          </a:xfrm>
        </p:spPr>
        <p:txBody>
          <a:bodyPr/>
          <a:lstStyle/>
          <a:p>
            <a:pPr>
              <a:defRPr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Timing of construction</a:t>
            </a:r>
          </a:p>
          <a:p>
            <a:pPr>
              <a:defRPr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Location of the proposed construction or beach sand placement</a:t>
            </a:r>
          </a:p>
          <a:p>
            <a:pPr>
              <a:defRPr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Template profile of proposed sand placement</a:t>
            </a:r>
          </a:p>
          <a:p>
            <a:pPr>
              <a:defRPr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Location of armoring in relation to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the nesting beach</a:t>
            </a:r>
          </a:p>
          <a:p>
            <a:pPr>
              <a:defRPr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Location, timing, and methods of dredging</a:t>
            </a:r>
          </a:p>
          <a:p>
            <a:pPr>
              <a:defRPr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Exterior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lighting (fixture type, bulb type, location and number of lights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)</a:t>
            </a: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268" name="Picture 2" descr="S:\HSC\ISM\Graphics\Sea Turtle Graphics\seawall hit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49900" y="4051300"/>
            <a:ext cx="3098800" cy="2324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 Box 17"/>
          <p:cNvSpPr txBox="1">
            <a:spLocks noChangeArrowheads="1"/>
          </p:cNvSpPr>
          <p:nvPr/>
        </p:nvSpPr>
        <p:spPr bwMode="auto">
          <a:xfrm>
            <a:off x="274782" y="990600"/>
            <a:ext cx="3835400" cy="40011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u="sng" dirty="0">
                <a:latin typeface="Times New Roman" pitchFamily="18" charset="0"/>
                <a:cs typeface="Times New Roman" pitchFamily="18" charset="0"/>
              </a:rPr>
              <a:t>Includes, but is not limited to: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WC-powerpoint master">
  <a:themeElements>
    <a:clrScheme name="FWC-powerpoint master 3">
      <a:dk1>
        <a:srgbClr val="000000"/>
      </a:dk1>
      <a:lt1>
        <a:srgbClr val="CDE7FF"/>
      </a:lt1>
      <a:dk2>
        <a:srgbClr val="000000"/>
      </a:dk2>
      <a:lt2>
        <a:srgbClr val="5F5F5F"/>
      </a:lt2>
      <a:accent1>
        <a:srgbClr val="FFF453"/>
      </a:accent1>
      <a:accent2>
        <a:srgbClr val="998B7D"/>
      </a:accent2>
      <a:accent3>
        <a:srgbClr val="E3F1FF"/>
      </a:accent3>
      <a:accent4>
        <a:srgbClr val="000000"/>
      </a:accent4>
      <a:accent5>
        <a:srgbClr val="FFF8B3"/>
      </a:accent5>
      <a:accent6>
        <a:srgbClr val="8A7D71"/>
      </a:accent6>
      <a:hlink>
        <a:srgbClr val="00549E"/>
      </a:hlink>
      <a:folHlink>
        <a:srgbClr val="00AEC5"/>
      </a:folHlink>
    </a:clrScheme>
    <a:fontScheme name="FWC-powerpoint master">
      <a:majorFont>
        <a:latin typeface="Century Schoolbook"/>
        <a:ea typeface=""/>
        <a:cs typeface=""/>
      </a:majorFont>
      <a:minorFont>
        <a:latin typeface="Franklin Gothic Book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Tx/>
          <a:buSzTx/>
          <a:buFontTx/>
          <a:buNone/>
          <a:tabLst/>
          <a:defRPr kumimoji="0" lang="en-US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entury Schoolbook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Tx/>
          <a:buSzTx/>
          <a:buFontTx/>
          <a:buNone/>
          <a:tabLst/>
          <a:defRPr kumimoji="0" lang="en-US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entury Schoolbook" pitchFamily="18" charset="0"/>
          </a:defRPr>
        </a:defPPr>
      </a:lstStyle>
    </a:lnDef>
  </a:objectDefaults>
  <a:extraClrSchemeLst>
    <a:extraClrScheme>
      <a:clrScheme name="FWC-powerpoint master 1">
        <a:dk1>
          <a:srgbClr val="000000"/>
        </a:dk1>
        <a:lt1>
          <a:srgbClr val="998B7D"/>
        </a:lt1>
        <a:dk2>
          <a:srgbClr val="000000"/>
        </a:dk2>
        <a:lt2>
          <a:srgbClr val="5F5F5F"/>
        </a:lt2>
        <a:accent1>
          <a:srgbClr val="FFF453"/>
        </a:accent1>
        <a:accent2>
          <a:srgbClr val="9FD1FF"/>
        </a:accent2>
        <a:accent3>
          <a:srgbClr val="CAC4BF"/>
        </a:accent3>
        <a:accent4>
          <a:srgbClr val="000000"/>
        </a:accent4>
        <a:accent5>
          <a:srgbClr val="FFF8B3"/>
        </a:accent5>
        <a:accent6>
          <a:srgbClr val="90BDE7"/>
        </a:accent6>
        <a:hlink>
          <a:srgbClr val="00549E"/>
        </a:hlink>
        <a:folHlink>
          <a:srgbClr val="00AEC5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WC-powerpoint master 2">
        <a:dk1>
          <a:srgbClr val="5F5F5F"/>
        </a:dk1>
        <a:lt1>
          <a:srgbClr val="FFFFFF"/>
        </a:lt1>
        <a:dk2>
          <a:srgbClr val="00549E"/>
        </a:dk2>
        <a:lt2>
          <a:srgbClr val="FFF453"/>
        </a:lt2>
        <a:accent1>
          <a:srgbClr val="FFF89B"/>
        </a:accent1>
        <a:accent2>
          <a:srgbClr val="9FD1FF"/>
        </a:accent2>
        <a:accent3>
          <a:srgbClr val="AAB3CC"/>
        </a:accent3>
        <a:accent4>
          <a:srgbClr val="DADADA"/>
        </a:accent4>
        <a:accent5>
          <a:srgbClr val="FFFBCB"/>
        </a:accent5>
        <a:accent6>
          <a:srgbClr val="90BDE7"/>
        </a:accent6>
        <a:hlink>
          <a:srgbClr val="BAB0A6"/>
        </a:hlink>
        <a:folHlink>
          <a:srgbClr val="00AEC5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WC-powerpoint master 3">
        <a:dk1>
          <a:srgbClr val="000000"/>
        </a:dk1>
        <a:lt1>
          <a:srgbClr val="CDE7FF"/>
        </a:lt1>
        <a:dk2>
          <a:srgbClr val="000000"/>
        </a:dk2>
        <a:lt2>
          <a:srgbClr val="5F5F5F"/>
        </a:lt2>
        <a:accent1>
          <a:srgbClr val="FFF453"/>
        </a:accent1>
        <a:accent2>
          <a:srgbClr val="998B7D"/>
        </a:accent2>
        <a:accent3>
          <a:srgbClr val="E3F1FF"/>
        </a:accent3>
        <a:accent4>
          <a:srgbClr val="000000"/>
        </a:accent4>
        <a:accent5>
          <a:srgbClr val="FFF8B3"/>
        </a:accent5>
        <a:accent6>
          <a:srgbClr val="8A7D71"/>
        </a:accent6>
        <a:hlink>
          <a:srgbClr val="00549E"/>
        </a:hlink>
        <a:folHlink>
          <a:srgbClr val="00AEC5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FWC-powerpoint master</Template>
  <TotalTime>5935</TotalTime>
  <Words>557</Words>
  <Application>Microsoft Office PowerPoint</Application>
  <PresentationFormat>On-screen Show (4:3)</PresentationFormat>
  <Paragraphs>97</Paragraphs>
  <Slides>13</Slides>
  <Notes>7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FWC-powerpoint master</vt:lpstr>
      <vt:lpstr>Coordination with FWC on Manatee and Marine Turtle Impacts  Kristen Nelson Sella</vt:lpstr>
      <vt:lpstr>Slide 2</vt:lpstr>
      <vt:lpstr>Differences between ISM and CPS</vt:lpstr>
      <vt:lpstr>Imperiled Species Management Section (ISM)</vt:lpstr>
      <vt:lpstr>ISM Commenting Staff</vt:lpstr>
      <vt:lpstr>When to consult with ISM for manatees</vt:lpstr>
      <vt:lpstr>Slide 7</vt:lpstr>
      <vt:lpstr>Typical questions from ISM concerning manatees</vt:lpstr>
      <vt:lpstr>Typical questions from ISM concerning marine turtles</vt:lpstr>
      <vt:lpstr>Sending applications to FWC</vt:lpstr>
      <vt:lpstr>Slide 11</vt:lpstr>
      <vt:lpstr>Recent impacts to manatee and turtle populations</vt:lpstr>
      <vt:lpstr>Questions?</vt:lpstr>
    </vt:vector>
  </TitlesOfParts>
  <Company>Meacham Howell Design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Faye Gibson</dc:creator>
  <cp:lastModifiedBy>kristen.sella</cp:lastModifiedBy>
  <cp:revision>489</cp:revision>
  <dcterms:created xsi:type="dcterms:W3CDTF">2008-09-10T20:45:26Z</dcterms:created>
  <dcterms:modified xsi:type="dcterms:W3CDTF">2014-06-06T18:32:27Z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">
    <vt:lpwstr>Document</vt:lpwstr>
  </property>
</Properties>
</file>