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56" r:id="rId3"/>
    <p:sldId id="273" r:id="rId4"/>
    <p:sldId id="257" r:id="rId5"/>
    <p:sldId id="272" r:id="rId6"/>
    <p:sldId id="259" r:id="rId7"/>
    <p:sldId id="260" r:id="rId8"/>
    <p:sldId id="269" r:id="rId9"/>
    <p:sldId id="270" r:id="rId10"/>
    <p:sldId id="258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ith, Edward C." initials="SEC" lastIdx="6" clrIdx="0">
    <p:extLst>
      <p:ext uri="{19B8F6BF-5375-455C-9EA6-DF929625EA0E}">
        <p15:presenceInfo xmlns:p15="http://schemas.microsoft.com/office/powerpoint/2012/main" userId="S-1-5-21-1004336348-1214440339-1801674531-377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68" autoAdjust="0"/>
  </p:normalViewPr>
  <p:slideViewPr>
    <p:cSldViewPr>
      <p:cViewPr varScale="1">
        <p:scale>
          <a:sx n="104" d="100"/>
          <a:sy n="104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A4D74-3109-4BC4-B68C-68A39E34AEE8}" type="datetimeFigureOut">
              <a:rPr lang="en-US" smtClean="0"/>
              <a:t>6/10/2014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59F84-FD2D-4E1A-A73C-1BBD2F3DB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68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55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53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748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30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97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4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93E5B-7E93-4D27-8C01-43E8E0AA57C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476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14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Phase I “regulations” also applied to construction activities &gt; 5 acres and certain industrial activities (MSGP)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F073E-7FFE-4441-A6CA-C05CC01C1AB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18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047BCB-F11E-44F3-9EA7-219A498F9E8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481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39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6/10/2014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1371600"/>
            <a:ext cx="7620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Office of Communications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908D4-8876-4D00-A6E1-F6CF1DB3875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8C62-DC19-4F22-B220-C15C14356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 baseline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ull@dep.state.fl.us" TargetMode="External"/><Relationship Id="rId2" Type="http://schemas.openxmlformats.org/officeDocument/2006/relationships/hyperlink" Target="mailto:Borja.CraneAmores@dep.state.fl.us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NPDES-stormwater@dep.state.fl.us" TargetMode="External"/><Relationship Id="rId4" Type="http://schemas.openxmlformats.org/officeDocument/2006/relationships/hyperlink" Target="mailto:Kenneth.kuhl@dep.state.fl.u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144780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Tallahassee 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500" y="2743200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National Pollutant Discharge Elimination System (NPDES)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Stormwater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0" y="4561820"/>
            <a:ext cx="2781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June 11,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43603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NPDES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Stormwater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Program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2514600"/>
            <a:ext cx="662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NPDES Stormwater Overview MS4s</a:t>
            </a:r>
            <a:endParaRPr lang="en-US" sz="4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49530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June 2014 </a:t>
            </a:r>
            <a:endParaRPr lang="en-US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5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1"/>
            <a:ext cx="83058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/>
                <a:cs typeface="Arial"/>
              </a:rPr>
              <a:t>What is a Municipal Separate Storm Sewer System (MS4)?</a:t>
            </a:r>
            <a:r>
              <a:rPr lang="en-US" sz="3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495800" cy="4525963"/>
          </a:xfrm>
        </p:spPr>
        <p:txBody>
          <a:bodyPr>
            <a:normAutofit/>
          </a:bodyPr>
          <a:lstStyle/>
          <a:p>
            <a:pPr>
              <a:buFont typeface="Webdings" pitchFamily="18" charset="2"/>
              <a:buChar char="Û"/>
            </a:pPr>
            <a:r>
              <a:rPr lang="en-US" dirty="0" smtClean="0">
                <a:solidFill>
                  <a:srgbClr val="0000FF"/>
                </a:solidFill>
              </a:rPr>
              <a:t>An MS4 is a system of conveyances (ditches, curbs, catch basins, etc.) that is designed to discharge to surface waters of the State. </a:t>
            </a:r>
          </a:p>
          <a:p>
            <a:pPr>
              <a:buFont typeface="Webdings" pitchFamily="18" charset="2"/>
              <a:buChar char="Û"/>
            </a:pPr>
            <a:r>
              <a:rPr lang="en-US" dirty="0" smtClean="0">
                <a:solidFill>
                  <a:srgbClr val="0000FF"/>
                </a:solidFill>
              </a:rPr>
              <a:t>It is the “master drainage system.”</a:t>
            </a:r>
          </a:p>
          <a:p>
            <a:pPr lvl="1">
              <a:buFont typeface="Wingdings" pitchFamily="2" charset="2"/>
              <a:buChar char="S"/>
            </a:pPr>
            <a:endParaRPr lang="en-US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" name="Content Placeholder 14" descr="Florida Overview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029200" y="1908660"/>
            <a:ext cx="3810000" cy="3272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softEdge rad="127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7010400" y="6675437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9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9200" y="206514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CWA Amendments -1987 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676400"/>
            <a:ext cx="8839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472" indent="-347472">
              <a:buFont typeface="Webdings" pitchFamily="18" charset="2"/>
              <a:buChar char="Û"/>
            </a:pP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Congress amended the CWA in 1987 </a:t>
            </a:r>
          </a:p>
          <a:p>
            <a:pPr marL="804672" lvl="1" indent="-347472">
              <a:buFont typeface="Wingdings" pitchFamily="2" charset="2"/>
              <a:buChar char="S"/>
            </a:pP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Required the EPA to develop requirements for stormwater discharges </a:t>
            </a:r>
          </a:p>
          <a:p>
            <a:pPr marL="804672" lvl="1" indent="-347472">
              <a:buFont typeface="Wingdings" pitchFamily="2" charset="2"/>
              <a:buChar char="S"/>
            </a:pP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Phase I:  Large MS4s and industrial activities –November 1990</a:t>
            </a:r>
          </a:p>
          <a:p>
            <a:pPr marL="804672" lvl="1" indent="-347472">
              <a:buFont typeface="Wingdings" pitchFamily="2" charset="2"/>
              <a:buChar char="S"/>
            </a:pP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Phase II:  Small MS4s and construction sites – December 1999</a:t>
            </a:r>
          </a:p>
          <a:p>
            <a:pPr lvl="2"/>
            <a:endParaRPr lang="en-US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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305800" y="6553200"/>
            <a:ext cx="838200" cy="304800"/>
          </a:xfrm>
        </p:spPr>
        <p:txBody>
          <a:bodyPr/>
          <a:lstStyle/>
          <a:p>
            <a:fld id="{D9515C9C-B0D4-49C7-83C7-4BF66E55645D}" type="slidenum">
              <a: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3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12965-AD9A-4954-BF77-A3FD8F29D217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476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 </a:t>
            </a:r>
            <a:r>
              <a:rPr lang="en-US" dirty="0"/>
              <a:t>Phase I MS4 Permit Requirements </a:t>
            </a:r>
            <a:endParaRPr lang="en-US" dirty="0">
              <a:solidFill>
                <a:srgbClr val="00FFFF"/>
              </a:solidFill>
            </a:endParaRPr>
          </a:p>
        </p:txBody>
      </p:sp>
      <p:sp>
        <p:nvSpPr>
          <p:cNvPr id="476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7340600" cy="5029200"/>
          </a:xfrm>
        </p:spPr>
        <p:txBody>
          <a:bodyPr>
            <a:noAutofit/>
          </a:bodyPr>
          <a:lstStyle/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Inspection, Operation, and Maintenance </a:t>
            </a:r>
            <a:endParaRPr lang="en-US" sz="2400" dirty="0">
              <a:solidFill>
                <a:srgbClr val="FF0000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New Development / Significant Redevelopment – Local site plan review</a:t>
            </a:r>
            <a:endParaRPr lang="en-US" sz="2400" dirty="0">
              <a:solidFill>
                <a:srgbClr val="0000FF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Roadways – Litter, street sweeping, prevention</a:t>
            </a:r>
            <a:endParaRPr lang="en-US" sz="2400" dirty="0">
              <a:solidFill>
                <a:srgbClr val="FF0000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Flood Control Projects – Include WQ Component</a:t>
            </a:r>
            <a:endParaRPr lang="en-US" sz="2400" dirty="0">
              <a:solidFill>
                <a:srgbClr val="0000FF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Municipal Waste Facilities &amp; BMPs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Pesticide, Herbicide, and Fertilizer Application </a:t>
            </a:r>
            <a:endParaRPr lang="en-US" sz="2400" dirty="0">
              <a:solidFill>
                <a:srgbClr val="0000FF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Illicit Discharge Inspection/Enforcement Program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Industrial and High Risk Runoff – MSGP coverage, inspection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Construction Site Runoff – Site plan review, inspection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Monitoring and TMDL Implementation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40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76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76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76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76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76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76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76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76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76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76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76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76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76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76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76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76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76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76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761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761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48600" cy="1143000"/>
          </a:xfrm>
        </p:spPr>
        <p:txBody>
          <a:bodyPr/>
          <a:lstStyle/>
          <a:p>
            <a:r>
              <a:rPr lang="en-US" dirty="0" smtClean="0"/>
              <a:t>Regulated Phase II MS4s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ebdings" pitchFamily="18" charset="2"/>
              <a:buChar char="Û"/>
            </a:pPr>
            <a:r>
              <a:rPr lang="en-US" dirty="0" smtClean="0">
                <a:solidFill>
                  <a:srgbClr val="0000FF"/>
                </a:solidFill>
              </a:rPr>
              <a:t>Phase II stormwater regulations expanded coverage to “small” MS4s in 1999. </a:t>
            </a:r>
          </a:p>
          <a:p>
            <a:pPr>
              <a:buFont typeface="Webdings" pitchFamily="18" charset="2"/>
              <a:buChar char="Û"/>
            </a:pPr>
            <a:r>
              <a:rPr lang="en-US" dirty="0" smtClean="0">
                <a:solidFill>
                  <a:srgbClr val="0000FF"/>
                </a:solidFill>
              </a:rPr>
              <a:t>Included “Urbanized areas“ (population &gt;10,000 and a density of &gt;1,000 people per square mile) based on the 2000 Census. </a:t>
            </a:r>
          </a:p>
          <a:p>
            <a:pPr>
              <a:buFont typeface="Webdings" pitchFamily="18" charset="2"/>
              <a:buChar char="Û"/>
            </a:pPr>
            <a:r>
              <a:rPr lang="en-US" dirty="0" smtClean="0">
                <a:solidFill>
                  <a:srgbClr val="0000FF"/>
                </a:solidFill>
              </a:rPr>
              <a:t>Phase II MS4s are permitted under generic permits in Florida.   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07E9881D-1D8C-4DEB-8BD5-D12318B1DA14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4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53FE6-EE0C-4692-A1CD-76A60713BE28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481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935912" cy="1152525"/>
          </a:xfrm>
        </p:spPr>
        <p:txBody>
          <a:bodyPr>
            <a:normAutofit/>
          </a:bodyPr>
          <a:lstStyle/>
          <a:p>
            <a:r>
              <a:rPr lang="en-US" sz="3200" dirty="0"/>
              <a:t> Phase II MS4 Generic Permit </a:t>
            </a:r>
            <a:r>
              <a:rPr lang="en-US" sz="3200" dirty="0" smtClean="0"/>
              <a:t>Requirements</a:t>
            </a:r>
            <a:endParaRPr lang="en-US" sz="3200" dirty="0">
              <a:solidFill>
                <a:srgbClr val="00FFFF"/>
              </a:solidFill>
            </a:endParaRPr>
          </a:p>
        </p:txBody>
      </p:sp>
      <p:sp>
        <p:nvSpPr>
          <p:cNvPr id="481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76400"/>
            <a:ext cx="7391400" cy="3962400"/>
          </a:xfrm>
        </p:spPr>
        <p:txBody>
          <a:bodyPr>
            <a:normAutofit lnSpcReduction="10000"/>
          </a:bodyPr>
          <a:lstStyle/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Public Education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Public Involvement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Illicit Discharge Detection &amp; Elimination Program 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Construction review &amp; inspection program</a:t>
            </a: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Post-construction Stormwater Management in New </a:t>
            </a:r>
            <a:r>
              <a:rPr lang="en-US" dirty="0" smtClean="0">
                <a:solidFill>
                  <a:srgbClr val="0000FF"/>
                </a:solidFill>
              </a:rPr>
              <a:t>Development***</a:t>
            </a:r>
            <a:endParaRPr lang="en-US" dirty="0">
              <a:solidFill>
                <a:srgbClr val="0000FF"/>
              </a:solidFill>
            </a:endParaRPr>
          </a:p>
          <a:p>
            <a:pPr marL="533400" indent="-533400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Pollution Prevention / Good Housekeeping </a:t>
            </a:r>
            <a:r>
              <a:rPr lang="en-US" dirty="0" smtClean="0">
                <a:solidFill>
                  <a:srgbClr val="FF0000"/>
                </a:solidFill>
              </a:rPr>
              <a:t>at Municipal facilities </a:t>
            </a:r>
            <a:endParaRPr lang="en-US" dirty="0">
              <a:solidFill>
                <a:srgbClr val="FF0000"/>
              </a:solidFill>
            </a:endParaRPr>
          </a:p>
          <a:p>
            <a:pPr marL="533400" indent="-533400">
              <a:lnSpc>
                <a:spcPct val="90000"/>
              </a:lnSpc>
              <a:buClr>
                <a:srgbClr val="FFFFFF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0000FF"/>
                </a:solidFill>
                <a:effectLst/>
              </a:rPr>
              <a:t>***  ERP Satisfies this Element in Florida</a:t>
            </a:r>
            <a:endParaRPr lang="en-US" sz="2400" dirty="0"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068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Questions</a:t>
            </a:r>
            <a:r>
              <a:rPr lang="en-US" sz="2400" dirty="0"/>
              <a:t>?</a:t>
            </a:r>
            <a:br>
              <a:rPr lang="en-US" sz="2400" dirty="0"/>
            </a:br>
            <a:r>
              <a:rPr lang="en-US" sz="2400" dirty="0"/>
              <a:t>Please contact us with additional questions.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031" y="1554956"/>
            <a:ext cx="457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Program </a:t>
            </a:r>
            <a:r>
              <a:rPr lang="en-US" sz="2000" u="sng" dirty="0" smtClean="0"/>
              <a:t>Contacts:</a:t>
            </a:r>
            <a:endParaRPr lang="en-US" sz="1900" u="sng" dirty="0" smtClean="0"/>
          </a:p>
          <a:p>
            <a:pPr marL="0" indent="0">
              <a:buNone/>
            </a:pPr>
            <a:r>
              <a:rPr lang="en-US" sz="1900" dirty="0" smtClean="0"/>
              <a:t>Borja Crane-Amores – Industrial and Construction Permits</a:t>
            </a:r>
          </a:p>
          <a:p>
            <a:r>
              <a:rPr lang="en-US" sz="1900" dirty="0" smtClean="0"/>
              <a:t>(850) 245-7520</a:t>
            </a:r>
          </a:p>
          <a:p>
            <a:r>
              <a:rPr lang="en-US" sz="1900" dirty="0" smtClean="0">
                <a:hlinkClick r:id="rId2"/>
              </a:rPr>
              <a:t>Borja.CraneAmores@dep.state.fl.us</a:t>
            </a:r>
            <a:endParaRPr lang="en-US" sz="1900" dirty="0" smtClean="0"/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sz="1900" dirty="0" smtClean="0"/>
              <a:t>Michelle Bull – Phase I MS4 Coordinator</a:t>
            </a:r>
          </a:p>
          <a:p>
            <a:r>
              <a:rPr lang="en-US" sz="1900" dirty="0" smtClean="0"/>
              <a:t>(850) 245-7561</a:t>
            </a:r>
          </a:p>
          <a:p>
            <a:r>
              <a:rPr lang="en-US" sz="1900" dirty="0" smtClean="0">
                <a:hlinkClick r:id="rId3"/>
              </a:rPr>
              <a:t>Michelle.Bull@dep.state.fl.us</a:t>
            </a:r>
            <a:r>
              <a:rPr lang="en-US" sz="1900" dirty="0" smtClean="0"/>
              <a:t> 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sz="1900" dirty="0" smtClean="0"/>
              <a:t>Ken Kuhl – Phase II MS4 Coordinator</a:t>
            </a:r>
          </a:p>
          <a:p>
            <a:r>
              <a:rPr lang="en-US" sz="1900" dirty="0" smtClean="0"/>
              <a:t>(850) 245-8667</a:t>
            </a:r>
          </a:p>
          <a:p>
            <a:r>
              <a:rPr lang="en-US" sz="1900" dirty="0" smtClean="0">
                <a:hlinkClick r:id="rId4"/>
              </a:rPr>
              <a:t>Kenneth.Kuhl@dep.state.fl.us</a:t>
            </a:r>
            <a:r>
              <a:rPr lang="en-US" sz="1900" dirty="0" smtClean="0"/>
              <a:t> </a:t>
            </a:r>
          </a:p>
          <a:p>
            <a:endParaRPr lang="en-US" sz="19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191000" y="1600200"/>
            <a:ext cx="4724400" cy="452596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200" dirty="0">
                <a:solidFill>
                  <a:srgbClr val="FF0000"/>
                </a:solidFill>
              </a:rPr>
              <a:t>NPDES Notices Center</a:t>
            </a:r>
          </a:p>
          <a:p>
            <a:pPr marL="0" lvl="0" indent="0" algn="ctr">
              <a:buNone/>
            </a:pPr>
            <a:r>
              <a:rPr lang="en-US" sz="2200" dirty="0">
                <a:solidFill>
                  <a:prstClr val="black"/>
                </a:solidFill>
              </a:rPr>
              <a:t>(866) 336-6312 (toll-free)</a:t>
            </a:r>
          </a:p>
          <a:p>
            <a:pPr marL="0" lvl="0" indent="0" algn="ctr">
              <a:buNone/>
            </a:pPr>
            <a:r>
              <a:rPr lang="en-US" sz="2200" dirty="0">
                <a:solidFill>
                  <a:prstClr val="black"/>
                </a:solidFill>
                <a:hlinkClick r:id="rId5"/>
              </a:rPr>
              <a:t>NPDES-stormwater@dep.state.fl.us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6/10/2014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8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0" y="206515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NPDES Stormwater Program e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524413"/>
            <a:ext cx="8610600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Required by the Clean Water Act the Program regulates stormwater discharges into surface waters from certain: 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Construction Activities (CGP)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Industrial Activities (MSGP)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Municipal Separate Storm Sewer Systems (MS4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305800" y="6553200"/>
            <a:ext cx="838200" cy="304800"/>
          </a:xfrm>
        </p:spPr>
        <p:txBody>
          <a:bodyPr/>
          <a:lstStyle/>
          <a:p>
            <a:fld id="{D9515C9C-B0D4-49C7-83C7-4BF66E55645D}" type="slidenum">
              <a: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1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Generic Permit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672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Who needs this (CGP) permit?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Anyone who </a:t>
            </a:r>
            <a:r>
              <a:rPr lang="en-US" dirty="0" smtClean="0"/>
              <a:t>disturbs 1 </a:t>
            </a:r>
            <a:r>
              <a:rPr lang="en-US" dirty="0"/>
              <a:t>or more acres of </a:t>
            </a:r>
            <a:r>
              <a:rPr lang="en-US" dirty="0" smtClean="0"/>
              <a:t>land, or is </a:t>
            </a:r>
            <a:r>
              <a:rPr lang="en-US" dirty="0"/>
              <a:t>p</a:t>
            </a:r>
            <a:r>
              <a:rPr lang="en-US" dirty="0" smtClean="0"/>
              <a:t>art </a:t>
            </a:r>
            <a:r>
              <a:rPr lang="en-US" dirty="0"/>
              <a:t>of a larger common plan of development or </a:t>
            </a:r>
            <a:r>
              <a:rPr lang="en-US" dirty="0" smtClean="0"/>
              <a:t>sale; and </a:t>
            </a:r>
            <a:endParaRPr lang="en-US" dirty="0"/>
          </a:p>
          <a:p>
            <a:r>
              <a:rPr lang="en-US" dirty="0"/>
              <a:t>Discharges stormwater to surface waters of the state or to a Municipal Separate Storm </a:t>
            </a:r>
            <a:r>
              <a:rPr lang="en-US" dirty="0" smtClean="0"/>
              <a:t>Sewer </a:t>
            </a:r>
            <a:r>
              <a:rPr lang="en-US" dirty="0"/>
              <a:t>S</a:t>
            </a:r>
            <a:r>
              <a:rPr lang="en-US" dirty="0" smtClean="0"/>
              <a:t>ystem </a:t>
            </a:r>
            <a:r>
              <a:rPr lang="en-US" dirty="0"/>
              <a:t>(</a:t>
            </a:r>
            <a:r>
              <a:rPr lang="en-US" dirty="0" smtClean="0"/>
              <a:t>MS4</a:t>
            </a:r>
            <a:r>
              <a:rPr lang="en-US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0200"/>
            <a:ext cx="4191000" cy="4190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CGP &amp; ERP Timelines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6/10/2014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762000" y="3429000"/>
            <a:ext cx="7315200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2967335"/>
            <a:ext cx="6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CGP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" y="3429000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ERP</a:t>
            </a:r>
            <a:endParaRPr lang="en-US" sz="2400" dirty="0"/>
          </a:p>
        </p:txBody>
      </p:sp>
      <p:sp>
        <p:nvSpPr>
          <p:cNvPr id="19" name="Line Callout 1 18"/>
          <p:cNvSpPr/>
          <p:nvPr/>
        </p:nvSpPr>
        <p:spPr>
          <a:xfrm>
            <a:off x="852725" y="4602095"/>
            <a:ext cx="1422221" cy="612648"/>
          </a:xfrm>
          <a:prstGeom prst="borderCallout1">
            <a:avLst>
              <a:gd name="adj1" fmla="val -1937"/>
              <a:gd name="adj2" fmla="val 57235"/>
              <a:gd name="adj3" fmla="val -72219"/>
              <a:gd name="adj4" fmla="val 57153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Submittal of ERP </a:t>
            </a:r>
            <a:r>
              <a:rPr lang="en-US" sz="1400" dirty="0" smtClean="0">
                <a:solidFill>
                  <a:schemeClr val="tx1"/>
                </a:solidFill>
              </a:rPr>
              <a:t>application</a:t>
            </a:r>
            <a:endParaRPr lang="en-US" sz="1400" dirty="0"/>
          </a:p>
        </p:txBody>
      </p:sp>
      <p:sp>
        <p:nvSpPr>
          <p:cNvPr id="20" name="Line Callout 1 19"/>
          <p:cNvSpPr/>
          <p:nvPr/>
        </p:nvSpPr>
        <p:spPr>
          <a:xfrm>
            <a:off x="1776498" y="5400147"/>
            <a:ext cx="1422221" cy="612648"/>
          </a:xfrm>
          <a:prstGeom prst="borderCallout1">
            <a:avLst>
              <a:gd name="adj1" fmla="val -1938"/>
              <a:gd name="adj2" fmla="val 49595"/>
              <a:gd name="adj3" fmla="val -199306"/>
              <a:gd name="adj4" fmla="val 49514"/>
            </a:avLst>
          </a:prstGeom>
          <a:ln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Completeness &amp; RAI review</a:t>
            </a:r>
            <a:endParaRPr lang="en-US" sz="1400" dirty="0"/>
          </a:p>
        </p:txBody>
      </p:sp>
      <p:sp>
        <p:nvSpPr>
          <p:cNvPr id="21" name="Line Callout 1 20"/>
          <p:cNvSpPr/>
          <p:nvPr/>
        </p:nvSpPr>
        <p:spPr>
          <a:xfrm>
            <a:off x="2602399" y="4579122"/>
            <a:ext cx="1422221" cy="612648"/>
          </a:xfrm>
          <a:prstGeom prst="borderCallout1">
            <a:avLst>
              <a:gd name="adj1" fmla="val -1938"/>
              <a:gd name="adj2" fmla="val 49595"/>
              <a:gd name="adj3" fmla="val -149063"/>
              <a:gd name="adj4" fmla="val 49514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Issuance </a:t>
            </a:r>
            <a:r>
              <a:rPr lang="en-US" sz="1400" dirty="0">
                <a:solidFill>
                  <a:schemeClr val="tx1"/>
                </a:solidFill>
              </a:rPr>
              <a:t>of ERP </a:t>
            </a:r>
            <a:r>
              <a:rPr lang="en-US" sz="1400" dirty="0" smtClean="0">
                <a:solidFill>
                  <a:schemeClr val="tx1"/>
                </a:solidFill>
              </a:rPr>
              <a:t>permit</a:t>
            </a:r>
            <a:endParaRPr lang="en-US" sz="1400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981" y="3167981"/>
            <a:ext cx="533257" cy="53325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25" y="3198167"/>
            <a:ext cx="533257" cy="53325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79" y="3177189"/>
            <a:ext cx="533257" cy="53325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442" y="3655224"/>
            <a:ext cx="534233" cy="53423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77" y="3696401"/>
            <a:ext cx="533257" cy="53325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419" y="3177188"/>
            <a:ext cx="533257" cy="53325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213" y="3179742"/>
            <a:ext cx="530704" cy="53070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785" y="3180178"/>
            <a:ext cx="533257" cy="53325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770" y="3693577"/>
            <a:ext cx="533257" cy="53325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784" y="2689627"/>
            <a:ext cx="533257" cy="533257"/>
          </a:xfrm>
          <a:prstGeom prst="rect">
            <a:avLst/>
          </a:prstGeom>
        </p:spPr>
      </p:pic>
      <p:sp>
        <p:nvSpPr>
          <p:cNvPr id="55" name="Line Callout 1 54"/>
          <p:cNvSpPr/>
          <p:nvPr/>
        </p:nvSpPr>
        <p:spPr>
          <a:xfrm>
            <a:off x="3388922" y="5346946"/>
            <a:ext cx="1456256" cy="519481"/>
          </a:xfrm>
          <a:prstGeom prst="borderCallout1">
            <a:avLst>
              <a:gd name="adj1" fmla="val 122"/>
              <a:gd name="adj2" fmla="val 49000"/>
              <a:gd name="adj3" fmla="val -323120"/>
              <a:gd name="adj4" fmla="val 48962"/>
            </a:avLst>
          </a:prstGeom>
          <a:solidFill>
            <a:schemeClr val="bg1"/>
          </a:solidFill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B050"/>
                </a:solidFill>
              </a:rPr>
              <a:t>ERP Notice of Commencement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56" name="Line Callout 1 55"/>
          <p:cNvSpPr/>
          <p:nvPr/>
        </p:nvSpPr>
        <p:spPr>
          <a:xfrm>
            <a:off x="3586518" y="1878097"/>
            <a:ext cx="1061063" cy="517213"/>
          </a:xfrm>
          <a:prstGeom prst="borderCallout1">
            <a:avLst>
              <a:gd name="adj1" fmla="val 99684"/>
              <a:gd name="adj2" fmla="val 49076"/>
              <a:gd name="adj3" fmla="val 157649"/>
              <a:gd name="adj4" fmla="val 48996"/>
            </a:avLst>
          </a:prstGeom>
          <a:solidFill>
            <a:schemeClr val="bg1"/>
          </a:solidFill>
          <a:ln>
            <a:solidFill>
              <a:srgbClr val="00B050"/>
            </a:solidFill>
            <a:headEnd type="none" w="med" len="med"/>
            <a:tailEnd type="triangl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B050"/>
                </a:solidFill>
              </a:rPr>
              <a:t>CGP Notice of Intent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57" name="Line Callout 1 56"/>
          <p:cNvSpPr/>
          <p:nvPr/>
        </p:nvSpPr>
        <p:spPr>
          <a:xfrm>
            <a:off x="4875621" y="1782662"/>
            <a:ext cx="1361240" cy="612648"/>
          </a:xfrm>
          <a:prstGeom prst="borderCallout1">
            <a:avLst>
              <a:gd name="adj1" fmla="val 102983"/>
              <a:gd name="adj2" fmla="val 50869"/>
              <a:gd name="adj3" fmla="val 153877"/>
              <a:gd name="adj4" fmla="val 50789"/>
            </a:avLst>
          </a:prstGeom>
          <a:solidFill>
            <a:schemeClr val="bg1"/>
          </a:solidFill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CGP Inspections  weekly/0.5”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58" name="Line Callout 1 57"/>
          <p:cNvSpPr/>
          <p:nvPr/>
        </p:nvSpPr>
        <p:spPr>
          <a:xfrm>
            <a:off x="4998819" y="5282053"/>
            <a:ext cx="1158622" cy="649265"/>
          </a:xfrm>
          <a:prstGeom prst="borderCallout1">
            <a:avLst>
              <a:gd name="adj1" fmla="val -2999"/>
              <a:gd name="adj2" fmla="val 49542"/>
              <a:gd name="adj3" fmla="val -244375"/>
              <a:gd name="adj4" fmla="val 49315"/>
            </a:avLst>
          </a:prstGeom>
          <a:solidFill>
            <a:schemeClr val="bg1"/>
          </a:solidFill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ERP Construction Conditions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213" y="2689140"/>
            <a:ext cx="534233" cy="534233"/>
          </a:xfrm>
          <a:prstGeom prst="rect">
            <a:avLst/>
          </a:prstGeom>
        </p:spPr>
      </p:pic>
      <p:sp>
        <p:nvSpPr>
          <p:cNvPr id="61" name="Line Callout 1 60"/>
          <p:cNvSpPr/>
          <p:nvPr/>
        </p:nvSpPr>
        <p:spPr>
          <a:xfrm>
            <a:off x="4164471" y="4236181"/>
            <a:ext cx="1158622" cy="649265"/>
          </a:xfrm>
          <a:prstGeom prst="borderCallout1">
            <a:avLst>
              <a:gd name="adj1" fmla="val -1605"/>
              <a:gd name="adj2" fmla="val 50323"/>
              <a:gd name="adj3" fmla="val -86807"/>
              <a:gd name="adj4" fmla="val 50096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Construction Begins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93" y="3177188"/>
            <a:ext cx="533257" cy="53325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731" y="3177188"/>
            <a:ext cx="530704" cy="530704"/>
          </a:xfrm>
          <a:prstGeom prst="rect">
            <a:avLst/>
          </a:prstGeom>
        </p:spPr>
      </p:pic>
      <p:sp>
        <p:nvSpPr>
          <p:cNvPr id="65" name="Line Callout 1 64"/>
          <p:cNvSpPr/>
          <p:nvPr/>
        </p:nvSpPr>
        <p:spPr>
          <a:xfrm>
            <a:off x="5774728" y="4236181"/>
            <a:ext cx="1158622" cy="649265"/>
          </a:xfrm>
          <a:prstGeom prst="borderCallout1">
            <a:avLst>
              <a:gd name="adj1" fmla="val -1605"/>
              <a:gd name="adj2" fmla="val 50323"/>
              <a:gd name="adj3" fmla="val -86807"/>
              <a:gd name="adj4" fmla="val 50096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Construction Ends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Line Callout 1 65"/>
          <p:cNvSpPr/>
          <p:nvPr/>
        </p:nvSpPr>
        <p:spPr>
          <a:xfrm>
            <a:off x="6311083" y="5068150"/>
            <a:ext cx="1523999" cy="948927"/>
          </a:xfrm>
          <a:prstGeom prst="borderCallout1">
            <a:avLst>
              <a:gd name="adj1" fmla="val -832"/>
              <a:gd name="adj2" fmla="val 49000"/>
              <a:gd name="adj3" fmla="val -92577"/>
              <a:gd name="adj4" fmla="val 49556"/>
            </a:avLst>
          </a:prstGeom>
          <a:solidFill>
            <a:schemeClr val="bg1"/>
          </a:solidFill>
          <a:ln>
            <a:solidFill>
              <a:srgbClr val="0070C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>ERP As-Built Certification; Conversion to Operation Phase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7" name="Line Callout 1 66"/>
          <p:cNvSpPr/>
          <p:nvPr/>
        </p:nvSpPr>
        <p:spPr>
          <a:xfrm>
            <a:off x="6445275" y="1884524"/>
            <a:ext cx="1217355" cy="517213"/>
          </a:xfrm>
          <a:prstGeom prst="borderCallout1">
            <a:avLst>
              <a:gd name="adj1" fmla="val 99684"/>
              <a:gd name="adj2" fmla="val 49076"/>
              <a:gd name="adj3" fmla="val 257424"/>
              <a:gd name="adj4" fmla="val 49739"/>
            </a:avLst>
          </a:prstGeom>
          <a:solidFill>
            <a:schemeClr val="bg1"/>
          </a:solidFill>
          <a:ln>
            <a:solidFill>
              <a:srgbClr val="0070C0"/>
            </a:solidFill>
            <a:tailEnd type="triangle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>CGP Notice of Termination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8" name="Line Callout 1 67"/>
          <p:cNvSpPr/>
          <p:nvPr/>
        </p:nvSpPr>
        <p:spPr>
          <a:xfrm>
            <a:off x="7290979" y="4228968"/>
            <a:ext cx="1274198" cy="685823"/>
          </a:xfrm>
          <a:prstGeom prst="borderCallout1">
            <a:avLst>
              <a:gd name="adj1" fmla="val -1198"/>
              <a:gd name="adj2" fmla="val 76787"/>
              <a:gd name="adj3" fmla="val -77583"/>
              <a:gd name="adj4" fmla="val 76749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Perpetual ERP Operation &amp; Maintenance</a:t>
            </a:r>
            <a:endParaRPr lang="en-US" sz="1400" dirty="0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111" y="3186431"/>
            <a:ext cx="533257" cy="533257"/>
          </a:xfrm>
          <a:prstGeom prst="rect">
            <a:avLst/>
          </a:prstGeom>
        </p:spPr>
      </p:pic>
      <p:sp>
        <p:nvSpPr>
          <p:cNvPr id="35" name="Line Callout 1 34"/>
          <p:cNvSpPr/>
          <p:nvPr/>
        </p:nvSpPr>
        <p:spPr>
          <a:xfrm>
            <a:off x="852291" y="4603534"/>
            <a:ext cx="1422221" cy="612648"/>
          </a:xfrm>
          <a:prstGeom prst="borderCallout1">
            <a:avLst>
              <a:gd name="adj1" fmla="val -1937"/>
              <a:gd name="adj2" fmla="val 57235"/>
              <a:gd name="adj3" fmla="val -72219"/>
              <a:gd name="adj4" fmla="val 57153"/>
            </a:avLst>
          </a:prstGeom>
          <a:solidFill>
            <a:schemeClr val="bg1"/>
          </a:solidFill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Submittal of ERP </a:t>
            </a:r>
            <a:r>
              <a:rPr lang="en-US" sz="1400" dirty="0" smtClean="0">
                <a:solidFill>
                  <a:schemeClr val="tx1"/>
                </a:solidFill>
              </a:rPr>
              <a:t>application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0819" y="2694643"/>
            <a:ext cx="536494" cy="53039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19470" y="1300163"/>
            <a:ext cx="1130350" cy="91440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Develop &amp; Implement SWPPP (BMPs)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8" name="Straight Arrow Connector 17"/>
          <p:cNvCxnSpPr>
            <a:stCxn id="11" idx="2"/>
            <a:endCxn id="7" idx="0"/>
          </p:cNvCxnSpPr>
          <p:nvPr/>
        </p:nvCxnSpPr>
        <p:spPr>
          <a:xfrm>
            <a:off x="2484645" y="2214563"/>
            <a:ext cx="4421" cy="48008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043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Dewatering Operations </a:t>
            </a:r>
            <a:br>
              <a:rPr lang="en-US" dirty="0" smtClean="0"/>
            </a:br>
            <a:r>
              <a:rPr lang="en-US" dirty="0" smtClean="0"/>
              <a:t>“NEW”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Dewatering </a:t>
            </a:r>
            <a:r>
              <a:rPr lang="en-US" dirty="0"/>
              <a:t>Operations”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613178"/>
            <a:ext cx="4038600" cy="45000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“Optional” you may apply for dewatering coverage </a:t>
            </a:r>
            <a:r>
              <a:rPr lang="en-US" dirty="0"/>
              <a:t>from </a:t>
            </a:r>
            <a:r>
              <a:rPr lang="en-US" dirty="0" smtClean="0"/>
              <a:t>an uncontaminated site under the 2014 CGP. </a:t>
            </a:r>
          </a:p>
          <a:p>
            <a:pPr marL="0" indent="0">
              <a:buNone/>
            </a:pPr>
            <a:r>
              <a:rPr lang="en-US" u="sng" dirty="0" smtClean="0"/>
              <a:t>What must I do</a:t>
            </a:r>
            <a:r>
              <a:rPr lang="en-US" dirty="0" smtClean="0"/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Identify </a:t>
            </a:r>
            <a:r>
              <a:rPr lang="en-US" dirty="0"/>
              <a:t>that there is no </a:t>
            </a:r>
            <a:r>
              <a:rPr lang="en-US" dirty="0" smtClean="0"/>
              <a:t>contamination </a:t>
            </a:r>
            <a:r>
              <a:rPr lang="en-US" dirty="0"/>
              <a:t>within 500ft of </a:t>
            </a:r>
            <a:r>
              <a:rPr lang="en-US" dirty="0" smtClean="0"/>
              <a:t>your </a:t>
            </a:r>
            <a:r>
              <a:rPr lang="en-US" dirty="0"/>
              <a:t>dewatering operations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Implement appropriate </a:t>
            </a:r>
            <a:r>
              <a:rPr lang="en-US" dirty="0" smtClean="0"/>
              <a:t>dewatering BMPs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Document </a:t>
            </a:r>
            <a:r>
              <a:rPr lang="en-US" dirty="0" smtClean="0"/>
              <a:t>information </a:t>
            </a:r>
            <a:r>
              <a:rPr lang="en-US" dirty="0"/>
              <a:t>in your dewatering section of your </a:t>
            </a:r>
            <a:r>
              <a:rPr lang="en-US" dirty="0" smtClean="0"/>
              <a:t>SWPPP</a:t>
            </a:r>
            <a:endParaRPr lang="en-US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7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Multi-Sector Generic Permit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			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Who needs the (MSGP) permit?</a:t>
            </a:r>
          </a:p>
          <a:p>
            <a:r>
              <a:rPr lang="en-US" dirty="0" smtClean="0"/>
              <a:t>If you </a:t>
            </a:r>
            <a:r>
              <a:rPr lang="en-US" dirty="0"/>
              <a:t>conduct one or more regulated </a:t>
            </a:r>
            <a:r>
              <a:rPr lang="en-US" dirty="0" smtClean="0"/>
              <a:t>“industrial activities” as </a:t>
            </a:r>
            <a:r>
              <a:rPr lang="en-US" dirty="0"/>
              <a:t>defined in </a:t>
            </a:r>
            <a:r>
              <a:rPr lang="en-US" dirty="0">
                <a:solidFill>
                  <a:srgbClr val="0000FF"/>
                </a:solidFill>
              </a:rPr>
              <a:t>40 CFR 122.26(b)(14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 smtClean="0"/>
              <a:t>;  and </a:t>
            </a:r>
            <a:endParaRPr lang="en-US" sz="2800" dirty="0"/>
          </a:p>
          <a:p>
            <a:r>
              <a:rPr lang="en-US" dirty="0"/>
              <a:t>D</a:t>
            </a:r>
            <a:r>
              <a:rPr lang="en-US" dirty="0" smtClean="0"/>
              <a:t>ischarge stormwater </a:t>
            </a:r>
            <a:r>
              <a:rPr lang="en-US" dirty="0"/>
              <a:t>associated with those regulated </a:t>
            </a:r>
            <a:r>
              <a:rPr lang="en-US" dirty="0" smtClean="0"/>
              <a:t>“industrial activities” </a:t>
            </a:r>
            <a:r>
              <a:rPr lang="en-US" dirty="0"/>
              <a:t>to surface waters of the State, or to a Municipal Separate Storm Sewer System (MS4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5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7" y="-7620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5400" y="0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30 Regulated Industrial Activities by Industrial Sector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953000"/>
          </a:xfrm>
        </p:spPr>
        <p:txBody>
          <a:bodyPr>
            <a:normAutofit fontScale="32500" lnSpcReduction="20000"/>
          </a:bodyPr>
          <a:lstStyle/>
          <a:p>
            <a:pPr marL="514350" indent="-514350">
              <a:lnSpc>
                <a:spcPct val="90000"/>
              </a:lnSpc>
              <a:buClr>
                <a:srgbClr val="0000FF"/>
              </a:buClr>
              <a:buNone/>
            </a:pPr>
            <a:r>
              <a:rPr lang="en-US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A: Timber Products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B: Paper Products Manufacturing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C: Chemical Manufacturing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D: Asphalt Paving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E: Glass, Clay, Cement, Man.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F: Primary Metals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G: Metal Mining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H: Coal Mines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I: Oil and Gas Extraction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J: Mineral Mining &amp; Dressing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K: Hazardous Waste Facilities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L: Landfills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M: Auto Salvage Yards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N: Recycling Facilities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O: Power Plants (Steam) </a:t>
            </a:r>
          </a:p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4038600" cy="4754563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P: Land Transportation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Q: Water Transportation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R: Ship &amp; Boat Building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S: Air Transportation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T: Treatment Works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U: Food &amp; Kindred Products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V: Textile Mills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W: Furniture &amp; Fixtures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X: Printing &amp; Publishing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Y: Plastics Manufacturing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Z: Leather Tanning &amp; Finishing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AA: Fabricated Metal Products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AB: Transportation Equip. 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AC: Electronic Goods</a:t>
            </a:r>
          </a:p>
          <a:p>
            <a:pPr>
              <a:lnSpc>
                <a:spcPct val="120000"/>
              </a:lnSpc>
              <a:buClr>
                <a:srgbClr val="3333CC"/>
              </a:buClr>
              <a:buFont typeface="Wingdings" pitchFamily="2" charset="2"/>
              <a:buChar char="S"/>
            </a:pPr>
            <a:r>
              <a:rPr lang="en-US" sz="4300" b="1" dirty="0" smtClean="0">
                <a:latin typeface="Arial" pitchFamily="34" charset="0"/>
                <a:cs typeface="Arial" pitchFamily="34" charset="0"/>
              </a:rPr>
              <a:t>Sector AD: Additional Activities….. </a:t>
            </a:r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5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7919"/>
            <a:ext cx="7388728" cy="87648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Discharge Monitoring Requirements  </a:t>
            </a:r>
            <a:endParaRPr lang="en-U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0" y="1600200"/>
            <a:ext cx="4340728" cy="457239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1219200"/>
            <a:ext cx="4191000" cy="5181600"/>
          </a:xfrm>
        </p:spPr>
        <p:txBody>
          <a:bodyPr>
            <a:normAutofit/>
          </a:bodyPr>
          <a:lstStyle/>
          <a:p>
            <a:r>
              <a:rPr lang="en-US" sz="2400" dirty="0"/>
              <a:t>Determined by </a:t>
            </a:r>
            <a:r>
              <a:rPr lang="en-US" sz="2400" dirty="0" smtClean="0"/>
              <a:t>Sector/SIC code</a:t>
            </a:r>
            <a:endParaRPr lang="en-US" sz="2400" dirty="0"/>
          </a:p>
          <a:p>
            <a:r>
              <a:rPr lang="en-US" sz="2400" dirty="0"/>
              <a:t>Three types of </a:t>
            </a:r>
            <a:r>
              <a:rPr lang="en-US" sz="2400" dirty="0" smtClean="0"/>
              <a:t>monitoring:  </a:t>
            </a:r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Visual Assessment (required quarterly for all sectors)</a:t>
            </a:r>
            <a:endParaRPr lang="en-US" sz="24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Analytical = Benchmarks (in </a:t>
            </a:r>
            <a:r>
              <a:rPr lang="en-US" sz="2400" dirty="0"/>
              <a:t>the </a:t>
            </a: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</a:t>
            </a:r>
            <a:r>
              <a:rPr lang="en-US" sz="2400" dirty="0"/>
              <a:t>&amp; </a:t>
            </a: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</a:t>
            </a:r>
            <a:r>
              <a:rPr lang="en-US" sz="2400" dirty="0"/>
              <a:t>year of </a:t>
            </a:r>
            <a:r>
              <a:rPr lang="en-US" sz="2400" dirty="0" smtClean="0"/>
              <a:t>the permit cycle).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Compliance = Effluent Limitations (one sample per year of the permit cycle). 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9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must I do to stay in </a:t>
            </a:r>
            <a:r>
              <a:rPr lang="en-US" dirty="0" smtClean="0"/>
              <a:t>compliance?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3069" y="1219200"/>
            <a:ext cx="79248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Stormwater Pollution Prevention Plan (SWPPP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Best Management 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 (BMPs).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Submit your Notice of Intent (NOI) and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fee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 time.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 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 is effective two calendar days following the submittal of a complete NOI and fee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permits 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effective for five years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Inspect your site and conduct monitoring.</a:t>
            </a:r>
          </a:p>
          <a:p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 meet water quality standards.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Update SWPPP as necessary. 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9168593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powerpoint_blue</Template>
  <TotalTime>3059</TotalTime>
  <Words>916</Words>
  <Application>Microsoft Office PowerPoint</Application>
  <PresentationFormat>On-screen Show (4:3)</PresentationFormat>
  <Paragraphs>174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Webdings</vt:lpstr>
      <vt:lpstr>Wingdings</vt:lpstr>
      <vt:lpstr>powerpoint_blue</vt:lpstr>
      <vt:lpstr>Custom Design</vt:lpstr>
      <vt:lpstr>PowerPoint Presentation</vt:lpstr>
      <vt:lpstr>PowerPoint Presentation</vt:lpstr>
      <vt:lpstr>Construction Generic Permit</vt:lpstr>
      <vt:lpstr>CGP &amp; ERP Timelines</vt:lpstr>
      <vt:lpstr>  Dewatering Operations  “NEW” Dewatering Operations” </vt:lpstr>
      <vt:lpstr>Multi-Sector Generic Permit</vt:lpstr>
      <vt:lpstr>PowerPoint Presentation</vt:lpstr>
      <vt:lpstr>Discharge Monitoring Requirements  </vt:lpstr>
      <vt:lpstr>What must I do to stay in compliance?</vt:lpstr>
      <vt:lpstr>PowerPoint Presentation</vt:lpstr>
      <vt:lpstr>PowerPoint Presentation</vt:lpstr>
      <vt:lpstr>PowerPoint Presentation</vt:lpstr>
      <vt:lpstr> Phase I MS4 Permit Requirements </vt:lpstr>
      <vt:lpstr>Regulated Phase II MS4s </vt:lpstr>
      <vt:lpstr> Phase II MS4 Generic Permit Requirements</vt:lpstr>
      <vt:lpstr>Questions? Please contact us with additional questions. </vt:lpstr>
    </vt:vector>
  </TitlesOfParts>
  <Company>Florida Department of Environmental Protection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shuck_a</dc:creator>
  <cp:lastModifiedBy>Crane-Amores, Borja</cp:lastModifiedBy>
  <cp:revision>91</cp:revision>
  <cp:lastPrinted>2014-06-02T18:04:42Z</cp:lastPrinted>
  <dcterms:created xsi:type="dcterms:W3CDTF">2014-04-22T20:02:56Z</dcterms:created>
  <dcterms:modified xsi:type="dcterms:W3CDTF">2014-06-10T16:38:24Z</dcterms:modified>
</cp:coreProperties>
</file>