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1" r:id="rId6"/>
    <p:sldId id="290" r:id="rId7"/>
    <p:sldId id="268" r:id="rId8"/>
    <p:sldId id="266" r:id="rId9"/>
    <p:sldId id="278" r:id="rId10"/>
    <p:sldId id="265" r:id="rId11"/>
    <p:sldId id="284" r:id="rId12"/>
    <p:sldId id="283" r:id="rId13"/>
    <p:sldId id="286" r:id="rId14"/>
    <p:sldId id="267" r:id="rId15"/>
    <p:sldId id="271" r:id="rId16"/>
    <p:sldId id="262" r:id="rId17"/>
    <p:sldId id="270" r:id="rId18"/>
    <p:sldId id="274" r:id="rId19"/>
    <p:sldId id="285" r:id="rId20"/>
    <p:sldId id="277" r:id="rId21"/>
    <p:sldId id="289" r:id="rId22"/>
    <p:sldId id="275" r:id="rId23"/>
    <p:sldId id="264" r:id="rId24"/>
    <p:sldId id="287" r:id="rId25"/>
    <p:sldId id="269" r:id="rId26"/>
    <p:sldId id="276" r:id="rId27"/>
    <p:sldId id="279" r:id="rId28"/>
    <p:sldId id="288" r:id="rId29"/>
    <p:sldId id="28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>
      <p:cViewPr>
        <p:scale>
          <a:sx n="100" d="100"/>
          <a:sy n="100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7BEFE4B-B6C7-4073-AC81-A6FE76853F56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16A7AEE-81AF-4E51-B137-DCDAF65E173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  <a:solidFill>
            <a:schemeClr val="bg1">
              <a:lumMod val="75000"/>
              <a:alpha val="75000"/>
            </a:schemeClr>
          </a:solidFill>
          <a:effectLst>
            <a:softEdge rad="127000"/>
          </a:effectLst>
        </p:spPr>
        <p:txBody>
          <a:bodyPr/>
          <a:lstStyle/>
          <a:p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Combined Effluent Wetland Distribution System</a:t>
            </a:r>
            <a:endParaRPr lang="en-US" sz="4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4495800"/>
            <a:ext cx="3810000" cy="1219200"/>
          </a:xfrm>
          <a:solidFill>
            <a:schemeClr val="bg1">
              <a:lumMod val="75000"/>
              <a:alpha val="75000"/>
            </a:schemeClr>
          </a:solidFill>
          <a:effectLst>
            <a:softEdge rad="63500"/>
          </a:effectLst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Tony Greco, PWS</a:t>
            </a:r>
          </a:p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Nutter &amp; Associates, Inc.</a:t>
            </a:r>
          </a:p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www.NutterInc.com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6165987"/>
            <a:ext cx="3343275" cy="581025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G:\Administration\Clerical\Graphics\Nutter Logo\Nutter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46912"/>
            <a:ext cx="2792413" cy="814387"/>
          </a:xfrm>
          <a:prstGeom prst="rect">
            <a:avLst/>
          </a:prstGeom>
          <a:solidFill>
            <a:schemeClr val="bg1">
              <a:alpha val="81000"/>
            </a:schemeClr>
          </a:solidFill>
          <a:effectLst>
            <a:softEdge rad="127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5868102"/>
            <a:ext cx="1143000" cy="95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16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0174"/>
          </a:xfrm>
        </p:spPr>
        <p:txBody>
          <a:bodyPr/>
          <a:lstStyle/>
          <a:p>
            <a:r>
              <a:rPr lang="en-US" sz="4800" dirty="0" smtClean="0"/>
              <a:t>Baseline Monitoring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Water Quality, Vegetation, Aquatic Fauna, Hydrology</a:t>
            </a:r>
            <a:endParaRPr lang="en-US" sz="2400" dirty="0"/>
          </a:p>
        </p:txBody>
      </p:sp>
      <p:pic>
        <p:nvPicPr>
          <p:cNvPr id="4098" name="Picture 2" descr="G:\Projects\12-007 IP Pensacola Monitoring\Reports\IP EDS Monitoring Report 2013\Chapter 2 Site Description and Methods\Parts\Fig 2-4 CEDP Station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2" t="25473" r="22059" b="31210"/>
          <a:stretch/>
        </p:blipFill>
        <p:spPr bwMode="auto">
          <a:xfrm>
            <a:off x="48356" y="1600200"/>
            <a:ext cx="6128256" cy="518160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Projects\12-007 IP Pensacola Monitoring\Prior Project #'s\2020_IP\200 NSAI\Photos\Nov 2006 trial sampling\10-31-2006 0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5" b="5190"/>
          <a:stretch/>
        </p:blipFill>
        <p:spPr bwMode="auto">
          <a:xfrm>
            <a:off x="6241162" y="5057819"/>
            <a:ext cx="2750438" cy="172398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G:\Projects\12-007 IP Pensacola Monitoring\Prior Project #'s\2020_IP\300 GW SW Monitoring\Photos\WQ diel June 2003\WQ profiling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" b="5745"/>
          <a:stretch/>
        </p:blipFill>
        <p:spPr bwMode="auto">
          <a:xfrm>
            <a:off x="6250686" y="1600200"/>
            <a:ext cx="2740914" cy="180975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G:\Projects\12-007 IP Pensacola Monitoring\Photos\Photos_Mark Free\Gopher Tortois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1" b="6444"/>
          <a:stretch/>
        </p:blipFill>
        <p:spPr bwMode="auto">
          <a:xfrm>
            <a:off x="6231636" y="3467144"/>
            <a:ext cx="2759964" cy="155257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07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" y="9525"/>
            <a:ext cx="4524375" cy="914400"/>
          </a:xfrm>
        </p:spPr>
        <p:txBody>
          <a:bodyPr/>
          <a:lstStyle/>
          <a:p>
            <a:r>
              <a:rPr lang="en-US" sz="3600" dirty="0" smtClean="0"/>
              <a:t>Vegetation Sampling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" y="1066800"/>
            <a:ext cx="45720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68 Vegetation Stations</a:t>
            </a:r>
          </a:p>
          <a:p>
            <a:r>
              <a:rPr lang="en-US" dirty="0" smtClean="0"/>
              <a:t>Stratified by FLUCCS community type</a:t>
            </a:r>
          </a:p>
          <a:p>
            <a:r>
              <a:rPr lang="en-US" dirty="0" smtClean="0"/>
              <a:t>EDS stations stratified by Zone:</a:t>
            </a:r>
          </a:p>
          <a:p>
            <a:pPr lvl="1"/>
            <a:r>
              <a:rPr lang="en-US" sz="2000" dirty="0" smtClean="0"/>
              <a:t>Overland flow zones</a:t>
            </a:r>
          </a:p>
          <a:p>
            <a:pPr lvl="1"/>
            <a:r>
              <a:rPr lang="en-US" sz="2000" dirty="0" smtClean="0"/>
              <a:t>Hummock zones</a:t>
            </a:r>
          </a:p>
          <a:p>
            <a:pPr lvl="1"/>
            <a:r>
              <a:rPr lang="en-US" sz="2000" dirty="0" err="1" smtClean="0"/>
              <a:t>Downgradient</a:t>
            </a:r>
            <a:r>
              <a:rPr lang="en-US" sz="2000" dirty="0" smtClean="0"/>
              <a:t> berm zones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76200"/>
            <a:ext cx="4629517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567292"/>
            <a:ext cx="4495800" cy="421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3733800"/>
            <a:ext cx="4129451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724400" y="2971800"/>
            <a:ext cx="4343400" cy="32575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 smtClean="0"/>
              <a:t>Herb transect</a:t>
            </a:r>
          </a:p>
          <a:p>
            <a:pPr lvl="1"/>
            <a:r>
              <a:rPr lang="en-US" dirty="0" smtClean="0"/>
              <a:t>Bearing and start distance randomly selected</a:t>
            </a:r>
          </a:p>
          <a:p>
            <a:pPr lvl="1"/>
            <a:r>
              <a:rPr lang="en-US" dirty="0" smtClean="0"/>
              <a:t>Continued sampling of same 1m x 1m quadrat semi-annually</a:t>
            </a:r>
          </a:p>
          <a:p>
            <a:r>
              <a:rPr lang="en-US" dirty="0" smtClean="0"/>
              <a:t>Canopy Plot</a:t>
            </a:r>
          </a:p>
          <a:p>
            <a:pPr lvl="1"/>
            <a:r>
              <a:rPr lang="en-US" dirty="0" smtClean="0"/>
              <a:t>DBH of all species &gt; 3in DBH within 20m x 20m plot annually</a:t>
            </a:r>
          </a:p>
          <a:p>
            <a:pPr lvl="1"/>
            <a:r>
              <a:rPr lang="en-US" dirty="0" smtClean="0"/>
              <a:t>Canopy coverage at each plot corner annually</a:t>
            </a:r>
          </a:p>
          <a:p>
            <a:r>
              <a:rPr lang="en-US" dirty="0" smtClean="0"/>
              <a:t>CWD Transect</a:t>
            </a:r>
          </a:p>
          <a:p>
            <a:pPr lvl="1"/>
            <a:r>
              <a:rPr lang="en-US" dirty="0" smtClean="0"/>
              <a:t>Line-intercept sampling methodology</a:t>
            </a:r>
          </a:p>
          <a:p>
            <a:pPr lvl="1"/>
            <a:r>
              <a:rPr lang="en-US" dirty="0" smtClean="0"/>
              <a:t>Diameter and length of all CWD &gt; 3in</a:t>
            </a:r>
          </a:p>
        </p:txBody>
      </p:sp>
    </p:spTree>
    <p:extLst>
      <p:ext uri="{BB962C8B-B14F-4D97-AF65-F5344CB8AC3E}">
        <p14:creationId xmlns:p14="http://schemas.microsoft.com/office/powerpoint/2010/main" val="128728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01831" cy="762000"/>
          </a:xfrm>
        </p:spPr>
        <p:txBody>
          <a:bodyPr/>
          <a:lstStyle/>
          <a:p>
            <a:r>
              <a:rPr lang="en-US" sz="4000" dirty="0" smtClean="0"/>
              <a:t>Threatened &amp; Endangered Species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52400" y="1295400"/>
            <a:ext cx="4041648" cy="4831080"/>
          </a:xfrm>
        </p:spPr>
        <p:txBody>
          <a:bodyPr/>
          <a:lstStyle/>
          <a:p>
            <a:r>
              <a:rPr lang="en-US" dirty="0" smtClean="0"/>
              <a:t>T&amp;E inventories conducted within 10m belt transects</a:t>
            </a:r>
          </a:p>
          <a:p>
            <a:r>
              <a:rPr lang="en-US" dirty="0" smtClean="0"/>
              <a:t>17.6-miles of pedestrian transects located on 150m centers</a:t>
            </a:r>
          </a:p>
          <a:p>
            <a:r>
              <a:rPr lang="en-US" dirty="0" smtClean="0"/>
              <a:t>Surveys conducted at 3 year intervals:</a:t>
            </a:r>
          </a:p>
          <a:p>
            <a:pPr lvl="1"/>
            <a:r>
              <a:rPr lang="en-US" dirty="0" smtClean="0"/>
              <a:t>Pre-management</a:t>
            </a:r>
          </a:p>
          <a:p>
            <a:pPr lvl="1"/>
            <a:r>
              <a:rPr lang="en-US" dirty="0" smtClean="0"/>
              <a:t>Year 1 (2012)</a:t>
            </a:r>
          </a:p>
          <a:p>
            <a:pPr lvl="1"/>
            <a:r>
              <a:rPr lang="en-US" dirty="0" smtClean="0"/>
              <a:t>Year 3 (2015)</a:t>
            </a:r>
          </a:p>
          <a:p>
            <a:endParaRPr lang="en-US" dirty="0"/>
          </a:p>
        </p:txBody>
      </p:sp>
      <p:pic>
        <p:nvPicPr>
          <p:cNvPr id="1027" name="Picture 3" descr="G:\Projects\12-007 IP Pensacola Monitoring\Reports\IP EDS Monitoring Report 2012\Chapter 10 T&amp;E Species\Parts\Figure 10-3 TandE_Pre_Managemen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15031" r="7372" b="14874"/>
          <a:stretch/>
        </p:blipFill>
        <p:spPr bwMode="auto">
          <a:xfrm>
            <a:off x="4191001" y="1143000"/>
            <a:ext cx="4839432" cy="533300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48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sz="4400" dirty="0" smtClean="0"/>
              <a:t>Wetland Macroinvertebrates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28600" y="1295400"/>
            <a:ext cx="4041648" cy="5181600"/>
          </a:xfrm>
        </p:spPr>
        <p:txBody>
          <a:bodyPr/>
          <a:lstStyle/>
          <a:p>
            <a:r>
              <a:rPr lang="en-US" dirty="0" smtClean="0"/>
              <a:t>Pre-project studies</a:t>
            </a:r>
          </a:p>
          <a:p>
            <a:pPr lvl="1"/>
            <a:r>
              <a:rPr lang="en-US" dirty="0" smtClean="0"/>
              <a:t>FL WCI</a:t>
            </a:r>
          </a:p>
          <a:p>
            <a:pPr lvl="1"/>
            <a:r>
              <a:rPr lang="en-US" dirty="0" smtClean="0"/>
              <a:t>Hester-</a:t>
            </a:r>
            <a:r>
              <a:rPr lang="en-US" dirty="0" err="1" smtClean="0"/>
              <a:t>Dendy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Core sampling</a:t>
            </a:r>
          </a:p>
          <a:p>
            <a:r>
              <a:rPr lang="en-US" dirty="0" smtClean="0"/>
              <a:t>FL </a:t>
            </a:r>
            <a:r>
              <a:rPr lang="en-US" dirty="0"/>
              <a:t>Wetland Condition Index (SOP FS7470)</a:t>
            </a:r>
          </a:p>
          <a:p>
            <a:pPr lvl="1"/>
            <a:r>
              <a:rPr lang="en-US" dirty="0"/>
              <a:t>Herbaceous wetlands</a:t>
            </a:r>
          </a:p>
          <a:p>
            <a:pPr lvl="1"/>
            <a:r>
              <a:rPr lang="en-US" dirty="0"/>
              <a:t>Isolated forested </a:t>
            </a:r>
            <a:r>
              <a:rPr lang="en-US" dirty="0" smtClean="0"/>
              <a:t>wetlands</a:t>
            </a:r>
          </a:p>
          <a:p>
            <a:r>
              <a:rPr lang="en-US" dirty="0" smtClean="0"/>
              <a:t>Post-project projections </a:t>
            </a:r>
          </a:p>
          <a:p>
            <a:pPr lvl="1"/>
            <a:r>
              <a:rPr lang="en-US" dirty="0" smtClean="0"/>
              <a:t>IP Pilot Cell sampling</a:t>
            </a:r>
          </a:p>
          <a:p>
            <a:pPr lvl="1"/>
            <a:r>
              <a:rPr lang="en-US" dirty="0" smtClean="0"/>
              <a:t>Tolerance</a:t>
            </a:r>
          </a:p>
          <a:p>
            <a:pPr lvl="1"/>
            <a:r>
              <a:rPr lang="en-US" dirty="0" smtClean="0"/>
              <a:t>Habitat preference</a:t>
            </a:r>
          </a:p>
          <a:p>
            <a:pPr lvl="1"/>
            <a:r>
              <a:rPr lang="en-US" dirty="0" smtClean="0"/>
              <a:t>Functional feeding guilds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" r="8029" b="31164"/>
          <a:stretch/>
        </p:blipFill>
        <p:spPr bwMode="auto">
          <a:xfrm>
            <a:off x="4800600" y="1066799"/>
            <a:ext cx="4210050" cy="28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" t="3317" r="2370" b="3482"/>
          <a:stretch/>
        </p:blipFill>
        <p:spPr bwMode="auto">
          <a:xfrm>
            <a:off x="4810125" y="3962400"/>
            <a:ext cx="4222152" cy="275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19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52400"/>
            <a:ext cx="8229600" cy="914400"/>
          </a:xfrm>
        </p:spPr>
        <p:txBody>
          <a:bodyPr/>
          <a:lstStyle/>
          <a:p>
            <a:r>
              <a:rPr lang="en-US" sz="4800" dirty="0" smtClean="0"/>
              <a:t>Avoidance and Minimization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0500" y="1143000"/>
            <a:ext cx="4572000" cy="4114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Impact Evaluation</a:t>
            </a:r>
          </a:p>
          <a:p>
            <a:pPr lvl="1"/>
            <a:r>
              <a:rPr lang="en-US" dirty="0" smtClean="0"/>
              <a:t>FNAI S2 Habitat identification and avoidance</a:t>
            </a:r>
          </a:p>
          <a:p>
            <a:pPr lvl="1"/>
            <a:r>
              <a:rPr lang="en-US" dirty="0" smtClean="0"/>
              <a:t>Methods to maintain and/or enhance ecological integrity</a:t>
            </a:r>
          </a:p>
          <a:p>
            <a:r>
              <a:rPr lang="en-US" dirty="0" smtClean="0"/>
              <a:t>Mitigation</a:t>
            </a:r>
          </a:p>
          <a:p>
            <a:pPr lvl="1"/>
            <a:r>
              <a:rPr lang="en-US" dirty="0" smtClean="0"/>
              <a:t>Conservation </a:t>
            </a:r>
            <a:r>
              <a:rPr lang="en-US" dirty="0" smtClean="0"/>
              <a:t>easement established to protect T&amp;E species and their habitats</a:t>
            </a:r>
          </a:p>
          <a:p>
            <a:pPr lvl="2"/>
            <a:r>
              <a:rPr lang="en-US" dirty="0" smtClean="0"/>
              <a:t>Xeric </a:t>
            </a:r>
            <a:r>
              <a:rPr lang="en-US" dirty="0" err="1" smtClean="0"/>
              <a:t>sandhill</a:t>
            </a:r>
            <a:endParaRPr lang="en-US" dirty="0" smtClean="0"/>
          </a:p>
          <a:p>
            <a:pPr lvl="2"/>
            <a:r>
              <a:rPr lang="en-US" dirty="0" smtClean="0"/>
              <a:t>Hydric pine savannah</a:t>
            </a:r>
          </a:p>
          <a:p>
            <a:pPr lvl="2"/>
            <a:r>
              <a:rPr lang="en-US" dirty="0" smtClean="0"/>
              <a:t>Wet prairie</a:t>
            </a:r>
            <a:endParaRPr lang="en-US" dirty="0" smtClean="0"/>
          </a:p>
          <a:p>
            <a:pPr lvl="1"/>
            <a:r>
              <a:rPr lang="en-US" dirty="0" smtClean="0"/>
              <a:t>Land Management to improve habitat quality and quantity</a:t>
            </a:r>
          </a:p>
        </p:txBody>
      </p:sp>
      <p:pic>
        <p:nvPicPr>
          <p:cNvPr id="5122" name="Picture 2" descr="G:\Projects\12-007 IP Pensacola Monitoring\Photos\Photos_Mark Free\8-22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9"/>
          <a:stretch/>
        </p:blipFill>
        <p:spPr bwMode="auto">
          <a:xfrm>
            <a:off x="4886324" y="1066800"/>
            <a:ext cx="3819525" cy="223541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M:\Photos\Photos_Mark Free\Post burn pine flatwood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3" y="3352800"/>
            <a:ext cx="3819525" cy="286464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:\Photos\Photos_Mark Free\Great Egret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105400"/>
            <a:ext cx="2006665" cy="15051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96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5105400" cy="914400"/>
          </a:xfrm>
        </p:spPr>
        <p:txBody>
          <a:bodyPr/>
          <a:lstStyle/>
          <a:p>
            <a:r>
              <a:rPr lang="en-US" dirty="0" smtClean="0"/>
              <a:t>Impact Offsets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175" y="972320"/>
            <a:ext cx="4724400" cy="5181600"/>
          </a:xfrm>
        </p:spPr>
        <p:txBody>
          <a:bodyPr/>
          <a:lstStyle/>
          <a:p>
            <a:r>
              <a:rPr lang="en-US" dirty="0" smtClean="0"/>
              <a:t>Site Characterization</a:t>
            </a:r>
          </a:p>
          <a:p>
            <a:pPr lvl="1"/>
            <a:r>
              <a:rPr lang="en-US" dirty="0" smtClean="0"/>
              <a:t>FLUCCS mapping</a:t>
            </a:r>
          </a:p>
          <a:p>
            <a:pPr lvl="1"/>
            <a:r>
              <a:rPr lang="en-US" dirty="0" smtClean="0"/>
              <a:t>FNAI S2 habitat identification</a:t>
            </a:r>
          </a:p>
          <a:p>
            <a:r>
              <a:rPr lang="en-US" dirty="0" smtClean="0"/>
              <a:t>Minimization of Impacts</a:t>
            </a:r>
          </a:p>
          <a:p>
            <a:pPr lvl="1"/>
            <a:r>
              <a:rPr lang="en-US" dirty="0" smtClean="0"/>
              <a:t>Project modification</a:t>
            </a:r>
          </a:p>
          <a:p>
            <a:pPr lvl="1"/>
            <a:r>
              <a:rPr lang="en-US" dirty="0" smtClean="0"/>
              <a:t>Enhancement and land </a:t>
            </a:r>
            <a:r>
              <a:rPr lang="en-US" dirty="0"/>
              <a:t>management </a:t>
            </a:r>
            <a:r>
              <a:rPr lang="en-US" dirty="0" smtClean="0"/>
              <a:t>plan development</a:t>
            </a:r>
          </a:p>
          <a:p>
            <a:r>
              <a:rPr lang="en-US" dirty="0" smtClean="0"/>
              <a:t>Impact </a:t>
            </a:r>
            <a:r>
              <a:rPr lang="en-US" dirty="0"/>
              <a:t>Assessment</a:t>
            </a:r>
          </a:p>
          <a:p>
            <a:pPr lvl="1"/>
            <a:r>
              <a:rPr lang="en-US" dirty="0"/>
              <a:t>Unified Mitigation Assessment Methodology (UMAM)</a:t>
            </a:r>
          </a:p>
          <a:p>
            <a:pPr lvl="1"/>
            <a:r>
              <a:rPr lang="en-US" dirty="0"/>
              <a:t>Determination of functional unit loss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8600"/>
            <a:ext cx="3429000" cy="33345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657600"/>
            <a:ext cx="3429000" cy="30657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M:\Prior Project #'s\2020_IP\705 Permitting 2007\photos\P101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821133"/>
            <a:ext cx="2536275" cy="190220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:\Prior Project #'s\07-011 IP Year 0\Photos\IP P'cola Autumn 08_veg\P10100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4821132"/>
            <a:ext cx="2536275" cy="190220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7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Projects\12-007 IP Pensacola Monitoring\Prior Project #'s\2020_IP\705 Permitting 2007\Hickman_PDFs\FLDEPFig2 (existing FLUCCS orig berms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7" t="17843" r="6383" b="29525"/>
          <a:stretch/>
        </p:blipFill>
        <p:spPr bwMode="auto">
          <a:xfrm>
            <a:off x="695324" y="3422036"/>
            <a:ext cx="3343275" cy="3248998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9" r="-291" b="37033"/>
          <a:stretch/>
        </p:blipFill>
        <p:spPr bwMode="auto">
          <a:xfrm>
            <a:off x="695323" y="238726"/>
            <a:ext cx="3343275" cy="29832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" b="15322"/>
          <a:stretch/>
        </p:blipFill>
        <p:spPr bwMode="auto">
          <a:xfrm>
            <a:off x="4943697" y="3409823"/>
            <a:ext cx="3362103" cy="32734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7" t="15190" r="6069" b="25041"/>
          <a:stretch/>
        </p:blipFill>
        <p:spPr bwMode="auto">
          <a:xfrm>
            <a:off x="4910470" y="238726"/>
            <a:ext cx="3395330" cy="29832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4267200" y="1598776"/>
            <a:ext cx="457200" cy="22860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267200" y="4932235"/>
            <a:ext cx="457200" cy="22860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8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 smtClean="0"/>
              <a:t>Conservation Area Land Management Plan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28600" y="1066800"/>
            <a:ext cx="4953000" cy="418961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Goal: Establish conservation easement to protect and enhance T&amp;E species and their habitats</a:t>
            </a:r>
          </a:p>
          <a:p>
            <a:r>
              <a:rPr lang="en-US" sz="2000" dirty="0" smtClean="0"/>
              <a:t>Methods</a:t>
            </a:r>
          </a:p>
          <a:p>
            <a:pPr lvl="1"/>
            <a:r>
              <a:rPr lang="en-US" dirty="0" smtClean="0"/>
              <a:t>Prescribed burning</a:t>
            </a:r>
          </a:p>
          <a:p>
            <a:pPr lvl="1"/>
            <a:r>
              <a:rPr lang="en-US" dirty="0" smtClean="0"/>
              <a:t>Mechanical shrub reduction</a:t>
            </a:r>
          </a:p>
          <a:p>
            <a:r>
              <a:rPr lang="en-US" sz="2000" dirty="0" smtClean="0"/>
              <a:t>Reestablishment of native vegetative community</a:t>
            </a:r>
          </a:p>
          <a:p>
            <a:r>
              <a:rPr lang="en-US" sz="2000" dirty="0" smtClean="0"/>
              <a:t>Increase ecosystem function</a:t>
            </a:r>
          </a:p>
          <a:p>
            <a:r>
              <a:rPr lang="en-US" sz="2000" dirty="0" smtClean="0"/>
              <a:t>Manage exotic, invasive, and/or undesirable </a:t>
            </a:r>
            <a:r>
              <a:rPr lang="en-US" sz="2000" dirty="0"/>
              <a:t>species</a:t>
            </a:r>
          </a:p>
          <a:p>
            <a:endParaRPr lang="en-US" sz="2000" dirty="0" smtClean="0"/>
          </a:p>
          <a:p>
            <a:pPr lvl="1"/>
            <a:endParaRPr lang="en-US" dirty="0"/>
          </a:p>
        </p:txBody>
      </p:sp>
      <p:pic>
        <p:nvPicPr>
          <p:cNvPr id="9218" name="Picture 2" descr="G:\Projects\12-007 IP Pensacola Monitoring\Photos\Photos_Mark Free\10-11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24000"/>
            <a:ext cx="3199501" cy="239981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Projects\12-007 IP Pensacola Monitoring\Photos\Photos_Mark Free\Bog_burn_may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4315069"/>
            <a:ext cx="3200401" cy="239981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:\Photos\Photos_Mark Free\DSCN267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5" b="10190"/>
          <a:stretch/>
        </p:blipFill>
        <p:spPr bwMode="auto">
          <a:xfrm>
            <a:off x="533399" y="4790683"/>
            <a:ext cx="3505201" cy="192420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84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sz="3600" dirty="0" smtClean="0"/>
              <a:t>Conservation Area Land Management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3581400" cy="5059363"/>
          </a:xfrm>
        </p:spPr>
        <p:txBody>
          <a:bodyPr/>
          <a:lstStyle/>
          <a:p>
            <a:r>
              <a:rPr lang="en-US" dirty="0" smtClean="0"/>
              <a:t>Mechanical shrub reduction</a:t>
            </a:r>
          </a:p>
          <a:p>
            <a:pPr lvl="1"/>
            <a:r>
              <a:rPr lang="en-US" dirty="0" smtClean="0"/>
              <a:t>Reduce fuel load</a:t>
            </a:r>
          </a:p>
          <a:p>
            <a:pPr lvl="1"/>
            <a:r>
              <a:rPr lang="en-US" dirty="0" smtClean="0"/>
              <a:t>Stimulate graminoid growth</a:t>
            </a:r>
          </a:p>
          <a:p>
            <a:r>
              <a:rPr lang="en-US" dirty="0" smtClean="0"/>
              <a:t>Prescribed burning</a:t>
            </a:r>
          </a:p>
          <a:p>
            <a:pPr lvl="1"/>
            <a:r>
              <a:rPr lang="en-US" dirty="0" smtClean="0"/>
              <a:t>S2 Wetland Areas</a:t>
            </a:r>
          </a:p>
          <a:p>
            <a:pPr lvl="2"/>
            <a:r>
              <a:rPr lang="en-US" dirty="0" smtClean="0"/>
              <a:t>1 to 3 year rotation</a:t>
            </a:r>
          </a:p>
          <a:p>
            <a:pPr lvl="2"/>
            <a:r>
              <a:rPr lang="en-US" dirty="0" smtClean="0"/>
              <a:t>Initial dormant season burns transitioning to growing season</a:t>
            </a:r>
          </a:p>
          <a:p>
            <a:pPr lvl="1"/>
            <a:r>
              <a:rPr lang="en-US" dirty="0" smtClean="0"/>
              <a:t>Xeric </a:t>
            </a:r>
            <a:r>
              <a:rPr lang="en-US" dirty="0" err="1" smtClean="0"/>
              <a:t>Sandhill</a:t>
            </a:r>
            <a:r>
              <a:rPr lang="en-US" dirty="0" smtClean="0"/>
              <a:t> Areas</a:t>
            </a:r>
          </a:p>
          <a:p>
            <a:pPr lvl="2"/>
            <a:r>
              <a:rPr lang="en-US" dirty="0" smtClean="0"/>
              <a:t>2 to 5 year rotation</a:t>
            </a:r>
          </a:p>
          <a:p>
            <a:pPr lvl="2"/>
            <a:r>
              <a:rPr lang="en-US" dirty="0"/>
              <a:t>Initial dormant season burns transitioning to growing season</a:t>
            </a:r>
          </a:p>
          <a:p>
            <a:pPr lvl="2"/>
            <a:endParaRPr lang="en-US" dirty="0"/>
          </a:p>
        </p:txBody>
      </p:sp>
      <p:pic>
        <p:nvPicPr>
          <p:cNvPr id="10242" name="Picture 2" descr="G:\Projects\12-007 IP Pensacola Monitoring\Photos\Photos_Mark Free\2011 shrub reduct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22"/>
          <a:stretch/>
        </p:blipFill>
        <p:spPr bwMode="auto">
          <a:xfrm>
            <a:off x="4377236" y="1066800"/>
            <a:ext cx="4278569" cy="251460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G:\Projects\12-007 IP Pensacola Monitoring\Photos\Photos_Mark Free\DSCN06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94"/>
          <a:stretch/>
        </p:blipFill>
        <p:spPr bwMode="auto">
          <a:xfrm>
            <a:off x="4382573" y="3886200"/>
            <a:ext cx="4273232" cy="222119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71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1" y="104775"/>
            <a:ext cx="8686800" cy="657225"/>
          </a:xfrm>
        </p:spPr>
        <p:txBody>
          <a:bodyPr/>
          <a:lstStyle/>
          <a:p>
            <a:r>
              <a:rPr lang="en-US" sz="3200" dirty="0" smtClean="0"/>
              <a:t>Functional Assessment</a:t>
            </a:r>
            <a:endParaRPr lang="en-US" sz="3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4"/>
          <a:stretch/>
        </p:blipFill>
        <p:spPr bwMode="auto">
          <a:xfrm>
            <a:off x="65314" y="3846174"/>
            <a:ext cx="5136731" cy="286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5486400" y="762000"/>
            <a:ext cx="3367058" cy="4038600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Existing condition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Hydrology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Vegetation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Community type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Post-project condition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Hydrology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Vegetation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Community 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S2 Functional Assessment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Total loss: 964.1 units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Total gain: 2215.4 units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Net Gain: 1,251.3 units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6"/>
          <a:stretch/>
        </p:blipFill>
        <p:spPr bwMode="auto">
          <a:xfrm>
            <a:off x="47625" y="762000"/>
            <a:ext cx="520204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G:\Projects\12-007 IP Pensacola Monitoring\Photos\Photos_Mark Free\June Brush Contro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934366"/>
            <a:ext cx="3581400" cy="268551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66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4419600" cy="3992563"/>
          </a:xfrm>
        </p:spPr>
        <p:txBody>
          <a:bodyPr/>
          <a:lstStyle/>
          <a:p>
            <a:r>
              <a:rPr lang="en-US" dirty="0" smtClean="0"/>
              <a:t>Introduction and Project History</a:t>
            </a:r>
          </a:p>
          <a:p>
            <a:r>
              <a:rPr lang="en-US" dirty="0" smtClean="0"/>
              <a:t>Project Design</a:t>
            </a:r>
          </a:p>
          <a:p>
            <a:r>
              <a:rPr lang="en-US" dirty="0" smtClean="0"/>
              <a:t>Permitting</a:t>
            </a:r>
          </a:p>
          <a:p>
            <a:r>
              <a:rPr lang="en-US" dirty="0" smtClean="0"/>
              <a:t>Project Implementation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What we’ve learned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7" t="10298" r="12202"/>
          <a:stretch/>
        </p:blipFill>
        <p:spPr bwMode="auto">
          <a:xfrm>
            <a:off x="4724400" y="2057400"/>
            <a:ext cx="3881414" cy="3276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03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:\Photos\Photos_Mark Free\DSCN2674_Pag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665" r="1856" b="5330"/>
          <a:stretch/>
        </p:blipFill>
        <p:spPr bwMode="auto">
          <a:xfrm>
            <a:off x="-9525" y="0"/>
            <a:ext cx="92039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38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:\Photos\Photos_Mark Free\DSCN2674_Page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" t="4315" r="4590" b="49873"/>
          <a:stretch/>
        </p:blipFill>
        <p:spPr bwMode="auto">
          <a:xfrm>
            <a:off x="47625" y="1719262"/>
            <a:ext cx="90963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18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838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 smtClean="0"/>
              <a:t>Land Management Results</a:t>
            </a:r>
            <a:endParaRPr lang="en-US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t="1637" r="7111" b="28050"/>
          <a:stretch/>
        </p:blipFill>
        <p:spPr bwMode="auto">
          <a:xfrm>
            <a:off x="152400" y="1371600"/>
            <a:ext cx="4548283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3003" r="3421"/>
          <a:stretch/>
        </p:blipFill>
        <p:spPr bwMode="auto">
          <a:xfrm>
            <a:off x="4800600" y="838530"/>
            <a:ext cx="4224265" cy="30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699" y="3581400"/>
            <a:ext cx="4147166" cy="31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5257800" y="2057400"/>
            <a:ext cx="3657600" cy="0"/>
          </a:xfrm>
          <a:prstGeom prst="line">
            <a:avLst/>
          </a:prstGeom>
          <a:ln w="28575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257800" y="5638800"/>
            <a:ext cx="3657600" cy="0"/>
          </a:xfrm>
          <a:prstGeom prst="line">
            <a:avLst/>
          </a:prstGeom>
          <a:ln w="28575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91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800" dirty="0" smtClean="0"/>
              <a:t>EDS Project Implementation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5029200"/>
          </a:xfrm>
        </p:spPr>
        <p:txBody>
          <a:bodyPr/>
          <a:lstStyle/>
          <a:p>
            <a:r>
              <a:rPr lang="en-US" dirty="0" smtClean="0"/>
              <a:t>Construction</a:t>
            </a:r>
          </a:p>
          <a:p>
            <a:r>
              <a:rPr lang="en-US" dirty="0" smtClean="0"/>
              <a:t>Ramp-up Period</a:t>
            </a:r>
          </a:p>
          <a:p>
            <a:r>
              <a:rPr lang="en-US" dirty="0" smtClean="0"/>
              <a:t>Routine </a:t>
            </a:r>
            <a:r>
              <a:rPr lang="en-US" dirty="0"/>
              <a:t>Monitoring</a:t>
            </a:r>
          </a:p>
          <a:p>
            <a:r>
              <a:rPr lang="en-US" dirty="0" smtClean="0"/>
              <a:t>Site Specific Alternative Criteria</a:t>
            </a:r>
          </a:p>
          <a:p>
            <a:pPr lvl="1"/>
            <a:r>
              <a:rPr lang="en-US" dirty="0" smtClean="0"/>
              <a:t>Class III: Freshwaters</a:t>
            </a:r>
          </a:p>
          <a:p>
            <a:pPr lvl="1"/>
            <a:r>
              <a:rPr lang="en-US" dirty="0" smtClean="0"/>
              <a:t>Class III: Marine Waters</a:t>
            </a:r>
            <a:endParaRPr lang="en-US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3" b="-330"/>
          <a:stretch/>
        </p:blipFill>
        <p:spPr bwMode="auto">
          <a:xfrm>
            <a:off x="4953000" y="1447800"/>
            <a:ext cx="39751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G:\Projects\12-007 IP Pensacola Monitoring\Photos\2012_05\IMG_07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4" r="10896" b="17981"/>
          <a:stretch/>
        </p:blipFill>
        <p:spPr bwMode="auto">
          <a:xfrm>
            <a:off x="4953000" y="4114800"/>
            <a:ext cx="4048124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6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1" y="0"/>
            <a:ext cx="8877299" cy="914021"/>
          </a:xfrm>
        </p:spPr>
        <p:txBody>
          <a:bodyPr/>
          <a:lstStyle/>
          <a:p>
            <a:r>
              <a:rPr lang="en-US" sz="3600" dirty="0" smtClean="0"/>
              <a:t>EDS Habitat Enhancement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90" y="1295400"/>
            <a:ext cx="4259665" cy="5638800"/>
          </a:xfrm>
        </p:spPr>
        <p:txBody>
          <a:bodyPr/>
          <a:lstStyle/>
          <a:p>
            <a:r>
              <a:rPr lang="en-US" sz="2000" dirty="0" smtClean="0"/>
              <a:t>Construction of raised hummocks within inundation areas</a:t>
            </a:r>
          </a:p>
          <a:p>
            <a:r>
              <a:rPr lang="en-US" sz="2000" dirty="0" smtClean="0"/>
              <a:t>Projected wetland type guided planted species</a:t>
            </a:r>
          </a:p>
          <a:p>
            <a:r>
              <a:rPr lang="en-US" sz="2000" dirty="0" smtClean="0"/>
              <a:t>Success Criteria</a:t>
            </a:r>
          </a:p>
          <a:p>
            <a:pPr lvl="1"/>
            <a:r>
              <a:rPr lang="en-US" dirty="0" smtClean="0"/>
              <a:t>80% survival rate of planted species</a:t>
            </a:r>
          </a:p>
          <a:p>
            <a:pPr lvl="1"/>
            <a:r>
              <a:rPr lang="en-US" dirty="0" smtClean="0"/>
              <a:t>Less than 1% nuisance species</a:t>
            </a:r>
          </a:p>
          <a:p>
            <a:pPr lvl="1"/>
            <a:r>
              <a:rPr lang="en-US" dirty="0" smtClean="0"/>
              <a:t>Mitigation area success</a:t>
            </a:r>
          </a:p>
          <a:p>
            <a:pPr lvl="1"/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25" t="20183" b="2652"/>
          <a:stretch/>
        </p:blipFill>
        <p:spPr bwMode="auto">
          <a:xfrm>
            <a:off x="38100" y="5236975"/>
            <a:ext cx="1701207" cy="15448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M:\Prior Project #'s\07-011 IP Year 0\Photos\2011-01-24\P12400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54"/>
          <a:stretch/>
        </p:blipFill>
        <p:spPr bwMode="auto">
          <a:xfrm>
            <a:off x="1741085" y="5236974"/>
            <a:ext cx="3897715" cy="154482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M:\Photos\2014-05-18.veg\DSCF235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1" b="20972"/>
          <a:stretch/>
        </p:blipFill>
        <p:spPr bwMode="auto">
          <a:xfrm>
            <a:off x="5638800" y="5226367"/>
            <a:ext cx="3505200" cy="155543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219200"/>
            <a:ext cx="4943475" cy="375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12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Ramp-up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295400"/>
            <a:ext cx="4038600" cy="307643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Total flow allocation to wetland system</a:t>
            </a:r>
          </a:p>
          <a:p>
            <a:pPr lvl="1"/>
            <a:r>
              <a:rPr lang="en-US" dirty="0" smtClean="0"/>
              <a:t>IP: 23.5 MGD daily average</a:t>
            </a:r>
          </a:p>
          <a:p>
            <a:pPr lvl="1"/>
            <a:r>
              <a:rPr lang="en-US" dirty="0" smtClean="0"/>
              <a:t>ECUA: 5 MGD max daily</a:t>
            </a:r>
          </a:p>
          <a:p>
            <a:r>
              <a:rPr lang="en-US" sz="2000" dirty="0" smtClean="0"/>
              <a:t>Flow ramped up ~ 25% per quarter in 2012 to moderate hydrologic effects</a:t>
            </a:r>
            <a:endParaRPr 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065898"/>
            <a:ext cx="4724399" cy="3202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"/>
          <a:stretch/>
        </p:blipFill>
        <p:spPr bwMode="auto">
          <a:xfrm>
            <a:off x="5029200" y="4324667"/>
            <a:ext cx="3505200" cy="242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t="4749" r="1923" b="3638"/>
          <a:stretch/>
        </p:blipFill>
        <p:spPr bwMode="auto">
          <a:xfrm>
            <a:off x="381000" y="4219575"/>
            <a:ext cx="4267200" cy="253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48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52400"/>
            <a:ext cx="8229600" cy="990600"/>
          </a:xfrm>
        </p:spPr>
        <p:txBody>
          <a:bodyPr/>
          <a:lstStyle/>
          <a:p>
            <a:r>
              <a:rPr lang="en-US" sz="4000" dirty="0" smtClean="0"/>
              <a:t>EDS Monitoring and Trends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4114800" cy="5562600"/>
          </a:xfrm>
        </p:spPr>
        <p:txBody>
          <a:bodyPr/>
          <a:lstStyle/>
          <a:p>
            <a:r>
              <a:rPr lang="en-US" dirty="0" smtClean="0"/>
              <a:t>Influential Variables</a:t>
            </a:r>
          </a:p>
          <a:p>
            <a:pPr lvl="1"/>
            <a:r>
              <a:rPr lang="en-US" dirty="0" smtClean="0"/>
              <a:t>Specific conductivity</a:t>
            </a:r>
          </a:p>
          <a:p>
            <a:pPr lvl="1"/>
            <a:r>
              <a:rPr lang="en-US" dirty="0" smtClean="0"/>
              <a:t>pH</a:t>
            </a:r>
          </a:p>
          <a:p>
            <a:pPr lvl="1"/>
            <a:r>
              <a:rPr lang="en-US" dirty="0" err="1" smtClean="0"/>
              <a:t>Hydroperiod</a:t>
            </a:r>
            <a:endParaRPr lang="en-US" dirty="0" smtClean="0"/>
          </a:p>
          <a:p>
            <a:pPr lvl="1"/>
            <a:r>
              <a:rPr lang="en-US" dirty="0" smtClean="0"/>
              <a:t>Nutrients</a:t>
            </a:r>
            <a:endParaRPr lang="en-US" dirty="0" smtClean="0"/>
          </a:p>
          <a:p>
            <a:r>
              <a:rPr lang="en-US" dirty="0" smtClean="0"/>
              <a:t>Primary Ecologic Shifts</a:t>
            </a:r>
          </a:p>
          <a:p>
            <a:pPr lvl="1"/>
            <a:r>
              <a:rPr lang="en-US" dirty="0" smtClean="0"/>
              <a:t>Structural aquatic habitat shift (variable to permanent </a:t>
            </a:r>
            <a:r>
              <a:rPr lang="en-US" dirty="0" err="1" smtClean="0"/>
              <a:t>hydroperiod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Flood-tolerant vegetative community</a:t>
            </a:r>
          </a:p>
          <a:p>
            <a:r>
              <a:rPr lang="en-US" dirty="0" smtClean="0"/>
              <a:t>Maintenance of designated use</a:t>
            </a:r>
          </a:p>
          <a:p>
            <a:pPr lvl="1"/>
            <a:endParaRPr lang="en-US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471786"/>
            <a:ext cx="4495800" cy="318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38200"/>
            <a:ext cx="4343400" cy="269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10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sz="4800" dirty="0" smtClean="0"/>
              <a:t>EDS Management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4800600" cy="5529263"/>
          </a:xfrm>
        </p:spPr>
        <p:txBody>
          <a:bodyPr/>
          <a:lstStyle/>
          <a:p>
            <a:r>
              <a:rPr lang="en-US" dirty="0" smtClean="0"/>
              <a:t>Water level</a:t>
            </a:r>
          </a:p>
          <a:p>
            <a:pPr lvl="1"/>
            <a:r>
              <a:rPr lang="en-US" dirty="0" smtClean="0"/>
              <a:t>Introduction of water level management to stimulate vegetative regeneration</a:t>
            </a:r>
          </a:p>
          <a:p>
            <a:pPr lvl="1"/>
            <a:r>
              <a:rPr lang="en-US" dirty="0" smtClean="0"/>
              <a:t>Hummocks have been successful means of maintaining species diversity and habitat availability</a:t>
            </a:r>
          </a:p>
          <a:p>
            <a:pPr lvl="1"/>
            <a:r>
              <a:rPr lang="en-US" dirty="0" err="1" smtClean="0"/>
              <a:t>Stormwater</a:t>
            </a:r>
            <a:r>
              <a:rPr lang="en-US" dirty="0" smtClean="0"/>
              <a:t> and natural hydrologic input planning</a:t>
            </a:r>
          </a:p>
          <a:p>
            <a:r>
              <a:rPr lang="en-US" dirty="0" smtClean="0"/>
              <a:t>Canopy Establishment</a:t>
            </a:r>
          </a:p>
          <a:p>
            <a:pPr lvl="1"/>
            <a:r>
              <a:rPr lang="en-US" dirty="0" smtClean="0"/>
              <a:t>Management of water levels essential for tree establishment and survivorship</a:t>
            </a:r>
          </a:p>
          <a:p>
            <a:pPr lvl="1"/>
            <a:r>
              <a:rPr lang="en-US" dirty="0" smtClean="0"/>
              <a:t>Management of nuisance species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143000"/>
            <a:ext cx="3614737" cy="5529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M:\Photos\Photos_Mark Free\DSCN05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1" b="13140"/>
          <a:stretch/>
        </p:blipFill>
        <p:spPr bwMode="auto">
          <a:xfrm>
            <a:off x="419098" y="5482370"/>
            <a:ext cx="2209801" cy="118989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M:\Photos\Photos_Mark Free\B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2"/>
          <a:stretch/>
        </p:blipFill>
        <p:spPr bwMode="auto">
          <a:xfrm>
            <a:off x="2743200" y="5482370"/>
            <a:ext cx="1972683" cy="118989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2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sz="4400" dirty="0" smtClean="0"/>
              <a:t>Site Specific Alternative Criteria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3581400" cy="5257800"/>
          </a:xfrm>
        </p:spPr>
        <p:txBody>
          <a:bodyPr/>
          <a:lstStyle/>
          <a:p>
            <a:r>
              <a:rPr lang="en-US" dirty="0" smtClean="0"/>
              <a:t>Class III Freshwaters</a:t>
            </a:r>
          </a:p>
          <a:p>
            <a:pPr lvl="1"/>
            <a:r>
              <a:rPr lang="en-US" dirty="0" smtClean="0"/>
              <a:t>Specific conductivity</a:t>
            </a:r>
          </a:p>
          <a:p>
            <a:pPr lvl="1"/>
            <a:r>
              <a:rPr lang="en-US" dirty="0" smtClean="0"/>
              <a:t>pH</a:t>
            </a:r>
          </a:p>
          <a:p>
            <a:pPr lvl="1"/>
            <a:r>
              <a:rPr lang="en-US" dirty="0" smtClean="0"/>
              <a:t>Dissolved oxygen</a:t>
            </a:r>
          </a:p>
          <a:p>
            <a:r>
              <a:rPr lang="en-US" dirty="0" smtClean="0"/>
              <a:t>Class III Marine Waters</a:t>
            </a:r>
          </a:p>
          <a:p>
            <a:pPr lvl="1"/>
            <a:r>
              <a:rPr lang="en-US" dirty="0" smtClean="0"/>
              <a:t>Dissolved Oxygen</a:t>
            </a:r>
          </a:p>
          <a:p>
            <a:r>
              <a:rPr lang="en-US" dirty="0" smtClean="0"/>
              <a:t>Maintenance of Designated Use for Type-II SSACs</a:t>
            </a:r>
          </a:p>
          <a:p>
            <a:pPr lvl="1"/>
            <a:r>
              <a:rPr lang="en-US" dirty="0" smtClean="0"/>
              <a:t>Vegetation</a:t>
            </a:r>
          </a:p>
          <a:p>
            <a:pPr lvl="1"/>
            <a:r>
              <a:rPr lang="en-US" dirty="0" smtClean="0"/>
              <a:t>Benthic macroinvertebrates</a:t>
            </a:r>
          </a:p>
          <a:p>
            <a:pPr lvl="1"/>
            <a:r>
              <a:rPr lang="en-US" dirty="0" smtClean="0"/>
              <a:t>Phytoplankton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5"/>
          <a:stretch/>
        </p:blipFill>
        <p:spPr bwMode="auto">
          <a:xfrm>
            <a:off x="3672022" y="1219200"/>
            <a:ext cx="3432810" cy="372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354" y="5181599"/>
            <a:ext cx="4082146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M:\Photos\SSAC Install\IMG_20140409_085311_4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3" r="22662"/>
          <a:stretch/>
        </p:blipFill>
        <p:spPr bwMode="auto">
          <a:xfrm>
            <a:off x="7496176" y="1209155"/>
            <a:ext cx="1419224" cy="511544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Projects\12-007 IP Pensacola Monitoring\Prior Project #'s\07-011 IP Year 0\Photos\S2 FLUCCS (July 08)\W9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133600"/>
            <a:ext cx="4267200" cy="990600"/>
          </a:xfrm>
          <a:solidFill>
            <a:schemeClr val="tx1">
              <a:lumMod val="50000"/>
              <a:lumOff val="50000"/>
              <a:alpha val="69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Questions?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438400" y="4800600"/>
            <a:ext cx="4267200" cy="14478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b="1" u="sng" dirty="0" smtClean="0">
                <a:solidFill>
                  <a:schemeClr val="bg1"/>
                </a:solidFill>
              </a:rPr>
              <a:t>Acknowledgements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International Paper</a:t>
            </a:r>
          </a:p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Mark Free </a:t>
            </a:r>
          </a:p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ECUA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6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Project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Pulp mill discharge to Elevenmile Creek since 1950s</a:t>
            </a:r>
          </a:p>
          <a:p>
            <a:r>
              <a:rPr lang="en-US" dirty="0" smtClean="0"/>
              <a:t>Beginning in 2001, International Paper began exploring options for alternative discharge strategies</a:t>
            </a:r>
          </a:p>
          <a:p>
            <a:pPr lvl="1"/>
            <a:r>
              <a:rPr lang="en-US" dirty="0" smtClean="0"/>
              <a:t>Land application</a:t>
            </a:r>
          </a:p>
          <a:p>
            <a:pPr lvl="1"/>
            <a:r>
              <a:rPr lang="en-US" dirty="0" smtClean="0"/>
              <a:t>Deep aquifer injection</a:t>
            </a:r>
          </a:p>
          <a:p>
            <a:pPr lvl="1"/>
            <a:r>
              <a:rPr lang="en-US" dirty="0" smtClean="0"/>
              <a:t>Wetland </a:t>
            </a:r>
            <a:r>
              <a:rPr lang="en-US" dirty="0" smtClean="0"/>
              <a:t>distribution</a:t>
            </a:r>
          </a:p>
          <a:p>
            <a:r>
              <a:rPr lang="en-US" dirty="0" smtClean="0"/>
              <a:t>Public/Private Partnership – IP and ECUA</a:t>
            </a:r>
            <a:endParaRPr lang="en-US" dirty="0" smtClean="0"/>
          </a:p>
          <a:p>
            <a:r>
              <a:rPr lang="en-US" dirty="0" smtClean="0"/>
              <a:t>Final determination was made to discharge to a natural receiving wetland adjacent to Perdido Bay and lower Elevenmile Creek via a 10-mile pipeline</a:t>
            </a:r>
          </a:p>
          <a:p>
            <a:r>
              <a:rPr lang="en-US" dirty="0" smtClean="0"/>
              <a:t>Infrastructure upgrades:</a:t>
            </a:r>
          </a:p>
          <a:p>
            <a:pPr lvl="1"/>
            <a:r>
              <a:rPr lang="en-US" dirty="0" smtClean="0"/>
              <a:t>Activated sludge component added to the Waste Treatment </a:t>
            </a:r>
          </a:p>
          <a:p>
            <a:pPr lvl="1"/>
            <a:r>
              <a:rPr lang="en-US" dirty="0" smtClean="0"/>
              <a:t>Construction of a 10-mile long pipeline</a:t>
            </a:r>
          </a:p>
          <a:p>
            <a:pPr lvl="1"/>
            <a:r>
              <a:rPr lang="en-US" dirty="0" smtClean="0"/>
              <a:t>Construction of 4 water distribution berms within the receiving wetland</a:t>
            </a:r>
          </a:p>
          <a:p>
            <a:r>
              <a:rPr lang="en-US" dirty="0" smtClean="0"/>
              <a:t>Permit Challenge –“No Significant Adverse Impact” was not demonstrated</a:t>
            </a:r>
          </a:p>
          <a:p>
            <a:pPr lvl="1"/>
            <a:r>
              <a:rPr lang="en-US" dirty="0" smtClean="0"/>
              <a:t>Project reevaluation</a:t>
            </a:r>
          </a:p>
          <a:p>
            <a:pPr lvl="1"/>
            <a:r>
              <a:rPr lang="en-US" dirty="0" smtClean="0"/>
              <a:t>Intensive data collection and assessment of pre- and post-project conditions</a:t>
            </a:r>
          </a:p>
          <a:p>
            <a:r>
              <a:rPr lang="en-US" dirty="0" smtClean="0"/>
              <a:t>100% removal of effluent from Elevenmile Creek was complete by November 2012</a:t>
            </a:r>
          </a:p>
        </p:txBody>
      </p:sp>
      <p:pic>
        <p:nvPicPr>
          <p:cNvPr id="18434" name="Picture 2" descr="ECU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40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M:\Reports\IP EDS Monitoring Report 2013\Chapter 1 Intro\Parts\Fig 1-1 Mill_to_CEDP_Overvie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4" t="4647" r="6278" b="10006"/>
          <a:stretch/>
        </p:blipFill>
        <p:spPr bwMode="auto">
          <a:xfrm>
            <a:off x="54620" y="304800"/>
            <a:ext cx="4700293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47700"/>
            <a:ext cx="3657600" cy="274320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808" y="3581400"/>
            <a:ext cx="3657600" cy="274320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35327" y="659479"/>
            <a:ext cx="1463862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August 2011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97469" y="3586208"/>
            <a:ext cx="1739579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December 2012</a:t>
            </a:r>
            <a:endParaRPr lang="en-US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5071808" y="175418"/>
            <a:ext cx="3657600" cy="48406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Elevenmile Creek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13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ojects\12-007 IP Pensacola Monitoring\Reports\SSAC_Study_Plan\Figures\CEDP_Overview_2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" t="5682" r="7169" b="17839"/>
          <a:stretch/>
        </p:blipFill>
        <p:spPr bwMode="auto">
          <a:xfrm>
            <a:off x="381000" y="83275"/>
            <a:ext cx="5867400" cy="669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24600" y="2438400"/>
            <a:ext cx="2667000" cy="3687763"/>
          </a:xfrm>
        </p:spPr>
        <p:txBody>
          <a:bodyPr/>
          <a:lstStyle/>
          <a:p>
            <a:r>
              <a:rPr lang="en-US" u="sng" dirty="0" smtClean="0"/>
              <a:t>Effluent Distribution Area</a:t>
            </a:r>
            <a:r>
              <a:rPr lang="en-US" dirty="0" smtClean="0"/>
              <a:t> 1,406 acres</a:t>
            </a:r>
          </a:p>
          <a:p>
            <a:endParaRPr lang="en-US" dirty="0" smtClean="0"/>
          </a:p>
          <a:p>
            <a:r>
              <a:rPr lang="en-US" u="sng" dirty="0" smtClean="0"/>
              <a:t>Conservation Areas</a:t>
            </a:r>
            <a:endParaRPr lang="en-US" dirty="0" smtClean="0"/>
          </a:p>
          <a:p>
            <a:r>
              <a:rPr lang="en-US" dirty="0" smtClean="0"/>
              <a:t>1,258 acres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3429000" y="2105025"/>
            <a:ext cx="2124075" cy="2514600"/>
            <a:chOff x="3429000" y="2105025"/>
            <a:chExt cx="2124075" cy="2514600"/>
          </a:xfrm>
        </p:grpSpPr>
        <p:cxnSp>
          <p:nvCxnSpPr>
            <p:cNvPr id="3" name="Straight Arrow Connector 2"/>
            <p:cNvCxnSpPr/>
            <p:nvPr/>
          </p:nvCxnSpPr>
          <p:spPr>
            <a:xfrm flipH="1">
              <a:off x="4352925" y="2286000"/>
              <a:ext cx="76200" cy="533400"/>
            </a:xfrm>
            <a:prstGeom prst="straightConnector1">
              <a:avLst/>
            </a:prstGeom>
            <a:ln w="28575">
              <a:solidFill>
                <a:srgbClr val="00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H="1">
              <a:off x="5438775" y="2105025"/>
              <a:ext cx="114300" cy="609600"/>
            </a:xfrm>
            <a:prstGeom prst="straightConnector1">
              <a:avLst/>
            </a:prstGeom>
            <a:ln w="28575">
              <a:solidFill>
                <a:srgbClr val="00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3962400" y="3201192"/>
              <a:ext cx="0" cy="457200"/>
            </a:xfrm>
            <a:prstGeom prst="straightConnector1">
              <a:avLst/>
            </a:prstGeom>
            <a:ln w="28575">
              <a:solidFill>
                <a:srgbClr val="00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105400" y="2971800"/>
              <a:ext cx="114300" cy="609600"/>
            </a:xfrm>
            <a:prstGeom prst="straightConnector1">
              <a:avLst/>
            </a:prstGeom>
            <a:ln w="28575">
              <a:solidFill>
                <a:srgbClr val="00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3429000" y="4010025"/>
              <a:ext cx="152400" cy="609600"/>
            </a:xfrm>
            <a:prstGeom prst="straightConnector1">
              <a:avLst/>
            </a:prstGeom>
            <a:ln w="28575">
              <a:solidFill>
                <a:srgbClr val="00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305300" y="4086225"/>
              <a:ext cx="0" cy="457200"/>
            </a:xfrm>
            <a:prstGeom prst="straightConnector1">
              <a:avLst/>
            </a:prstGeom>
            <a:ln w="28575">
              <a:solidFill>
                <a:srgbClr val="00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876800" y="3972717"/>
              <a:ext cx="0" cy="457200"/>
            </a:xfrm>
            <a:prstGeom prst="straightConnector1">
              <a:avLst/>
            </a:prstGeom>
            <a:ln w="28575">
              <a:solidFill>
                <a:srgbClr val="00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829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:\Reports\IP EDS Monitoring Report 2013\Chapter 2 Site Description and Methods\Parts\Fig 2-2 CEDP North to South Profil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5" t="8455" r="5236" b="14338"/>
          <a:stretch/>
        </p:blipFill>
        <p:spPr bwMode="auto">
          <a:xfrm>
            <a:off x="29030" y="533400"/>
            <a:ext cx="911497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52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en-US" sz="4400" dirty="0" smtClean="0"/>
              <a:t>Project Design and Engineering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8465"/>
            <a:ext cx="3810000" cy="3429000"/>
          </a:xfrm>
        </p:spPr>
        <p:txBody>
          <a:bodyPr>
            <a:normAutofit/>
          </a:bodyPr>
          <a:lstStyle/>
          <a:p>
            <a:r>
              <a:rPr lang="en-US" dirty="0" smtClean="0"/>
              <a:t>Complex projects must include a multi-disciplinary review team</a:t>
            </a:r>
          </a:p>
          <a:p>
            <a:r>
              <a:rPr lang="en-US" dirty="0" smtClean="0"/>
              <a:t>Critical needs:</a:t>
            </a:r>
          </a:p>
          <a:p>
            <a:pPr lvl="1"/>
            <a:r>
              <a:rPr lang="en-US" dirty="0" smtClean="0"/>
              <a:t>Resolute elevation data</a:t>
            </a:r>
          </a:p>
          <a:p>
            <a:pPr lvl="1"/>
            <a:r>
              <a:rPr lang="en-US" dirty="0" smtClean="0"/>
              <a:t>Existing site hydrology</a:t>
            </a:r>
          </a:p>
          <a:p>
            <a:pPr lvl="1"/>
            <a:r>
              <a:rPr lang="en-US" dirty="0" smtClean="0"/>
              <a:t>Site knowledge</a:t>
            </a:r>
          </a:p>
          <a:p>
            <a:pPr lvl="1"/>
            <a:r>
              <a:rPr lang="en-US" dirty="0" smtClean="0"/>
              <a:t>Regulatory coordination</a:t>
            </a:r>
            <a:endParaRPr lang="en-US" dirty="0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98" y="1098940"/>
            <a:ext cx="4916302" cy="332066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" t="18622" r="211" b="9716"/>
          <a:stretch/>
        </p:blipFill>
        <p:spPr bwMode="auto">
          <a:xfrm>
            <a:off x="1295400" y="4476750"/>
            <a:ext cx="6309635" cy="23431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Permitting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Baseline site characterization</a:t>
            </a:r>
          </a:p>
          <a:p>
            <a:pPr lvl="1"/>
            <a:r>
              <a:rPr lang="en-US" dirty="0" smtClean="0"/>
              <a:t>Regulated Water Bodies</a:t>
            </a:r>
          </a:p>
          <a:p>
            <a:pPr lvl="1"/>
            <a:r>
              <a:rPr lang="en-US" dirty="0" smtClean="0"/>
              <a:t>Water quality</a:t>
            </a:r>
          </a:p>
          <a:p>
            <a:pPr lvl="2"/>
            <a:r>
              <a:rPr lang="en-US" dirty="0" smtClean="0"/>
              <a:t>Effluent characterization</a:t>
            </a:r>
          </a:p>
          <a:p>
            <a:pPr lvl="2"/>
            <a:r>
              <a:rPr lang="en-US" dirty="0" smtClean="0"/>
              <a:t>Receiving water characterization</a:t>
            </a:r>
          </a:p>
          <a:p>
            <a:pPr lvl="1"/>
            <a:r>
              <a:rPr lang="en-US" dirty="0" smtClean="0"/>
              <a:t>Ecologic characterization</a:t>
            </a:r>
          </a:p>
          <a:p>
            <a:pPr lvl="2"/>
            <a:r>
              <a:rPr lang="en-US" dirty="0" smtClean="0"/>
              <a:t>Vegetation</a:t>
            </a:r>
          </a:p>
          <a:p>
            <a:pPr lvl="2"/>
            <a:r>
              <a:rPr lang="en-US" dirty="0" smtClean="0"/>
              <a:t>Aquatic fauna</a:t>
            </a:r>
          </a:p>
          <a:p>
            <a:pPr lvl="2"/>
            <a:r>
              <a:rPr lang="en-US" dirty="0" smtClean="0"/>
              <a:t>Threatened and Endangered Species and habitats</a:t>
            </a:r>
          </a:p>
          <a:p>
            <a:r>
              <a:rPr lang="en-US" dirty="0" smtClean="0"/>
              <a:t>Project impact evaluation and Permitting</a:t>
            </a:r>
          </a:p>
          <a:p>
            <a:pPr lvl="1"/>
            <a:r>
              <a:rPr lang="en-US" dirty="0" smtClean="0"/>
              <a:t>Construction impacts</a:t>
            </a:r>
          </a:p>
          <a:p>
            <a:pPr lvl="1"/>
            <a:r>
              <a:rPr lang="en-US" dirty="0" smtClean="0"/>
              <a:t>Water management</a:t>
            </a:r>
          </a:p>
          <a:p>
            <a:pPr lvl="1"/>
            <a:r>
              <a:rPr lang="en-US" dirty="0" smtClean="0"/>
              <a:t>Water quality modeling</a:t>
            </a:r>
          </a:p>
          <a:p>
            <a:pPr lvl="1"/>
            <a:r>
              <a:rPr lang="en-US" dirty="0" smtClean="0"/>
              <a:t>Ecologic alterations</a:t>
            </a:r>
          </a:p>
          <a:p>
            <a:pPr lvl="1"/>
            <a:r>
              <a:rPr lang="en-US" dirty="0" smtClean="0"/>
              <a:t>Avoidance and Minimization</a:t>
            </a:r>
          </a:p>
          <a:p>
            <a:pPr lvl="1"/>
            <a:r>
              <a:rPr lang="en-US" dirty="0" smtClean="0"/>
              <a:t>Anticipated post-project conditions</a:t>
            </a:r>
          </a:p>
          <a:p>
            <a:r>
              <a:rPr lang="en-US" dirty="0" smtClean="0"/>
              <a:t>Long-term Monitoring and Management</a:t>
            </a:r>
          </a:p>
          <a:p>
            <a:r>
              <a:rPr lang="en-US" dirty="0" smtClean="0"/>
              <a:t>Site Specific Alternative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6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sz="3600" dirty="0" smtClean="0"/>
              <a:t>Baseline Monitoring Program Design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5105400" cy="5562600"/>
          </a:xfrm>
        </p:spPr>
        <p:txBody>
          <a:bodyPr/>
          <a:lstStyle/>
          <a:p>
            <a:r>
              <a:rPr lang="en-US" dirty="0" smtClean="0"/>
              <a:t>Characterization Variables</a:t>
            </a:r>
          </a:p>
          <a:p>
            <a:pPr lvl="1"/>
            <a:r>
              <a:rPr lang="en-US" dirty="0" smtClean="0"/>
              <a:t>Water quality</a:t>
            </a:r>
          </a:p>
          <a:p>
            <a:pPr lvl="1"/>
            <a:r>
              <a:rPr lang="en-US" dirty="0" smtClean="0"/>
              <a:t>Hydrology</a:t>
            </a:r>
          </a:p>
          <a:p>
            <a:pPr lvl="1"/>
            <a:r>
              <a:rPr lang="en-US" dirty="0" smtClean="0"/>
              <a:t>Flora and fauna</a:t>
            </a:r>
          </a:p>
          <a:p>
            <a:pPr lvl="1"/>
            <a:r>
              <a:rPr lang="en-US" dirty="0" smtClean="0"/>
              <a:t>Soils</a:t>
            </a:r>
          </a:p>
          <a:p>
            <a:r>
              <a:rPr lang="en-US" dirty="0" smtClean="0"/>
              <a:t>Statistical Analysis Considerations</a:t>
            </a:r>
          </a:p>
          <a:p>
            <a:pPr lvl="1"/>
            <a:r>
              <a:rPr lang="en-US" dirty="0" smtClean="0"/>
              <a:t>Sample size</a:t>
            </a:r>
          </a:p>
          <a:p>
            <a:pPr lvl="1"/>
            <a:r>
              <a:rPr lang="en-US" dirty="0" smtClean="0"/>
              <a:t>Repeatability</a:t>
            </a:r>
          </a:p>
          <a:p>
            <a:pPr lvl="1"/>
            <a:r>
              <a:rPr lang="en-US" dirty="0" smtClean="0"/>
              <a:t>Stratification</a:t>
            </a:r>
          </a:p>
          <a:p>
            <a:pPr lvl="2"/>
            <a:r>
              <a:rPr lang="en-US" dirty="0" smtClean="0"/>
              <a:t>Wetland type</a:t>
            </a:r>
          </a:p>
          <a:p>
            <a:pPr lvl="2"/>
            <a:r>
              <a:rPr lang="en-US" dirty="0" smtClean="0"/>
              <a:t>Vegetative community</a:t>
            </a:r>
          </a:p>
          <a:p>
            <a:pPr lvl="2"/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Reference and/or control site identification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13314" name="Picture 2" descr="G:\Projects\12-007 IP Pensacola Monitoring\Reports\IP EDS Monitoring Report 2013\Chapter 8 Benthics\Figures\Figure 8_10 Treatment NM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52599"/>
            <a:ext cx="4343400" cy="37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64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3490</TotalTime>
  <Words>831</Words>
  <Application>Microsoft Office PowerPoint</Application>
  <PresentationFormat>On-screen Show (4:3)</PresentationFormat>
  <Paragraphs>219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Executive</vt:lpstr>
      <vt:lpstr>Combined Effluent Wetland Distribution System</vt:lpstr>
      <vt:lpstr>Presentation Overview</vt:lpstr>
      <vt:lpstr>Project History</vt:lpstr>
      <vt:lpstr>PowerPoint Presentation</vt:lpstr>
      <vt:lpstr>PowerPoint Presentation</vt:lpstr>
      <vt:lpstr>PowerPoint Presentation</vt:lpstr>
      <vt:lpstr>Project Design and Engineering</vt:lpstr>
      <vt:lpstr>Permitting</vt:lpstr>
      <vt:lpstr>Baseline Monitoring Program Design</vt:lpstr>
      <vt:lpstr>Baseline Monitoring  Water Quality, Vegetation, Aquatic Fauna, Hydrology</vt:lpstr>
      <vt:lpstr>Vegetation Sampling</vt:lpstr>
      <vt:lpstr>Threatened &amp; Endangered Species</vt:lpstr>
      <vt:lpstr>Wetland Macroinvertebrates</vt:lpstr>
      <vt:lpstr>Avoidance and Minimization</vt:lpstr>
      <vt:lpstr>Impact Offsets</vt:lpstr>
      <vt:lpstr>PowerPoint Presentation</vt:lpstr>
      <vt:lpstr>Conservation Area Land Management Plan</vt:lpstr>
      <vt:lpstr>Conservation Area Land Management</vt:lpstr>
      <vt:lpstr>Functional Assessment</vt:lpstr>
      <vt:lpstr>PowerPoint Presentation</vt:lpstr>
      <vt:lpstr>PowerPoint Presentation</vt:lpstr>
      <vt:lpstr>Land Management Results</vt:lpstr>
      <vt:lpstr>EDS Project Implementation</vt:lpstr>
      <vt:lpstr>EDS Habitat Enhancement</vt:lpstr>
      <vt:lpstr>Ramp-up Period</vt:lpstr>
      <vt:lpstr>EDS Monitoring and Trends</vt:lpstr>
      <vt:lpstr>EDS Management</vt:lpstr>
      <vt:lpstr>Site Specific Alternative Criteria</vt:lpstr>
      <vt:lpstr>Questions?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Greco</dc:creator>
  <cp:lastModifiedBy>Tony Greco</cp:lastModifiedBy>
  <cp:revision>66</cp:revision>
  <dcterms:created xsi:type="dcterms:W3CDTF">2014-05-29T20:16:11Z</dcterms:created>
  <dcterms:modified xsi:type="dcterms:W3CDTF">2014-06-09T15:46:43Z</dcterms:modified>
</cp:coreProperties>
</file>