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58" r:id="rId6"/>
    <p:sldId id="260" r:id="rId7"/>
    <p:sldId id="259" r:id="rId8"/>
    <p:sldId id="262" r:id="rId9"/>
    <p:sldId id="263" r:id="rId10"/>
    <p:sldId id="265"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24" autoAdjust="0"/>
    <p:restoredTop sz="94660"/>
  </p:normalViewPr>
  <p:slideViewPr>
    <p:cSldViewPr snapToGrid="0">
      <p:cViewPr>
        <p:scale>
          <a:sx n="80" d="100"/>
          <a:sy n="80" d="100"/>
        </p:scale>
        <p:origin x="280"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73B693-5157-4091-8945-BEBB7EBA3807}" type="datetimeFigureOut">
              <a:rPr lang="en-US" smtClean="0"/>
              <a:t>6/10/2014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014638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73B693-5157-4091-8945-BEBB7EBA3807}" type="datetimeFigureOut">
              <a:rPr lang="en-US" smtClean="0"/>
              <a:t>6/10/2014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725409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73B693-5157-4091-8945-BEBB7EBA3807}" type="datetimeFigureOut">
              <a:rPr lang="en-US" smtClean="0"/>
              <a:t>6/10/2014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54967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501B107-D175-419B-8545-CCF560D4F98C}"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0B6F11E-6613-40A1-9BF4-4C145C01B745}" type="slidenum">
              <a:rPr lang="en-US"/>
              <a:pPr/>
              <a:t>‹#›</a:t>
            </a:fld>
            <a:endParaRPr lang="en-US"/>
          </a:p>
        </p:txBody>
      </p:sp>
    </p:spTree>
    <p:extLst>
      <p:ext uri="{BB962C8B-B14F-4D97-AF65-F5344CB8AC3E}">
        <p14:creationId xmlns:p14="http://schemas.microsoft.com/office/powerpoint/2010/main" val="2227286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EEC7384-826C-452D-A210-B506F669C55B}"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80E1AB4-E87D-416D-9999-898125F049BE}" type="slidenum">
              <a:rPr lang="en-US"/>
              <a:pPr/>
              <a:t>‹#›</a:t>
            </a:fld>
            <a:endParaRPr lang="en-US"/>
          </a:p>
        </p:txBody>
      </p:sp>
    </p:spTree>
    <p:extLst>
      <p:ext uri="{BB962C8B-B14F-4D97-AF65-F5344CB8AC3E}">
        <p14:creationId xmlns:p14="http://schemas.microsoft.com/office/powerpoint/2010/main" val="217698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F6A72F3-97BE-4803-8C70-8FC47F211DF3}"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6BB5724-B823-44FD-AA4F-BBEC02D0310B}" type="slidenum">
              <a:rPr lang="en-US"/>
              <a:pPr/>
              <a:t>‹#›</a:t>
            </a:fld>
            <a:endParaRPr lang="en-US"/>
          </a:p>
        </p:txBody>
      </p:sp>
    </p:spTree>
    <p:extLst>
      <p:ext uri="{BB962C8B-B14F-4D97-AF65-F5344CB8AC3E}">
        <p14:creationId xmlns:p14="http://schemas.microsoft.com/office/powerpoint/2010/main" val="129320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935DE8E-07CE-4969-BFB5-057403C105DB}"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49FD767-480C-4078-A7B6-37B2547B361C}" type="slidenum">
              <a:rPr lang="en-US"/>
              <a:pPr/>
              <a:t>‹#›</a:t>
            </a:fld>
            <a:endParaRPr lang="en-US"/>
          </a:p>
        </p:txBody>
      </p:sp>
    </p:spTree>
    <p:extLst>
      <p:ext uri="{BB962C8B-B14F-4D97-AF65-F5344CB8AC3E}">
        <p14:creationId xmlns:p14="http://schemas.microsoft.com/office/powerpoint/2010/main" val="21569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FF4DA94-26F0-4E9E-AA6A-855D44CA288D}" type="datetimeFigureOut">
              <a:rPr lang="en-US">
                <a:solidFill>
                  <a:prstClr val="black">
                    <a:tint val="75000"/>
                  </a:prstClr>
                </a:solidFill>
              </a:rPr>
              <a:pPr>
                <a:defRPr/>
              </a:pPr>
              <a:t>6/10/2014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BC3FD91F-F7E1-4804-8A66-10B6599F2413}" type="slidenum">
              <a:rPr lang="en-US"/>
              <a:pPr/>
              <a:t>‹#›</a:t>
            </a:fld>
            <a:endParaRPr lang="en-US"/>
          </a:p>
        </p:txBody>
      </p:sp>
    </p:spTree>
    <p:extLst>
      <p:ext uri="{BB962C8B-B14F-4D97-AF65-F5344CB8AC3E}">
        <p14:creationId xmlns:p14="http://schemas.microsoft.com/office/powerpoint/2010/main" val="2637351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727DF0A-F8A3-4558-BDF6-430295DB0DB0}" type="datetimeFigureOut">
              <a:rPr lang="en-US">
                <a:solidFill>
                  <a:prstClr val="black">
                    <a:tint val="75000"/>
                  </a:prstClr>
                </a:solidFill>
              </a:rPr>
              <a:pPr>
                <a:defRPr/>
              </a:pPr>
              <a:t>6/10/2014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E3AADBB7-D9DD-4816-B846-B27DEB37E841}" type="slidenum">
              <a:rPr lang="en-US"/>
              <a:pPr/>
              <a:t>‹#›</a:t>
            </a:fld>
            <a:endParaRPr lang="en-US"/>
          </a:p>
        </p:txBody>
      </p:sp>
    </p:spTree>
    <p:extLst>
      <p:ext uri="{BB962C8B-B14F-4D97-AF65-F5344CB8AC3E}">
        <p14:creationId xmlns:p14="http://schemas.microsoft.com/office/powerpoint/2010/main" val="1975576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78B610-B4BB-468A-A704-1D69A0B950B6}" type="datetimeFigureOut">
              <a:rPr lang="en-US">
                <a:solidFill>
                  <a:prstClr val="black">
                    <a:tint val="75000"/>
                  </a:prstClr>
                </a:solidFill>
              </a:rPr>
              <a:pPr>
                <a:defRPr/>
              </a:pPr>
              <a:t>6/10/2014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994AC591-98A0-43E9-B7F4-D194B54FD5FA}" type="slidenum">
              <a:rPr lang="en-US"/>
              <a:pPr/>
              <a:t>‹#›</a:t>
            </a:fld>
            <a:endParaRPr lang="en-US"/>
          </a:p>
        </p:txBody>
      </p:sp>
    </p:spTree>
    <p:extLst>
      <p:ext uri="{BB962C8B-B14F-4D97-AF65-F5344CB8AC3E}">
        <p14:creationId xmlns:p14="http://schemas.microsoft.com/office/powerpoint/2010/main" val="957650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DB9878-5A85-4ED7-A449-C7AFC1927AA6}"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BD6BDE4-08B3-4F0B-BCB3-960762EFCD40}" type="slidenum">
              <a:rPr lang="en-US"/>
              <a:pPr/>
              <a:t>‹#›</a:t>
            </a:fld>
            <a:endParaRPr lang="en-US"/>
          </a:p>
        </p:txBody>
      </p:sp>
    </p:spTree>
    <p:extLst>
      <p:ext uri="{BB962C8B-B14F-4D97-AF65-F5344CB8AC3E}">
        <p14:creationId xmlns:p14="http://schemas.microsoft.com/office/powerpoint/2010/main" val="292573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73B693-5157-4091-8945-BEBB7EBA3807}" type="datetimeFigureOut">
              <a:rPr lang="en-US" smtClean="0"/>
              <a:t>6/10/2014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899379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E76C56-5971-48C3-9785-F56A9E642B58}"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A7F81339-4459-412C-A5BC-74E923D090E0}" type="slidenum">
              <a:rPr lang="en-US"/>
              <a:pPr/>
              <a:t>‹#›</a:t>
            </a:fld>
            <a:endParaRPr lang="en-US"/>
          </a:p>
        </p:txBody>
      </p:sp>
    </p:spTree>
    <p:extLst>
      <p:ext uri="{BB962C8B-B14F-4D97-AF65-F5344CB8AC3E}">
        <p14:creationId xmlns:p14="http://schemas.microsoft.com/office/powerpoint/2010/main" val="1650481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EC6F3B-2D4A-4AD1-A3A1-0E2D54D2C592}"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B990CFF-91C8-4DB8-AA2A-C7FE0F2A972F}" type="slidenum">
              <a:rPr lang="en-US"/>
              <a:pPr/>
              <a:t>‹#›</a:t>
            </a:fld>
            <a:endParaRPr lang="en-US"/>
          </a:p>
        </p:txBody>
      </p:sp>
    </p:spTree>
    <p:extLst>
      <p:ext uri="{BB962C8B-B14F-4D97-AF65-F5344CB8AC3E}">
        <p14:creationId xmlns:p14="http://schemas.microsoft.com/office/powerpoint/2010/main" val="596798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79F852-1CE6-4ABF-9DD4-B3C24822B808}"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601EEED-189E-427B-8C47-2043ADC26076}" type="slidenum">
              <a:rPr lang="en-US"/>
              <a:pPr/>
              <a:t>‹#›</a:t>
            </a:fld>
            <a:endParaRPr lang="en-US"/>
          </a:p>
        </p:txBody>
      </p:sp>
    </p:spTree>
    <p:extLst>
      <p:ext uri="{BB962C8B-B14F-4D97-AF65-F5344CB8AC3E}">
        <p14:creationId xmlns:p14="http://schemas.microsoft.com/office/powerpoint/2010/main" val="2027259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501B107-D175-419B-8545-CCF560D4F98C}"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0B6F11E-6613-40A1-9BF4-4C145C01B745}" type="slidenum">
              <a:rPr lang="en-US"/>
              <a:pPr/>
              <a:t>‹#›</a:t>
            </a:fld>
            <a:endParaRPr lang="en-US"/>
          </a:p>
        </p:txBody>
      </p:sp>
    </p:spTree>
    <p:extLst>
      <p:ext uri="{BB962C8B-B14F-4D97-AF65-F5344CB8AC3E}">
        <p14:creationId xmlns:p14="http://schemas.microsoft.com/office/powerpoint/2010/main" val="3445747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EEC7384-826C-452D-A210-B506F669C55B}"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80E1AB4-E87D-416D-9999-898125F049BE}" type="slidenum">
              <a:rPr lang="en-US"/>
              <a:pPr/>
              <a:t>‹#›</a:t>
            </a:fld>
            <a:endParaRPr lang="en-US"/>
          </a:p>
        </p:txBody>
      </p:sp>
    </p:spTree>
    <p:extLst>
      <p:ext uri="{BB962C8B-B14F-4D97-AF65-F5344CB8AC3E}">
        <p14:creationId xmlns:p14="http://schemas.microsoft.com/office/powerpoint/2010/main" val="678574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F6A72F3-97BE-4803-8C70-8FC47F211DF3}"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6BB5724-B823-44FD-AA4F-BBEC02D0310B}" type="slidenum">
              <a:rPr lang="en-US"/>
              <a:pPr/>
              <a:t>‹#›</a:t>
            </a:fld>
            <a:endParaRPr lang="en-US"/>
          </a:p>
        </p:txBody>
      </p:sp>
    </p:spTree>
    <p:extLst>
      <p:ext uri="{BB962C8B-B14F-4D97-AF65-F5344CB8AC3E}">
        <p14:creationId xmlns:p14="http://schemas.microsoft.com/office/powerpoint/2010/main" val="591792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935DE8E-07CE-4969-BFB5-057403C105DB}"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49FD767-480C-4078-A7B6-37B2547B361C}" type="slidenum">
              <a:rPr lang="en-US"/>
              <a:pPr/>
              <a:t>‹#›</a:t>
            </a:fld>
            <a:endParaRPr lang="en-US"/>
          </a:p>
        </p:txBody>
      </p:sp>
    </p:spTree>
    <p:extLst>
      <p:ext uri="{BB962C8B-B14F-4D97-AF65-F5344CB8AC3E}">
        <p14:creationId xmlns:p14="http://schemas.microsoft.com/office/powerpoint/2010/main" val="2102918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FF4DA94-26F0-4E9E-AA6A-855D44CA288D}" type="datetimeFigureOut">
              <a:rPr lang="en-US">
                <a:solidFill>
                  <a:prstClr val="black">
                    <a:tint val="75000"/>
                  </a:prstClr>
                </a:solidFill>
              </a:rPr>
              <a:pPr>
                <a:defRPr/>
              </a:pPr>
              <a:t>6/10/2014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BC3FD91F-F7E1-4804-8A66-10B6599F2413}" type="slidenum">
              <a:rPr lang="en-US"/>
              <a:pPr/>
              <a:t>‹#›</a:t>
            </a:fld>
            <a:endParaRPr lang="en-US"/>
          </a:p>
        </p:txBody>
      </p:sp>
    </p:spTree>
    <p:extLst>
      <p:ext uri="{BB962C8B-B14F-4D97-AF65-F5344CB8AC3E}">
        <p14:creationId xmlns:p14="http://schemas.microsoft.com/office/powerpoint/2010/main" val="8991303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727DF0A-F8A3-4558-BDF6-430295DB0DB0}" type="datetimeFigureOut">
              <a:rPr lang="en-US">
                <a:solidFill>
                  <a:prstClr val="black">
                    <a:tint val="75000"/>
                  </a:prstClr>
                </a:solidFill>
              </a:rPr>
              <a:pPr>
                <a:defRPr/>
              </a:pPr>
              <a:t>6/10/2014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E3AADBB7-D9DD-4816-B846-B27DEB37E841}" type="slidenum">
              <a:rPr lang="en-US"/>
              <a:pPr/>
              <a:t>‹#›</a:t>
            </a:fld>
            <a:endParaRPr lang="en-US"/>
          </a:p>
        </p:txBody>
      </p:sp>
    </p:spTree>
    <p:extLst>
      <p:ext uri="{BB962C8B-B14F-4D97-AF65-F5344CB8AC3E}">
        <p14:creationId xmlns:p14="http://schemas.microsoft.com/office/powerpoint/2010/main" val="3713552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78B610-B4BB-468A-A704-1D69A0B950B6}" type="datetimeFigureOut">
              <a:rPr lang="en-US">
                <a:solidFill>
                  <a:prstClr val="black">
                    <a:tint val="75000"/>
                  </a:prstClr>
                </a:solidFill>
              </a:rPr>
              <a:pPr>
                <a:defRPr/>
              </a:pPr>
              <a:t>6/10/2014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994AC591-98A0-43E9-B7F4-D194B54FD5FA}" type="slidenum">
              <a:rPr lang="en-US"/>
              <a:pPr/>
              <a:t>‹#›</a:t>
            </a:fld>
            <a:endParaRPr lang="en-US"/>
          </a:p>
        </p:txBody>
      </p:sp>
    </p:spTree>
    <p:extLst>
      <p:ext uri="{BB962C8B-B14F-4D97-AF65-F5344CB8AC3E}">
        <p14:creationId xmlns:p14="http://schemas.microsoft.com/office/powerpoint/2010/main" val="265250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73B693-5157-4091-8945-BEBB7EBA3807}" type="datetimeFigureOut">
              <a:rPr lang="en-US" smtClean="0"/>
              <a:t>6/10/2014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5737518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DB9878-5A85-4ED7-A449-C7AFC1927AA6}"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BD6BDE4-08B3-4F0B-BCB3-960762EFCD40}" type="slidenum">
              <a:rPr lang="en-US"/>
              <a:pPr/>
              <a:t>‹#›</a:t>
            </a:fld>
            <a:endParaRPr lang="en-US"/>
          </a:p>
        </p:txBody>
      </p:sp>
    </p:spTree>
    <p:extLst>
      <p:ext uri="{BB962C8B-B14F-4D97-AF65-F5344CB8AC3E}">
        <p14:creationId xmlns:p14="http://schemas.microsoft.com/office/powerpoint/2010/main" val="2232079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E76C56-5971-48C3-9785-F56A9E642B58}" type="datetimeFigureOut">
              <a:rPr lang="en-US">
                <a:solidFill>
                  <a:prstClr val="black">
                    <a:tint val="75000"/>
                  </a:prstClr>
                </a:solidFill>
              </a:rPr>
              <a:pPr>
                <a:defRPr/>
              </a:pPr>
              <a:t>6/10/2014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A7F81339-4459-412C-A5BC-74E923D090E0}" type="slidenum">
              <a:rPr lang="en-US"/>
              <a:pPr/>
              <a:t>‹#›</a:t>
            </a:fld>
            <a:endParaRPr lang="en-US"/>
          </a:p>
        </p:txBody>
      </p:sp>
    </p:spTree>
    <p:extLst>
      <p:ext uri="{BB962C8B-B14F-4D97-AF65-F5344CB8AC3E}">
        <p14:creationId xmlns:p14="http://schemas.microsoft.com/office/powerpoint/2010/main" val="11518030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EC6F3B-2D4A-4AD1-A3A1-0E2D54D2C592}"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B990CFF-91C8-4DB8-AA2A-C7FE0F2A972F}" type="slidenum">
              <a:rPr lang="en-US"/>
              <a:pPr/>
              <a:t>‹#›</a:t>
            </a:fld>
            <a:endParaRPr lang="en-US"/>
          </a:p>
        </p:txBody>
      </p:sp>
    </p:spTree>
    <p:extLst>
      <p:ext uri="{BB962C8B-B14F-4D97-AF65-F5344CB8AC3E}">
        <p14:creationId xmlns:p14="http://schemas.microsoft.com/office/powerpoint/2010/main" val="29388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79F852-1CE6-4ABF-9DD4-B3C24822B808}"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601EEED-189E-427B-8C47-2043ADC26076}" type="slidenum">
              <a:rPr lang="en-US"/>
              <a:pPr/>
              <a:t>‹#›</a:t>
            </a:fld>
            <a:endParaRPr lang="en-US"/>
          </a:p>
        </p:txBody>
      </p:sp>
    </p:spTree>
    <p:extLst>
      <p:ext uri="{BB962C8B-B14F-4D97-AF65-F5344CB8AC3E}">
        <p14:creationId xmlns:p14="http://schemas.microsoft.com/office/powerpoint/2010/main" val="363468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73B693-5157-4091-8945-BEBB7EBA3807}" type="datetimeFigureOut">
              <a:rPr lang="en-US" smtClean="0"/>
              <a:t>6/10/2014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166317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73B693-5157-4091-8945-BEBB7EBA3807}" type="datetimeFigureOut">
              <a:rPr lang="en-US" smtClean="0"/>
              <a:t>6/10/2014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051402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73B693-5157-4091-8945-BEBB7EBA3807}" type="datetimeFigureOut">
              <a:rPr lang="en-US" smtClean="0"/>
              <a:t>6/10/2014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416313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3B693-5157-4091-8945-BEBB7EBA3807}" type="datetimeFigureOut">
              <a:rPr lang="en-US" smtClean="0"/>
              <a:t>6/10/2014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729042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73B693-5157-4091-8945-BEBB7EBA3807}" type="datetimeFigureOut">
              <a:rPr lang="en-US" smtClean="0"/>
              <a:t>6/10/2014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53489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73B693-5157-4091-8945-BEBB7EBA3807}" type="datetimeFigureOut">
              <a:rPr lang="en-US" smtClean="0"/>
              <a:t>6/10/2014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A1F3E-9151-4FF6-9FBA-FA3D695ACE69}" type="slidenum">
              <a:rPr lang="en-US" smtClean="0"/>
              <a:t>‹#›</a:t>
            </a:fld>
            <a:endParaRPr lang="en-US"/>
          </a:p>
        </p:txBody>
      </p:sp>
    </p:spTree>
    <p:extLst>
      <p:ext uri="{BB962C8B-B14F-4D97-AF65-F5344CB8AC3E}">
        <p14:creationId xmlns:p14="http://schemas.microsoft.com/office/powerpoint/2010/main" val="298846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3B693-5157-4091-8945-BEBB7EBA3807}" type="datetimeFigureOut">
              <a:rPr lang="en-US" smtClean="0"/>
              <a:t>6/10/2014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A1F3E-9151-4FF6-9FBA-FA3D695ACE69}" type="slidenum">
              <a:rPr lang="en-US" smtClean="0"/>
              <a:t>‹#›</a:t>
            </a:fld>
            <a:endParaRPr lang="en-US"/>
          </a:p>
        </p:txBody>
      </p:sp>
    </p:spTree>
    <p:extLst>
      <p:ext uri="{BB962C8B-B14F-4D97-AF65-F5344CB8AC3E}">
        <p14:creationId xmlns:p14="http://schemas.microsoft.com/office/powerpoint/2010/main" val="654823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6CE640C-83F2-478A-9853-319870478058}"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74094B12-CBE8-403C-AE0E-86391836BC3D}" type="slidenum">
              <a:rPr lang="en-US">
                <a:cs typeface="Arial" panose="020B0604020202020204" pitchFamily="34" charset="0"/>
              </a:rPr>
              <a:pPr fontAlgn="base">
                <a:spcBef>
                  <a:spcPct val="0"/>
                </a:spcBef>
                <a:spcAft>
                  <a:spcPct val="0"/>
                </a:spcAft>
              </a:pPr>
              <a:t>‹#›</a:t>
            </a:fld>
            <a:endParaRPr lang="en-US">
              <a:cs typeface="Arial" panose="020B0604020202020204" pitchFamily="34" charset="0"/>
            </a:endParaRPr>
          </a:p>
        </p:txBody>
      </p:sp>
    </p:spTree>
    <p:extLst>
      <p:ext uri="{BB962C8B-B14F-4D97-AF65-F5344CB8AC3E}">
        <p14:creationId xmlns:p14="http://schemas.microsoft.com/office/powerpoint/2010/main" val="1522533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6CE640C-83F2-478A-9853-319870478058}" type="datetimeFigureOut">
              <a:rPr lang="en-US">
                <a:solidFill>
                  <a:prstClr val="black">
                    <a:tint val="75000"/>
                  </a:prstClr>
                </a:solidFill>
              </a:rPr>
              <a:pPr>
                <a:defRPr/>
              </a:pPr>
              <a:t>6/10/2014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74094B12-CBE8-403C-AE0E-86391836BC3D}" type="slidenum">
              <a:rPr lang="en-US">
                <a:cs typeface="Arial" panose="020B0604020202020204" pitchFamily="34" charset="0"/>
              </a:rPr>
              <a:pPr fontAlgn="base">
                <a:spcBef>
                  <a:spcPct val="0"/>
                </a:spcBef>
                <a:spcAft>
                  <a:spcPct val="0"/>
                </a:spcAft>
              </a:pPr>
              <a:t>‹#›</a:t>
            </a:fld>
            <a:endParaRPr lang="en-US">
              <a:cs typeface="Arial" panose="020B0604020202020204" pitchFamily="34" charset="0"/>
            </a:endParaRPr>
          </a:p>
        </p:txBody>
      </p:sp>
    </p:spTree>
    <p:extLst>
      <p:ext uri="{BB962C8B-B14F-4D97-AF65-F5344CB8AC3E}">
        <p14:creationId xmlns:p14="http://schemas.microsoft.com/office/powerpoint/2010/main" val="26462272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4.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8.tiff"/><Relationship Id="rId7" Type="http://schemas.openxmlformats.org/officeDocument/2006/relationships/image" Target="../media/image12.tiff"/><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image" Target="../media/image9.tiff"/><Relationship Id="rId9" Type="http://schemas.openxmlformats.org/officeDocument/2006/relationships/image" Target="../media/image7.wmf"/></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4.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307" y="250521"/>
            <a:ext cx="11336055" cy="1569660"/>
          </a:xfrm>
          <a:prstGeom prst="rect">
            <a:avLst/>
          </a:prstGeom>
          <a:noFill/>
        </p:spPr>
        <p:txBody>
          <a:bodyPr wrap="square" rtlCol="0">
            <a:spAutoFit/>
          </a:bodyPr>
          <a:lstStyle/>
          <a:p>
            <a:pPr algn="ctr"/>
            <a:r>
              <a:rPr lang="en-US" sz="2800" b="1" dirty="0"/>
              <a:t>We are making an ecological </a:t>
            </a:r>
            <a:r>
              <a:rPr lang="en-US" sz="2800" b="1" dirty="0" smtClean="0"/>
              <a:t>model</a:t>
            </a:r>
          </a:p>
          <a:p>
            <a:pPr algn="ctr"/>
            <a:endParaRPr lang="en-US" sz="2800" b="1" dirty="0" smtClean="0"/>
          </a:p>
          <a:p>
            <a:pPr algn="ctr"/>
            <a:r>
              <a:rPr lang="en-US" sz="4000" b="1" dirty="0" smtClean="0"/>
              <a:t> </a:t>
            </a:r>
            <a:r>
              <a:rPr lang="en-US" sz="4000" b="1" dirty="0" smtClean="0">
                <a:effectLst>
                  <a:glow rad="101600">
                    <a:schemeClr val="accent2">
                      <a:satMod val="175000"/>
                      <a:alpha val="40000"/>
                    </a:schemeClr>
                  </a:glow>
                </a:effectLst>
              </a:rPr>
              <a:t>what </a:t>
            </a:r>
            <a:r>
              <a:rPr lang="en-US" sz="4000" b="1" dirty="0">
                <a:effectLst>
                  <a:glow rad="101600">
                    <a:schemeClr val="accent2">
                      <a:satMod val="175000"/>
                      <a:alpha val="40000"/>
                    </a:schemeClr>
                  </a:glow>
                </a:effectLst>
              </a:rPr>
              <a:t>is an ecological model? </a:t>
            </a:r>
            <a:endParaRPr lang="en-US" sz="4000" dirty="0">
              <a:effectLst>
                <a:glow rad="101600">
                  <a:schemeClr val="accent2">
                    <a:satMod val="175000"/>
                    <a:alpha val="40000"/>
                  </a:schemeClr>
                </a:glow>
              </a:effectLst>
            </a:endParaRPr>
          </a:p>
        </p:txBody>
      </p:sp>
      <p:sp>
        <p:nvSpPr>
          <p:cNvPr id="3" name="TextBox 2"/>
          <p:cNvSpPr txBox="1"/>
          <p:nvPr/>
        </p:nvSpPr>
        <p:spPr>
          <a:xfrm>
            <a:off x="388307" y="2129425"/>
            <a:ext cx="11486367" cy="723275"/>
          </a:xfrm>
          <a:prstGeom prst="rect">
            <a:avLst/>
          </a:prstGeom>
          <a:noFill/>
        </p:spPr>
        <p:txBody>
          <a:bodyPr wrap="square" rtlCol="0">
            <a:spAutoFit/>
          </a:bodyPr>
          <a:lstStyle/>
          <a:p>
            <a:pPr algn="ctr"/>
            <a:r>
              <a:rPr lang="en-US" sz="2300" b="1" dirty="0"/>
              <a:t>An ecological model is an </a:t>
            </a:r>
            <a:r>
              <a:rPr lang="en-US" sz="2300" b="1" dirty="0">
                <a:solidFill>
                  <a:srgbClr val="C00000"/>
                </a:solidFill>
              </a:rPr>
              <a:t>abstract representation</a:t>
            </a:r>
            <a:r>
              <a:rPr lang="en-US" sz="2300" b="1" dirty="0"/>
              <a:t> of a </a:t>
            </a:r>
            <a:r>
              <a:rPr lang="en-US" sz="2300" b="1" dirty="0">
                <a:solidFill>
                  <a:srgbClr val="C00000"/>
                </a:solidFill>
              </a:rPr>
              <a:t>system</a:t>
            </a:r>
            <a:r>
              <a:rPr lang="en-US" sz="2300" b="1" dirty="0"/>
              <a:t> or </a:t>
            </a:r>
            <a:r>
              <a:rPr lang="en-US" sz="2300" b="1" dirty="0">
                <a:solidFill>
                  <a:srgbClr val="C00000"/>
                </a:solidFill>
              </a:rPr>
              <a:t>process</a:t>
            </a:r>
            <a:r>
              <a:rPr lang="en-US" sz="2300" b="1" dirty="0"/>
              <a:t> (Turner et al. 2001). </a:t>
            </a:r>
          </a:p>
          <a:p>
            <a:endParaRPr lang="en-US" dirty="0"/>
          </a:p>
        </p:txBody>
      </p:sp>
      <p:sp>
        <p:nvSpPr>
          <p:cNvPr id="4" name="TextBox 3"/>
          <p:cNvSpPr txBox="1"/>
          <p:nvPr/>
        </p:nvSpPr>
        <p:spPr>
          <a:xfrm>
            <a:off x="688932" y="3219189"/>
            <a:ext cx="11035430" cy="923330"/>
          </a:xfrm>
          <a:prstGeom prst="rect">
            <a:avLst/>
          </a:prstGeom>
          <a:noFill/>
        </p:spPr>
        <p:txBody>
          <a:bodyPr wrap="square" rtlCol="0">
            <a:spAutoFit/>
          </a:bodyPr>
          <a:lstStyle/>
          <a:p>
            <a:r>
              <a:rPr lang="en-US" b="1" u="sng" dirty="0"/>
              <a:t>Ecological models are typically mathematical</a:t>
            </a:r>
            <a:r>
              <a:rPr lang="en-US" b="1" dirty="0"/>
              <a:t> models using mathematical notation to define relationships describing the system of interest. </a:t>
            </a:r>
          </a:p>
          <a:p>
            <a:endParaRPr lang="en-US" b="1" dirty="0"/>
          </a:p>
        </p:txBody>
      </p:sp>
      <p:sp>
        <p:nvSpPr>
          <p:cNvPr id="5" name="TextBox 4"/>
          <p:cNvSpPr txBox="1"/>
          <p:nvPr/>
        </p:nvSpPr>
        <p:spPr>
          <a:xfrm>
            <a:off x="726510" y="4684734"/>
            <a:ext cx="10997852"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i="1" dirty="0"/>
              <a:t>Unlike physical models (i.e. building models and car models), </a:t>
            </a:r>
            <a:r>
              <a:rPr lang="en-US" b="1" i="1" dirty="0"/>
              <a:t>abstract models such as ecological models use symbols rather than physical devices to represent the system</a:t>
            </a:r>
            <a:r>
              <a:rPr lang="en-US" b="1" i="1" dirty="0" smtClean="0"/>
              <a:t>.</a:t>
            </a:r>
            <a:endParaRPr lang="en-US" b="1" i="1" dirty="0"/>
          </a:p>
        </p:txBody>
      </p:sp>
    </p:spTree>
    <p:extLst>
      <p:ext uri="{BB962C8B-B14F-4D97-AF65-F5344CB8AC3E}">
        <p14:creationId xmlns:p14="http://schemas.microsoft.com/office/powerpoint/2010/main" val="1813382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5989" y="375781"/>
            <a:ext cx="10985326" cy="461665"/>
          </a:xfrm>
          <a:prstGeom prst="rect">
            <a:avLst/>
          </a:prstGeom>
          <a:noFill/>
        </p:spPr>
        <p:txBody>
          <a:bodyPr wrap="square" rtlCol="0">
            <a:spAutoFit/>
          </a:bodyPr>
          <a:lstStyle/>
          <a:p>
            <a:pPr algn="ctr"/>
            <a:r>
              <a:rPr lang="en-US" sz="2400" b="1" dirty="0">
                <a:effectLst>
                  <a:glow rad="63500">
                    <a:schemeClr val="accent2">
                      <a:satMod val="175000"/>
                      <a:alpha val="40000"/>
                    </a:schemeClr>
                  </a:glow>
                </a:effectLst>
              </a:rPr>
              <a:t>What is the purpose of modeling ecological systems such as Florida wetlands?</a:t>
            </a:r>
            <a:endParaRPr lang="en-US" sz="2400" dirty="0">
              <a:effectLst>
                <a:glow rad="63500">
                  <a:schemeClr val="accent2">
                    <a:satMod val="175000"/>
                    <a:alpha val="40000"/>
                  </a:schemeClr>
                </a:glow>
              </a:effectLst>
            </a:endParaRPr>
          </a:p>
        </p:txBody>
      </p:sp>
      <p:sp>
        <p:nvSpPr>
          <p:cNvPr id="5" name="TextBox 4"/>
          <p:cNvSpPr txBox="1"/>
          <p:nvPr/>
        </p:nvSpPr>
        <p:spPr>
          <a:xfrm>
            <a:off x="475989" y="1203955"/>
            <a:ext cx="11586576" cy="4093428"/>
          </a:xfrm>
          <a:prstGeom prst="rect">
            <a:avLst/>
          </a:prstGeom>
          <a:noFill/>
          <a:ln w="12700">
            <a:solidFill>
              <a:schemeClr val="accent6"/>
            </a:solidFill>
          </a:ln>
        </p:spPr>
        <p:txBody>
          <a:bodyPr wrap="square" rtlCol="0">
            <a:spAutoFit/>
          </a:bodyPr>
          <a:lstStyle/>
          <a:p>
            <a:pPr marL="285750" indent="-285750">
              <a:buFont typeface="Arial" panose="020B0604020202020204" pitchFamily="34" charset="0"/>
              <a:buChar char="•"/>
            </a:pPr>
            <a:r>
              <a:rPr lang="en-US" sz="2000" dirty="0"/>
              <a:t>Ecological models help to define problems more precisely and concepts more clearly by providing formal organizing framework for ideas or data. </a:t>
            </a:r>
            <a:r>
              <a:rPr lang="en-US" sz="2000" b="1" dirty="0"/>
              <a:t>Identify the most important landscape processes for further planning </a:t>
            </a:r>
            <a:endParaRPr lang="en-US" sz="2000" b="1" dirty="0" smtClean="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Ecological models provide a </a:t>
            </a:r>
            <a:r>
              <a:rPr lang="en-US" sz="2000" b="1" dirty="0"/>
              <a:t>framework for comparison across systems</a:t>
            </a:r>
            <a:r>
              <a:rPr lang="en-US" sz="2000" dirty="0"/>
              <a:t>, providing the equivalent of experimental design and control that is so elusive in landscape-level field studies. </a:t>
            </a:r>
            <a:r>
              <a:rPr lang="en-US" sz="2000" b="1" dirty="0"/>
              <a:t>Enhance understanding of complex ecological systems </a:t>
            </a:r>
            <a:r>
              <a:rPr lang="en-US" sz="2000" dirty="0"/>
              <a:t>especially that account for </a:t>
            </a:r>
            <a:r>
              <a:rPr lang="en-US" sz="2000" b="1" dirty="0"/>
              <a:t>spatial processes and spatial dynamics over long temporal scales and large spatial </a:t>
            </a:r>
            <a:r>
              <a:rPr lang="en-US" sz="2000" b="1" dirty="0" smtClean="0"/>
              <a:t>scales</a:t>
            </a:r>
          </a:p>
          <a:p>
            <a:pPr marL="285750" indent="-285750">
              <a:buFont typeface="Arial" panose="020B0604020202020204" pitchFamily="34" charset="0"/>
              <a:buChar char="•"/>
            </a:pPr>
            <a:endParaRPr lang="en-US" sz="2000" dirty="0"/>
          </a:p>
          <a:p>
            <a:pPr marL="285750" lvl="0" indent="-285750">
              <a:buFont typeface="Arial" panose="020B0604020202020204" pitchFamily="34" charset="0"/>
              <a:buChar char="•"/>
            </a:pPr>
            <a:r>
              <a:rPr lang="en-US" sz="2000" dirty="0"/>
              <a:t>More importantly, ecological models allow us </a:t>
            </a:r>
            <a:r>
              <a:rPr lang="en-US" sz="2000" b="1" dirty="0"/>
              <a:t>to make predictions about future ecosystem/landscape states</a:t>
            </a:r>
            <a:r>
              <a:rPr lang="en-US" sz="2000" dirty="0"/>
              <a:t>. To explore real or hypothetical ‘what if’ scenarios, especially in cases where experiments are not easy to conduct for logistical reasons.</a:t>
            </a:r>
          </a:p>
          <a:p>
            <a:endParaRPr lang="en-US" sz="2000" dirty="0"/>
          </a:p>
        </p:txBody>
      </p:sp>
      <p:sp>
        <p:nvSpPr>
          <p:cNvPr id="6" name="TextBox 5"/>
          <p:cNvSpPr txBox="1"/>
          <p:nvPr/>
        </p:nvSpPr>
        <p:spPr>
          <a:xfrm>
            <a:off x="563671" y="5311036"/>
            <a:ext cx="10521863" cy="461665"/>
          </a:xfrm>
          <a:prstGeom prst="rect">
            <a:avLst/>
          </a:prstGeom>
          <a:noFill/>
        </p:spPr>
        <p:txBody>
          <a:bodyPr wrap="square" rtlCol="0">
            <a:spAutoFit/>
          </a:bodyPr>
          <a:lstStyle/>
          <a:p>
            <a:pPr algn="ctr"/>
            <a:r>
              <a:rPr lang="en-US" sz="2400" b="1" dirty="0">
                <a:effectLst>
                  <a:glow rad="63500">
                    <a:schemeClr val="accent2">
                      <a:satMod val="175000"/>
                      <a:alpha val="40000"/>
                    </a:schemeClr>
                  </a:glow>
                </a:effectLst>
              </a:rPr>
              <a:t>In general, integrate ecological and management issues for planning purposes.</a:t>
            </a:r>
          </a:p>
        </p:txBody>
      </p:sp>
    </p:spTree>
    <p:extLst>
      <p:ext uri="{BB962C8B-B14F-4D97-AF65-F5344CB8AC3E}">
        <p14:creationId xmlns:p14="http://schemas.microsoft.com/office/powerpoint/2010/main" val="3252508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4712" y="450937"/>
            <a:ext cx="10446707" cy="584775"/>
          </a:xfrm>
          <a:prstGeom prst="rect">
            <a:avLst/>
          </a:prstGeom>
          <a:noFill/>
        </p:spPr>
        <p:txBody>
          <a:bodyPr wrap="square" rtlCol="0">
            <a:spAutoFit/>
          </a:bodyPr>
          <a:lstStyle/>
          <a:p>
            <a:pPr algn="ctr"/>
            <a:r>
              <a:rPr lang="en-US" sz="3200" b="1" dirty="0">
                <a:effectLst>
                  <a:glow rad="101600">
                    <a:schemeClr val="accent2">
                      <a:satMod val="175000"/>
                      <a:alpha val="40000"/>
                    </a:schemeClr>
                  </a:glow>
                </a:effectLst>
              </a:rPr>
              <a:t>What are the considerations about ecological models</a:t>
            </a:r>
            <a:r>
              <a:rPr lang="en-US" sz="3200" b="1" dirty="0" smtClean="0">
                <a:effectLst>
                  <a:glow rad="101600">
                    <a:schemeClr val="accent2">
                      <a:satMod val="175000"/>
                      <a:alpha val="40000"/>
                    </a:schemeClr>
                  </a:glow>
                </a:effectLst>
              </a:rPr>
              <a:t>?</a:t>
            </a:r>
            <a:endParaRPr lang="en-US" sz="3200" dirty="0">
              <a:effectLst>
                <a:glow rad="101600">
                  <a:schemeClr val="accent2">
                    <a:satMod val="175000"/>
                    <a:alpha val="40000"/>
                  </a:schemeClr>
                </a:glow>
              </a:effectLst>
            </a:endParaRPr>
          </a:p>
        </p:txBody>
      </p:sp>
      <p:sp>
        <p:nvSpPr>
          <p:cNvPr id="5" name="TextBox 4"/>
          <p:cNvSpPr txBox="1"/>
          <p:nvPr/>
        </p:nvSpPr>
        <p:spPr>
          <a:xfrm>
            <a:off x="701457" y="1227551"/>
            <a:ext cx="10722280" cy="830997"/>
          </a:xfrm>
          <a:prstGeom prst="rect">
            <a:avLst/>
          </a:prstGeom>
          <a:noFill/>
        </p:spPr>
        <p:txBody>
          <a:bodyPr wrap="square" rtlCol="0">
            <a:spAutoFit/>
          </a:bodyPr>
          <a:lstStyle/>
          <a:p>
            <a:r>
              <a:rPr lang="en-US" sz="2400" dirty="0"/>
              <a:t>Landscape ecological models should be regarded as tools or methods to achieve an end and should not be considered as goals unto themselves. </a:t>
            </a:r>
          </a:p>
        </p:txBody>
      </p:sp>
      <p:sp>
        <p:nvSpPr>
          <p:cNvPr id="6" name="TextBox 5"/>
          <p:cNvSpPr txBox="1"/>
          <p:nvPr/>
        </p:nvSpPr>
        <p:spPr>
          <a:xfrm>
            <a:off x="833294" y="3098939"/>
            <a:ext cx="10058400" cy="2462213"/>
          </a:xfrm>
          <a:prstGeom prst="rect">
            <a:avLst/>
          </a:prstGeom>
          <a:noFill/>
        </p:spPr>
        <p:txBody>
          <a:bodyPr wrap="square" rtlCol="0">
            <a:spAutoFit/>
          </a:bodyPr>
          <a:lstStyle/>
          <a:p>
            <a:pPr algn="ctr"/>
            <a:r>
              <a:rPr lang="en-US" sz="4000" b="1" dirty="0">
                <a:effectLst>
                  <a:glow rad="101600">
                    <a:schemeClr val="accent2">
                      <a:satMod val="175000"/>
                      <a:alpha val="40000"/>
                    </a:schemeClr>
                  </a:glow>
                </a:effectLst>
              </a:rPr>
              <a:t>Why?</a:t>
            </a:r>
            <a:endParaRPr lang="en-US" sz="4000" dirty="0">
              <a:effectLst>
                <a:glow rad="101600">
                  <a:schemeClr val="accent2">
                    <a:satMod val="175000"/>
                    <a:alpha val="40000"/>
                  </a:schemeClr>
                </a:glow>
              </a:effectLst>
            </a:endParaRPr>
          </a:p>
          <a:p>
            <a:r>
              <a:rPr lang="en-US" dirty="0"/>
              <a:t> </a:t>
            </a:r>
          </a:p>
          <a:p>
            <a:r>
              <a:rPr lang="en-US" sz="2400" dirty="0"/>
              <a:t>Because knowledge is incomplete, assumptions are always required within models to fill in the blanks. Consequently, most models are employed to explore the consequences of our hypotheses regarding system structure and dynamics.</a:t>
            </a:r>
          </a:p>
        </p:txBody>
      </p:sp>
    </p:spTree>
    <p:extLst>
      <p:ext uri="{BB962C8B-B14F-4D97-AF65-F5344CB8AC3E}">
        <p14:creationId xmlns:p14="http://schemas.microsoft.com/office/powerpoint/2010/main" val="1949965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Diagram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866" y="269204"/>
            <a:ext cx="9571294" cy="645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8"/>
          <p:cNvSpPr txBox="1">
            <a:spLocks noChangeArrowheads="1"/>
          </p:cNvSpPr>
          <p:nvPr/>
        </p:nvSpPr>
        <p:spPr bwMode="auto">
          <a:xfrm>
            <a:off x="6377836" y="1093571"/>
            <a:ext cx="2362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en-US" altLang="en-US" sz="1600" b="1" dirty="0">
                <a:solidFill>
                  <a:prstClr val="black"/>
                </a:solidFill>
                <a:cs typeface="Arial" panose="020B0604020202020204" pitchFamily="34" charset="0"/>
              </a:rPr>
              <a:t>Functional Wetlands</a:t>
            </a:r>
          </a:p>
        </p:txBody>
      </p:sp>
      <p:sp>
        <p:nvSpPr>
          <p:cNvPr id="3076" name="TextBox 10"/>
          <p:cNvSpPr txBox="1">
            <a:spLocks noChangeArrowheads="1"/>
          </p:cNvSpPr>
          <p:nvPr/>
        </p:nvSpPr>
        <p:spPr bwMode="auto">
          <a:xfrm>
            <a:off x="1385499" y="6334780"/>
            <a:ext cx="9311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US" sz="1400" dirty="0"/>
              <a:t>Inventory, F. N. A. (2011). </a:t>
            </a:r>
            <a:r>
              <a:rPr lang="en-US" sz="1400" i="1" dirty="0"/>
              <a:t>Florida Forever conservation needs assessment</a:t>
            </a:r>
            <a:r>
              <a:rPr lang="en-US" sz="1400" dirty="0"/>
              <a:t>. Technical Report, Version 2.1. Florida Natural Areas Inventory, Tallahassee FL.</a:t>
            </a:r>
          </a:p>
        </p:txBody>
      </p:sp>
      <p:sp>
        <p:nvSpPr>
          <p:cNvPr id="3077" name="TextBox 11"/>
          <p:cNvSpPr txBox="1">
            <a:spLocks noChangeArrowheads="1"/>
          </p:cNvSpPr>
          <p:nvPr/>
        </p:nvSpPr>
        <p:spPr bwMode="auto">
          <a:xfrm rot="16200000">
            <a:off x="-633033" y="1793008"/>
            <a:ext cx="2971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fontAlgn="base" hangingPunct="1">
              <a:spcBef>
                <a:spcPct val="0"/>
              </a:spcBef>
              <a:spcAft>
                <a:spcPct val="0"/>
              </a:spcAft>
              <a:buFontTx/>
              <a:buNone/>
            </a:pPr>
            <a:r>
              <a:rPr lang="en-US" altLang="en-US" sz="1200" b="1" dirty="0">
                <a:solidFill>
                  <a:prstClr val="black"/>
                </a:solidFill>
                <a:cs typeface="Arial" panose="020B0604020202020204" pitchFamily="34" charset="0"/>
              </a:rPr>
              <a:t>FNAI Potential Natural Areas (PNA)</a:t>
            </a:r>
          </a:p>
        </p:txBody>
      </p:sp>
      <p:sp>
        <p:nvSpPr>
          <p:cNvPr id="6" name="TextBox 5"/>
          <p:cNvSpPr txBox="1"/>
          <p:nvPr/>
        </p:nvSpPr>
        <p:spPr>
          <a:xfrm>
            <a:off x="852866" y="38372"/>
            <a:ext cx="10008296" cy="461665"/>
          </a:xfrm>
          <a:prstGeom prst="rect">
            <a:avLst/>
          </a:prstGeom>
          <a:noFill/>
        </p:spPr>
        <p:txBody>
          <a:bodyPr wrap="square" rtlCol="0">
            <a:spAutoFit/>
          </a:bodyPr>
          <a:lstStyle/>
          <a:p>
            <a:pPr algn="ctr"/>
            <a:r>
              <a:rPr lang="en-US" sz="2400" b="1" dirty="0">
                <a:effectLst>
                  <a:glow rad="63500">
                    <a:schemeClr val="accent6">
                      <a:satMod val="175000"/>
                      <a:alpha val="40000"/>
                    </a:schemeClr>
                  </a:glow>
                </a:effectLst>
              </a:rPr>
              <a:t>Previous attempts on Florida wetland </a:t>
            </a:r>
            <a:r>
              <a:rPr lang="en-US" sz="2400" b="1" dirty="0" smtClean="0">
                <a:effectLst>
                  <a:glow rad="63500">
                    <a:schemeClr val="accent6">
                      <a:satMod val="175000"/>
                      <a:alpha val="40000"/>
                    </a:schemeClr>
                  </a:glow>
                </a:effectLst>
              </a:rPr>
              <a:t>modeling</a:t>
            </a:r>
            <a:endParaRPr lang="en-US" sz="2400" b="1" dirty="0">
              <a:effectLst>
                <a:glow rad="63500">
                  <a:schemeClr val="accent6">
                    <a:satMod val="175000"/>
                    <a:alpha val="40000"/>
                  </a:schemeClr>
                </a:glow>
              </a:effectLst>
            </a:endParaRPr>
          </a:p>
        </p:txBody>
      </p:sp>
    </p:spTree>
    <p:extLst>
      <p:ext uri="{BB962C8B-B14F-4D97-AF65-F5344CB8AC3E}">
        <p14:creationId xmlns:p14="http://schemas.microsoft.com/office/powerpoint/2010/main" val="2562250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3462" y="300625"/>
            <a:ext cx="11436263" cy="2308324"/>
          </a:xfrm>
          <a:prstGeom prst="rect">
            <a:avLst/>
          </a:prstGeom>
          <a:noFill/>
        </p:spPr>
        <p:txBody>
          <a:bodyPr wrap="square" rtlCol="0">
            <a:spAutoFit/>
          </a:bodyPr>
          <a:lstStyle/>
          <a:p>
            <a:r>
              <a:rPr lang="en-US" b="1" dirty="0">
                <a:effectLst>
                  <a:glow rad="63500">
                    <a:schemeClr val="accent2">
                      <a:satMod val="175000"/>
                      <a:alpha val="40000"/>
                    </a:schemeClr>
                  </a:glow>
                </a:effectLst>
              </a:rPr>
              <a:t>One major disadvantage of previous models is very general and limited land use intensity classification and </a:t>
            </a:r>
            <a:r>
              <a:rPr lang="en-US" b="1" dirty="0" smtClean="0">
                <a:effectLst>
                  <a:glow rad="63500">
                    <a:schemeClr val="accent2">
                      <a:satMod val="175000"/>
                      <a:alpha val="40000"/>
                    </a:schemeClr>
                  </a:glow>
                </a:effectLst>
              </a:rPr>
              <a:t>categories.</a:t>
            </a:r>
          </a:p>
          <a:p>
            <a:endParaRPr lang="en-US" dirty="0"/>
          </a:p>
          <a:p>
            <a:r>
              <a:rPr lang="en-US" b="1" i="1" dirty="0"/>
              <a:t>For example  </a:t>
            </a:r>
            <a:r>
              <a:rPr lang="en-US" dirty="0"/>
              <a:t>Florida Forever conservation needs assessment (2011) functional wetland </a:t>
            </a:r>
            <a:r>
              <a:rPr lang="en-US" dirty="0" smtClean="0"/>
              <a:t>model developed </a:t>
            </a:r>
            <a:r>
              <a:rPr lang="en-US" dirty="0"/>
              <a:t>based on only four general land use intensity (LUI</a:t>
            </a:r>
            <a:r>
              <a:rPr lang="en-US" dirty="0" smtClean="0"/>
              <a:t>) of:</a:t>
            </a:r>
            <a:endParaRPr lang="en-US" dirty="0"/>
          </a:p>
          <a:p>
            <a:pPr marL="342900" lvl="0" indent="-342900">
              <a:buFont typeface="+mj-lt"/>
              <a:buAutoNum type="arabicPeriod"/>
            </a:pPr>
            <a:r>
              <a:rPr lang="en-US" dirty="0"/>
              <a:t>Natural</a:t>
            </a:r>
          </a:p>
          <a:p>
            <a:pPr marL="342900" lvl="0" indent="-342900">
              <a:buFont typeface="+mj-lt"/>
              <a:buAutoNum type="arabicPeriod"/>
            </a:pPr>
            <a:r>
              <a:rPr lang="en-US" dirty="0"/>
              <a:t>Semi-natural land use</a:t>
            </a:r>
          </a:p>
          <a:p>
            <a:pPr marL="342900" lvl="0" indent="-342900">
              <a:buFont typeface="+mj-lt"/>
              <a:buAutoNum type="arabicPeriod"/>
            </a:pPr>
            <a:r>
              <a:rPr lang="en-US" dirty="0"/>
              <a:t>Intensive agriculture and low intensity development (such as golf courses)</a:t>
            </a:r>
          </a:p>
          <a:p>
            <a:pPr marL="342900" lvl="0" indent="-342900">
              <a:buFont typeface="+mj-lt"/>
              <a:buAutoNum type="arabicPeriod"/>
            </a:pPr>
            <a:r>
              <a:rPr lang="en-US" dirty="0"/>
              <a:t>High intensity development</a:t>
            </a: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154" y="2876479"/>
            <a:ext cx="4655090" cy="3461689"/>
          </a:xfrm>
          <a:prstGeom prst="rect">
            <a:avLst/>
          </a:prstGeom>
          <a:ln>
            <a:noFill/>
          </a:ln>
          <a:effectLst>
            <a:softEdge rad="112500"/>
          </a:effectLst>
          <a:extLst/>
        </p:spPr>
      </p:pic>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6581" y="2876480"/>
            <a:ext cx="4359057" cy="3461690"/>
          </a:xfrm>
          <a:prstGeom prst="rect">
            <a:avLst/>
          </a:prstGeom>
          <a:ln>
            <a:noFill/>
          </a:ln>
          <a:effectLst>
            <a:softEdge rad="112500"/>
          </a:effectLst>
          <a:extLst/>
        </p:spPr>
      </p:pic>
      <p:sp>
        <p:nvSpPr>
          <p:cNvPr id="10" name="TextBox 9"/>
          <p:cNvSpPr txBox="1"/>
          <p:nvPr/>
        </p:nvSpPr>
        <p:spPr>
          <a:xfrm>
            <a:off x="5505188" y="3776326"/>
            <a:ext cx="1139869" cy="830997"/>
          </a:xfrm>
          <a:prstGeom prst="rect">
            <a:avLst/>
          </a:prstGeom>
          <a:noFill/>
        </p:spPr>
        <p:txBody>
          <a:bodyPr wrap="square" rtlCol="0">
            <a:spAutoFit/>
          </a:bodyPr>
          <a:lstStyle/>
          <a:p>
            <a:pPr algn="ctr"/>
            <a:r>
              <a:rPr lang="en-US" sz="4800" b="1" dirty="0" smtClean="0">
                <a:ln>
                  <a:solidFill>
                    <a:schemeClr val="accent1"/>
                  </a:solidFill>
                </a:ln>
                <a:solidFill>
                  <a:srgbClr val="FF0000"/>
                </a:solidFill>
              </a:rPr>
              <a:t>?!!</a:t>
            </a:r>
          </a:p>
        </p:txBody>
      </p:sp>
      <p:sp>
        <p:nvSpPr>
          <p:cNvPr id="11" name="TextBox 10"/>
          <p:cNvSpPr txBox="1"/>
          <p:nvPr/>
        </p:nvSpPr>
        <p:spPr>
          <a:xfrm>
            <a:off x="5542767" y="4020374"/>
            <a:ext cx="1102290" cy="1569660"/>
          </a:xfrm>
          <a:prstGeom prst="rect">
            <a:avLst/>
          </a:prstGeom>
          <a:noFill/>
        </p:spPr>
        <p:txBody>
          <a:bodyPr wrap="square" rtlCol="0">
            <a:spAutoFit/>
          </a:bodyPr>
          <a:lstStyle/>
          <a:p>
            <a:pPr algn="ctr"/>
            <a:r>
              <a:rPr lang="en-US" sz="9600" b="1" dirty="0" smtClean="0">
                <a:ln w="28575">
                  <a:solidFill>
                    <a:schemeClr val="accent1"/>
                  </a:solidFill>
                </a:ln>
                <a:solidFill>
                  <a:srgbClr val="FF0000"/>
                </a:solidFill>
              </a:rPr>
              <a:t>=</a:t>
            </a:r>
            <a:endParaRPr lang="en-US" sz="9600" b="1" dirty="0">
              <a:ln w="28575">
                <a:solidFill>
                  <a:schemeClr val="accent1"/>
                </a:solidFill>
              </a:ln>
              <a:solidFill>
                <a:srgbClr val="FF0000"/>
              </a:solidFill>
            </a:endParaRPr>
          </a:p>
        </p:txBody>
      </p:sp>
    </p:spTree>
    <p:extLst>
      <p:ext uri="{BB962C8B-B14F-4D97-AF65-F5344CB8AC3E}">
        <p14:creationId xmlns:p14="http://schemas.microsoft.com/office/powerpoint/2010/main" val="1544262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srcRect/>
          <a:stretch>
            <a:fillRect/>
          </a:stretch>
        </p:blipFill>
        <p:spPr bwMode="auto">
          <a:xfrm>
            <a:off x="108826" y="459870"/>
            <a:ext cx="3923666" cy="28312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srcRect/>
          <a:stretch>
            <a:fillRect/>
          </a:stretch>
        </p:blipFill>
        <p:spPr bwMode="auto">
          <a:xfrm>
            <a:off x="108825" y="3939949"/>
            <a:ext cx="4099919" cy="25316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4"/>
          <a:srcRect/>
          <a:stretch>
            <a:fillRect/>
          </a:stretch>
        </p:blipFill>
        <p:spPr bwMode="auto">
          <a:xfrm>
            <a:off x="6008564" y="3939949"/>
            <a:ext cx="4413089" cy="25614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Down Arrow 7"/>
          <p:cNvSpPr/>
          <p:nvPr/>
        </p:nvSpPr>
        <p:spPr>
          <a:xfrm>
            <a:off x="1537259" y="3353773"/>
            <a:ext cx="1066800" cy="53340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Right Arrow 8"/>
          <p:cNvSpPr/>
          <p:nvPr/>
        </p:nvSpPr>
        <p:spPr>
          <a:xfrm>
            <a:off x="4765754" y="4634256"/>
            <a:ext cx="685800" cy="1143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2295" name="TextBox 9"/>
          <p:cNvSpPr txBox="1">
            <a:spLocks noChangeArrowheads="1"/>
          </p:cNvSpPr>
          <p:nvPr/>
        </p:nvSpPr>
        <p:spPr bwMode="auto">
          <a:xfrm>
            <a:off x="0" y="6499965"/>
            <a:ext cx="327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fontAlgn="base" hangingPunct="1">
              <a:spcBef>
                <a:spcPct val="0"/>
              </a:spcBef>
              <a:spcAft>
                <a:spcPct val="0"/>
              </a:spcAft>
              <a:buFontTx/>
              <a:buNone/>
            </a:pPr>
            <a:r>
              <a:rPr lang="en-US" altLang="en-US" sz="1400" b="1" dirty="0">
                <a:solidFill>
                  <a:prstClr val="black"/>
                </a:solidFill>
                <a:cs typeface="Arial" panose="020B0604020202020204" pitchFamily="34" charset="0"/>
              </a:rPr>
              <a:t>General land use categories</a:t>
            </a:r>
          </a:p>
        </p:txBody>
      </p:sp>
      <p:sp>
        <p:nvSpPr>
          <p:cNvPr id="12296" name="TextBox 10"/>
          <p:cNvSpPr txBox="1">
            <a:spLocks noChangeArrowheads="1"/>
          </p:cNvSpPr>
          <p:nvPr/>
        </p:nvSpPr>
        <p:spPr bwMode="auto">
          <a:xfrm>
            <a:off x="334169" y="-4454"/>
            <a:ext cx="327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en-US" altLang="en-US" sz="1400" b="1" dirty="0">
                <a:solidFill>
                  <a:prstClr val="black"/>
                </a:solidFill>
                <a:cs typeface="Arial" panose="020B0604020202020204" pitchFamily="34" charset="0"/>
              </a:rPr>
              <a:t>Major land use patches delineated from an  aerial photo within a 200 meter buffer</a:t>
            </a:r>
          </a:p>
        </p:txBody>
      </p:sp>
      <p:sp>
        <p:nvSpPr>
          <p:cNvPr id="12297" name="TextBox 11"/>
          <p:cNvSpPr txBox="1">
            <a:spLocks noChangeArrowheads="1"/>
          </p:cNvSpPr>
          <p:nvPr/>
        </p:nvSpPr>
        <p:spPr bwMode="auto">
          <a:xfrm>
            <a:off x="4941118" y="6511646"/>
            <a:ext cx="74152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base" hangingPunct="1">
              <a:spcBef>
                <a:spcPct val="0"/>
              </a:spcBef>
              <a:spcAft>
                <a:spcPct val="0"/>
              </a:spcAft>
              <a:buFontTx/>
              <a:buNone/>
            </a:pPr>
            <a:r>
              <a:rPr lang="en-US" altLang="en-US" sz="1400" b="1" dirty="0">
                <a:solidFill>
                  <a:prstClr val="black"/>
                </a:solidFill>
                <a:cs typeface="Arial" panose="020B0604020202020204" pitchFamily="34" charset="0"/>
              </a:rPr>
              <a:t>land use </a:t>
            </a:r>
            <a:r>
              <a:rPr lang="en-US" altLang="en-US" sz="1400" b="1" dirty="0" smtClean="0">
                <a:solidFill>
                  <a:prstClr val="black"/>
                </a:solidFill>
                <a:cs typeface="Arial" panose="020B0604020202020204" pitchFamily="34" charset="0"/>
              </a:rPr>
              <a:t>intensity Based on </a:t>
            </a:r>
            <a:r>
              <a:rPr lang="en-US" altLang="en-US" sz="1400" b="1" dirty="0">
                <a:solidFill>
                  <a:prstClr val="black"/>
                </a:solidFill>
                <a:cs typeface="Arial" panose="020B0604020202020204" pitchFamily="34" charset="0"/>
              </a:rPr>
              <a:t>human activities measured as non-renewable empower density</a:t>
            </a:r>
          </a:p>
        </p:txBody>
      </p:sp>
      <p:sp>
        <p:nvSpPr>
          <p:cNvPr id="18" name="Down Arrow 17"/>
          <p:cNvSpPr/>
          <p:nvPr/>
        </p:nvSpPr>
        <p:spPr>
          <a:xfrm rot="10800000">
            <a:off x="7681708" y="3335299"/>
            <a:ext cx="1066800" cy="53340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mc:AlternateContent xmlns:mc="http://schemas.openxmlformats.org/markup-compatibility/2006" xmlns:a14="http://schemas.microsoft.com/office/drawing/2010/main">
        <mc:Choice Requires="a14">
          <p:sp>
            <p:nvSpPr>
              <p:cNvPr id="14" name="TextBox 13"/>
              <p:cNvSpPr txBox="1"/>
              <p:nvPr/>
            </p:nvSpPr>
            <p:spPr>
              <a:xfrm>
                <a:off x="5526710" y="1191404"/>
                <a:ext cx="4876800" cy="2005164"/>
              </a:xfrm>
              <a:prstGeom prst="rect">
                <a:avLst/>
              </a:prstGeom>
              <a:noFill/>
            </p:spPr>
            <p:txBody>
              <a:bodyPr>
                <a:spAutoFit/>
              </a:bodyPr>
              <a:lstStyle/>
              <a:p>
                <a:pPr/>
                <a14:m>
                  <m:oMathPara xmlns:m="http://schemas.openxmlformats.org/officeDocument/2006/math">
                    <m:oMathParaPr>
                      <m:jc m:val="centerGroup"/>
                    </m:oMathParaPr>
                    <m:oMath xmlns:m="http://schemas.openxmlformats.org/officeDocument/2006/math">
                      <m:r>
                        <a:rPr lang="en-US" sz="1400" b="1" i="1">
                          <a:latin typeface="Cambria Math" panose="02040503050406030204" pitchFamily="18" charset="0"/>
                        </a:rPr>
                        <m:t>𝑳𝑫𝑰</m:t>
                      </m:r>
                      <m:r>
                        <a:rPr lang="en-US" sz="1400" b="1" i="1">
                          <a:latin typeface="Cambria Math" panose="02040503050406030204" pitchFamily="18" charset="0"/>
                        </a:rPr>
                        <m:t>=</m:t>
                      </m:r>
                      <m:r>
                        <a:rPr lang="en-US" sz="1400" b="1" i="1">
                          <a:latin typeface="Cambria Math" panose="02040503050406030204" pitchFamily="18" charset="0"/>
                        </a:rPr>
                        <m:t>𝟏𝟎</m:t>
                      </m:r>
                      <m:r>
                        <a:rPr lang="en-US" sz="1400" b="1" i="1">
                          <a:latin typeface="Cambria Math" panose="02040503050406030204" pitchFamily="18" charset="0"/>
                        </a:rPr>
                        <m:t> ×</m:t>
                      </m:r>
                      <m:sSub>
                        <m:sSubPr>
                          <m:ctrlPr>
                            <a:rPr lang="en-US" sz="1400" b="1" i="1">
                              <a:latin typeface="Cambria Math" panose="02040503050406030204" pitchFamily="18" charset="0"/>
                            </a:rPr>
                          </m:ctrlPr>
                        </m:sSubPr>
                        <m:e>
                          <m:r>
                            <a:rPr lang="en-US" sz="1400" b="1" i="1">
                              <a:latin typeface="Cambria Math" panose="02040503050406030204" pitchFamily="18" charset="0"/>
                            </a:rPr>
                            <m:t>𝒍𝒐𝒈</m:t>
                          </m:r>
                        </m:e>
                        <m:sub>
                          <m:r>
                            <a:rPr lang="en-US" sz="1400" b="1" i="1">
                              <a:latin typeface="Cambria Math" panose="02040503050406030204" pitchFamily="18" charset="0"/>
                            </a:rPr>
                            <m:t>𝟏𝟎</m:t>
                          </m:r>
                        </m:sub>
                      </m:sSub>
                      <m:r>
                        <a:rPr lang="en-US" sz="1400" b="1" i="1">
                          <a:latin typeface="Cambria Math" panose="02040503050406030204" pitchFamily="18" charset="0"/>
                        </a:rPr>
                        <m:t> ( </m:t>
                      </m:r>
                      <m:f>
                        <m:fPr>
                          <m:ctrlPr>
                            <a:rPr lang="en-US" sz="1400" b="1" i="1">
                              <a:latin typeface="Cambria Math" panose="02040503050406030204" pitchFamily="18" charset="0"/>
                            </a:rPr>
                          </m:ctrlPr>
                        </m:fPr>
                        <m:num>
                          <m:sSub>
                            <m:sSubPr>
                              <m:ctrlPr>
                                <a:rPr lang="en-US" sz="1400" b="1" i="1">
                                  <a:latin typeface="Cambria Math" panose="02040503050406030204" pitchFamily="18" charset="0"/>
                                </a:rPr>
                              </m:ctrlPr>
                            </m:sSubPr>
                            <m:e>
                              <m:r>
                                <a:rPr lang="en-US" sz="1400" b="1" i="1">
                                  <a:latin typeface="Cambria Math" panose="02040503050406030204" pitchFamily="18" charset="0"/>
                                </a:rPr>
                                <m:t>𝑨𝑬𝑰</m:t>
                              </m:r>
                            </m:e>
                            <m:sub>
                              <m:r>
                                <a:rPr lang="en-US" sz="1400" b="1" i="1">
                                  <a:latin typeface="Cambria Math" panose="02040503050406030204" pitchFamily="18" charset="0"/>
                                </a:rPr>
                                <m:t>𝑻𝒐𝒕𝒂𝒍</m:t>
                              </m:r>
                            </m:sub>
                          </m:sSub>
                        </m:num>
                        <m:den>
                          <m:sSub>
                            <m:sSubPr>
                              <m:ctrlPr>
                                <a:rPr lang="en-US" sz="1400" b="1" i="1">
                                  <a:latin typeface="Cambria Math" panose="02040503050406030204" pitchFamily="18" charset="0"/>
                                </a:rPr>
                              </m:ctrlPr>
                            </m:sSubPr>
                            <m:e>
                              <m:r>
                                <a:rPr lang="en-US" sz="1400" b="1" i="1">
                                  <a:latin typeface="Cambria Math" panose="02040503050406030204" pitchFamily="18" charset="0"/>
                                </a:rPr>
                                <m:t>𝑨𝑬𝑰</m:t>
                              </m:r>
                            </m:e>
                            <m:sub>
                              <m:r>
                                <a:rPr lang="en-US" sz="1400" b="1" i="1">
                                  <a:latin typeface="Cambria Math" panose="02040503050406030204" pitchFamily="18" charset="0"/>
                                </a:rPr>
                                <m:t>𝑹𝒆𝒇</m:t>
                              </m:r>
                            </m:sub>
                          </m:sSub>
                        </m:den>
                      </m:f>
                      <m:r>
                        <a:rPr lang="en-US" sz="1400" b="1" i="1">
                          <a:latin typeface="Cambria Math" panose="02040503050406030204" pitchFamily="18" charset="0"/>
                        </a:rPr>
                        <m:t> )</m:t>
                      </m:r>
                    </m:oMath>
                  </m:oMathPara>
                </a14:m>
                <a:endParaRPr lang="en-US" sz="1400" dirty="0"/>
              </a:p>
              <a:p>
                <a:pPr/>
                <a14:m>
                  <m:oMathPara xmlns:m="http://schemas.openxmlformats.org/officeDocument/2006/math">
                    <m:oMathParaPr>
                      <m:jc m:val="centerGroup"/>
                    </m:oMathParaPr>
                    <m:oMath xmlns:m="http://schemas.openxmlformats.org/officeDocument/2006/math">
                      <m:sSub>
                        <m:sSubPr>
                          <m:ctrlPr>
                            <a:rPr lang="en-US" sz="1400" b="1" i="1">
                              <a:latin typeface="Cambria Math" panose="02040503050406030204" pitchFamily="18" charset="0"/>
                            </a:rPr>
                          </m:ctrlPr>
                        </m:sSubPr>
                        <m:e>
                          <m:r>
                            <a:rPr lang="en-US" sz="1400" b="1" i="1">
                              <a:latin typeface="Cambria Math" panose="02040503050406030204" pitchFamily="18" charset="0"/>
                            </a:rPr>
                            <m:t>𝑨𝑬𝑰</m:t>
                          </m:r>
                        </m:e>
                        <m:sub>
                          <m:r>
                            <a:rPr lang="en-US" sz="1400" b="1" i="1">
                              <a:latin typeface="Cambria Math" panose="02040503050406030204" pitchFamily="18" charset="0"/>
                            </a:rPr>
                            <m:t>𝑻𝒐𝒕𝒂𝒍</m:t>
                          </m:r>
                        </m:sub>
                      </m:sSub>
                      <m:r>
                        <a:rPr lang="en-US" sz="1400" b="1" i="1">
                          <a:latin typeface="Cambria Math" panose="02040503050406030204" pitchFamily="18" charset="0"/>
                        </a:rPr>
                        <m:t>= </m:t>
                      </m:r>
                      <m:sSub>
                        <m:sSubPr>
                          <m:ctrlPr>
                            <a:rPr lang="en-US" sz="1400" b="1" i="1">
                              <a:latin typeface="Cambria Math" panose="02040503050406030204" pitchFamily="18" charset="0"/>
                            </a:rPr>
                          </m:ctrlPr>
                        </m:sSubPr>
                        <m:e>
                          <m:r>
                            <a:rPr lang="en-US" sz="1400" b="1" i="1">
                              <a:latin typeface="Cambria Math" panose="02040503050406030204" pitchFamily="18" charset="0"/>
                            </a:rPr>
                            <m:t>𝑨𝑬𝑰</m:t>
                          </m:r>
                        </m:e>
                        <m:sub>
                          <m:r>
                            <a:rPr lang="en-US" sz="1400" b="1" i="1">
                              <a:latin typeface="Cambria Math" panose="02040503050406030204" pitchFamily="18" charset="0"/>
                            </a:rPr>
                            <m:t>𝑹𝒆𝒇</m:t>
                          </m:r>
                        </m:sub>
                      </m:sSub>
                      <m:r>
                        <a:rPr lang="en-US" sz="1400" b="1" i="1">
                          <a:latin typeface="Cambria Math" panose="02040503050406030204" pitchFamily="18" charset="0"/>
                        </a:rPr>
                        <m:t>+ </m:t>
                      </m:r>
                      <m:nary>
                        <m:naryPr>
                          <m:chr m:val="∑"/>
                          <m:limLoc m:val="undOvr"/>
                          <m:subHide m:val="on"/>
                          <m:supHide m:val="on"/>
                          <m:ctrlPr>
                            <a:rPr lang="en-US" sz="1400" b="1" i="1">
                              <a:latin typeface="Cambria Math" panose="02040503050406030204" pitchFamily="18" charset="0"/>
                            </a:rPr>
                          </m:ctrlPr>
                        </m:naryPr>
                        <m:sub/>
                        <m:sup/>
                        <m:e>
                          <m:r>
                            <a:rPr lang="en-US" sz="1400" b="1" i="1">
                              <a:latin typeface="Cambria Math" panose="02040503050406030204" pitchFamily="18" charset="0"/>
                            </a:rPr>
                            <m:t>( % </m:t>
                          </m:r>
                          <m:sSub>
                            <m:sSubPr>
                              <m:ctrlPr>
                                <a:rPr lang="en-US" sz="1400" b="1" i="1">
                                  <a:latin typeface="Cambria Math" panose="02040503050406030204" pitchFamily="18" charset="0"/>
                                </a:rPr>
                              </m:ctrlPr>
                            </m:sSubPr>
                            <m:e>
                              <m:r>
                                <a:rPr lang="en-US" sz="1400" b="1" i="1">
                                  <a:latin typeface="Cambria Math" panose="02040503050406030204" pitchFamily="18" charset="0"/>
                                </a:rPr>
                                <m:t>𝑳𝑼</m:t>
                              </m:r>
                            </m:e>
                            <m:sub>
                              <m:r>
                                <a:rPr lang="en-US" sz="1400" b="1" i="1">
                                  <a:latin typeface="Cambria Math" panose="02040503050406030204" pitchFamily="18" charset="0"/>
                                </a:rPr>
                                <m:t>𝒊</m:t>
                              </m:r>
                            </m:sub>
                          </m:sSub>
                          <m:r>
                            <a:rPr lang="en-US" sz="1400" b="1" i="1">
                              <a:latin typeface="Cambria Math" panose="02040503050406030204" pitchFamily="18" charset="0"/>
                            </a:rPr>
                            <m:t>× </m:t>
                          </m:r>
                          <m:sSub>
                            <m:sSubPr>
                              <m:ctrlPr>
                                <a:rPr lang="en-US" sz="1400" b="1" i="1">
                                  <a:latin typeface="Cambria Math" panose="02040503050406030204" pitchFamily="18" charset="0"/>
                                </a:rPr>
                              </m:ctrlPr>
                            </m:sSubPr>
                            <m:e>
                              <m:r>
                                <a:rPr lang="en-US" sz="1400" b="1" i="1">
                                  <a:latin typeface="Cambria Math" panose="02040503050406030204" pitchFamily="18" charset="0"/>
                                </a:rPr>
                                <m:t>𝑨𝑬𝑰</m:t>
                              </m:r>
                            </m:e>
                            <m:sub>
                              <m:r>
                                <a:rPr lang="en-US" sz="1400" b="1" i="1">
                                  <a:latin typeface="Cambria Math" panose="02040503050406030204" pitchFamily="18" charset="0"/>
                                </a:rPr>
                                <m:t>𝒊</m:t>
                              </m:r>
                            </m:sub>
                          </m:sSub>
                          <m:r>
                            <a:rPr lang="en-US" sz="1400" b="1" i="1">
                              <a:latin typeface="Cambria Math" panose="02040503050406030204" pitchFamily="18" charset="0"/>
                            </a:rPr>
                            <m:t> )</m:t>
                          </m:r>
                        </m:e>
                      </m:nary>
                    </m:oMath>
                  </m:oMathPara>
                </a14:m>
                <a:endParaRPr lang="en-US" sz="1400" dirty="0"/>
              </a:p>
              <a:p>
                <a:r>
                  <a:rPr lang="en-US" sz="1200" b="1" i="1" dirty="0" err="1"/>
                  <a:t>LDI</a:t>
                </a:r>
                <a:r>
                  <a:rPr lang="en-US" sz="1200" b="1" i="1" dirty="0"/>
                  <a:t> </a:t>
                </a:r>
                <a:r>
                  <a:rPr lang="en-US" sz="1200" i="1" dirty="0"/>
                  <a:t>= </a:t>
                </a:r>
                <a:r>
                  <a:rPr lang="en-US" sz="1200" i="1" dirty="0" err="1"/>
                  <a:t>LDI</a:t>
                </a:r>
                <a:r>
                  <a:rPr lang="en-US" sz="1200" i="1" dirty="0"/>
                  <a:t> index for a given polygon.</a:t>
                </a:r>
                <a:endParaRPr lang="en-US" sz="1200" dirty="0"/>
              </a:p>
              <a:p>
                <a:r>
                  <a:rPr lang="en-US" sz="1200" b="1" i="1" dirty="0" err="1"/>
                  <a:t>AEI</a:t>
                </a:r>
                <a:r>
                  <a:rPr lang="en-US" sz="1200" b="1" i="1" baseline="-25000" dirty="0" err="1"/>
                  <a:t>Total</a:t>
                </a:r>
                <a:r>
                  <a:rPr lang="en-US" sz="1200" b="1" i="1" dirty="0"/>
                  <a:t> </a:t>
                </a:r>
                <a:r>
                  <a:rPr lang="en-US" sz="1200" i="1" dirty="0"/>
                  <a:t>= areal empower intensity (</a:t>
                </a:r>
                <a:r>
                  <a:rPr lang="en-US" sz="1200" i="1" dirty="0" err="1"/>
                  <a:t>AEI</a:t>
                </a:r>
                <a:r>
                  <a:rPr lang="en-US" sz="1200" i="1" dirty="0"/>
                  <a:t>) within the polygon.</a:t>
                </a:r>
                <a:endParaRPr lang="en-US" sz="1200" dirty="0"/>
              </a:p>
              <a:p>
                <a:r>
                  <a:rPr lang="en-US" sz="1200" b="1" i="1" dirty="0" err="1"/>
                  <a:t>AEI</a:t>
                </a:r>
                <a:r>
                  <a:rPr lang="en-US" sz="1200" b="1" i="1" baseline="-25000" dirty="0" err="1"/>
                  <a:t>Ref</a:t>
                </a:r>
                <a:r>
                  <a:rPr lang="en-US" sz="1200" b="1" i="1" baseline="-25000" dirty="0"/>
                  <a:t> </a:t>
                </a:r>
                <a:r>
                  <a:rPr lang="en-US" sz="1200" i="1" dirty="0"/>
                  <a:t>= renewable </a:t>
                </a:r>
                <a:r>
                  <a:rPr lang="en-US" sz="1200" i="1" dirty="0" err="1"/>
                  <a:t>AEI</a:t>
                </a:r>
                <a:r>
                  <a:rPr lang="en-US" sz="1200" i="1" dirty="0"/>
                  <a:t> of the background environment within the polygon.</a:t>
                </a:r>
                <a:endParaRPr lang="en-US" sz="1200" dirty="0"/>
              </a:p>
              <a:p>
                <a:r>
                  <a:rPr lang="en-US" sz="1200" b="1" i="1" dirty="0" err="1"/>
                  <a:t>LU</a:t>
                </a:r>
                <a:r>
                  <a:rPr lang="en-US" sz="1200" b="1" i="1" baseline="-25000" dirty="0" err="1"/>
                  <a:t>i</a:t>
                </a:r>
                <a:r>
                  <a:rPr lang="en-US" sz="1200" b="1" i="1" baseline="-25000" dirty="0"/>
                  <a:t> </a:t>
                </a:r>
                <a:r>
                  <a:rPr lang="en-US" sz="1200" i="1" dirty="0"/>
                  <a:t>= the fraction of the total delineated zone in land use </a:t>
                </a:r>
                <a:r>
                  <a:rPr lang="en-US" sz="1200" i="1" dirty="0" err="1"/>
                  <a:t>i</a:t>
                </a:r>
                <a:r>
                  <a:rPr lang="en-US" sz="1200" i="1" dirty="0"/>
                  <a:t>, and </a:t>
                </a:r>
                <a:endParaRPr lang="en-US" sz="1200" dirty="0"/>
              </a:p>
              <a:p>
                <a:r>
                  <a:rPr lang="en-US" sz="1200" b="1" i="1" dirty="0" err="1"/>
                  <a:t>AEI</a:t>
                </a:r>
                <a:r>
                  <a:rPr lang="en-US" sz="1200" b="1" i="1" baseline="-25000" dirty="0" err="1"/>
                  <a:t>i</a:t>
                </a:r>
                <a:r>
                  <a:rPr lang="en-US" sz="1200" b="1" i="1" baseline="-25000" dirty="0"/>
                  <a:t> </a:t>
                </a:r>
                <a:r>
                  <a:rPr lang="en-US" sz="1200" i="1" dirty="0"/>
                  <a:t>= the nonrenewable areal empower intensity for land use </a:t>
                </a:r>
                <a:r>
                  <a:rPr lang="en-US" sz="1200" i="1" dirty="0" err="1"/>
                  <a:t>i</a:t>
                </a:r>
                <a:r>
                  <a:rPr lang="en-US" sz="1200" i="1" dirty="0"/>
                  <a:t>.</a:t>
                </a:r>
                <a:r>
                  <a:rPr lang="en-US" sz="1200" b="1" i="1" dirty="0"/>
                  <a:t> </a:t>
                </a:r>
                <a:endParaRPr lang="en-US" sz="1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526710" y="1191404"/>
                <a:ext cx="4876800" cy="2005164"/>
              </a:xfrm>
              <a:prstGeom prst="rect">
                <a:avLst/>
              </a:prstGeom>
              <a:blipFill rotWithShape="0">
                <a:blip r:embed="rId5"/>
                <a:stretch>
                  <a:fillRect l="-125" t="-12462" b="-4863"/>
                </a:stretch>
              </a:blipFill>
            </p:spPr>
            <p:txBody>
              <a:bodyPr/>
              <a:lstStyle/>
              <a:p>
                <a:r>
                  <a:rPr lang="en-US">
                    <a:noFill/>
                  </a:rPr>
                  <a:t> </a:t>
                </a:r>
              </a:p>
            </p:txBody>
          </p:sp>
        </mc:Fallback>
      </mc:AlternateContent>
      <p:sp>
        <p:nvSpPr>
          <p:cNvPr id="2" name="TextBox 1"/>
          <p:cNvSpPr txBox="1"/>
          <p:nvPr/>
        </p:nvSpPr>
        <p:spPr>
          <a:xfrm>
            <a:off x="10622071" y="1385404"/>
            <a:ext cx="1499367" cy="2554545"/>
          </a:xfrm>
          <a:prstGeom prst="rect">
            <a:avLst/>
          </a:prstGeom>
          <a:noFill/>
        </p:spPr>
        <p:txBody>
          <a:bodyPr wrap="square" rtlCol="0">
            <a:spAutoFit/>
          </a:bodyPr>
          <a:lstStyle/>
          <a:p>
            <a:r>
              <a:rPr lang="en-US" sz="1000" dirty="0" smtClean="0"/>
              <a:t>Formula after:</a:t>
            </a:r>
          </a:p>
          <a:p>
            <a:r>
              <a:rPr lang="en-US" sz="1000" dirty="0" smtClean="0"/>
              <a:t>Reiss</a:t>
            </a:r>
            <a:r>
              <a:rPr lang="en-US" sz="1000" dirty="0"/>
              <a:t>, K. C., Brown, M. T., (2012). </a:t>
            </a:r>
            <a:r>
              <a:rPr lang="en-US" sz="1000" i="1" dirty="0"/>
              <a:t>Landscape Development Intensity (</a:t>
            </a:r>
            <a:r>
              <a:rPr lang="en-US" sz="1000" i="1" dirty="0" err="1"/>
              <a:t>LDI</a:t>
            </a:r>
            <a:r>
              <a:rPr lang="en-US" sz="1000" i="1" dirty="0"/>
              <a:t>) Index User’s Manual; Florida Wetlands as a Case Study for Calculating the </a:t>
            </a:r>
            <a:r>
              <a:rPr lang="en-US" sz="1000" i="1" dirty="0" err="1"/>
              <a:t>LDI</a:t>
            </a:r>
            <a:r>
              <a:rPr lang="en-US" sz="1000" i="1" dirty="0"/>
              <a:t> Index  within the National Wetland Condition Assessment (</a:t>
            </a:r>
            <a:r>
              <a:rPr lang="en-US" sz="1000" i="1" dirty="0" err="1"/>
              <a:t>NWCA</a:t>
            </a:r>
            <a:r>
              <a:rPr lang="en-US" sz="1000" i="1" dirty="0"/>
              <a:t>) 2011 Framework. </a:t>
            </a:r>
            <a:r>
              <a:rPr lang="en-US" sz="1000" i="1" dirty="0" err="1"/>
              <a:t>Gainesvild</a:t>
            </a:r>
            <a:r>
              <a:rPr lang="en-US" sz="1000" dirty="0"/>
              <a:t>, FL: </a:t>
            </a:r>
            <a:r>
              <a:rPr lang="en-US" sz="1000" dirty="0" err="1"/>
              <a:t>H.T</a:t>
            </a:r>
            <a:r>
              <a:rPr lang="en-US" sz="1000" dirty="0"/>
              <a:t>. </a:t>
            </a:r>
            <a:r>
              <a:rPr lang="en-US" sz="1000" dirty="0" err="1"/>
              <a:t>Odum</a:t>
            </a:r>
            <a:r>
              <a:rPr lang="en-US" sz="1000" dirty="0"/>
              <a:t> Center for Wetlands, University of Florida. </a:t>
            </a:r>
          </a:p>
        </p:txBody>
      </p:sp>
      <p:sp>
        <p:nvSpPr>
          <p:cNvPr id="3" name="TextBox 2"/>
          <p:cNvSpPr txBox="1"/>
          <p:nvPr/>
        </p:nvSpPr>
        <p:spPr>
          <a:xfrm>
            <a:off x="10622071" y="4005427"/>
            <a:ext cx="1327759" cy="2400657"/>
          </a:xfrm>
          <a:prstGeom prst="rect">
            <a:avLst/>
          </a:prstGeom>
          <a:noFill/>
        </p:spPr>
        <p:txBody>
          <a:bodyPr wrap="square" rtlCol="0">
            <a:spAutoFit/>
          </a:bodyPr>
          <a:lstStyle/>
          <a:p>
            <a:r>
              <a:rPr lang="en-US" sz="1000" dirty="0" smtClean="0"/>
              <a:t>Images after:</a:t>
            </a:r>
          </a:p>
          <a:p>
            <a:r>
              <a:rPr lang="en-US" sz="1000" dirty="0" err="1" smtClean="0"/>
              <a:t>Vivas</a:t>
            </a:r>
            <a:r>
              <a:rPr lang="en-US" sz="1000" dirty="0"/>
              <a:t>, </a:t>
            </a:r>
            <a:r>
              <a:rPr lang="en-US" sz="1000" dirty="0" err="1"/>
              <a:t>M.B</a:t>
            </a:r>
            <a:r>
              <a:rPr lang="en-US" sz="1000" dirty="0"/>
              <a:t>. (2007) </a:t>
            </a:r>
            <a:r>
              <a:rPr lang="en-US" sz="1000" i="1" dirty="0"/>
              <a:t>Development of an index of landscape development intensity for predicting the ecological condition of aquatic and small isolated </a:t>
            </a:r>
            <a:r>
              <a:rPr lang="en-US" sz="1000" i="1" dirty="0" err="1"/>
              <a:t>palustrine</a:t>
            </a:r>
            <a:r>
              <a:rPr lang="en-US" sz="1000" i="1" dirty="0"/>
              <a:t> wetland systems in Florida.</a:t>
            </a:r>
            <a:r>
              <a:rPr lang="en-US" sz="1000" dirty="0"/>
              <a:t> (Unpublished doctoral dissertation). University of Florida, Gainesville, FL.</a:t>
            </a:r>
          </a:p>
          <a:p>
            <a:endParaRPr lang="en-US" sz="1000" dirty="0"/>
          </a:p>
        </p:txBody>
      </p:sp>
      <p:sp>
        <p:nvSpPr>
          <p:cNvPr id="4" name="TextBox 3"/>
          <p:cNvSpPr txBox="1"/>
          <p:nvPr/>
        </p:nvSpPr>
        <p:spPr>
          <a:xfrm>
            <a:off x="4346532" y="217"/>
            <a:ext cx="7716032" cy="830997"/>
          </a:xfrm>
          <a:prstGeom prst="rect">
            <a:avLst/>
          </a:prstGeom>
          <a:noFill/>
        </p:spPr>
        <p:txBody>
          <a:bodyPr wrap="square" rtlCol="0">
            <a:spAutoFit/>
          </a:bodyPr>
          <a:lstStyle/>
          <a:p>
            <a:pPr algn="ctr"/>
            <a:r>
              <a:rPr lang="en-US" sz="2400" b="1" dirty="0" smtClean="0">
                <a:ln>
                  <a:solidFill>
                    <a:srgbClr val="002060"/>
                  </a:solidFill>
                </a:ln>
                <a:latin typeface="Arial" panose="020B0604020202020204" pitchFamily="34" charset="0"/>
                <a:cs typeface="Arial" panose="020B0604020202020204" pitchFamily="34" charset="0"/>
              </a:rPr>
              <a:t>Landscape Development Intensity(</a:t>
            </a:r>
            <a:r>
              <a:rPr lang="en-US" sz="2400" b="1" dirty="0" err="1" smtClean="0">
                <a:ln>
                  <a:solidFill>
                    <a:srgbClr val="002060"/>
                  </a:solidFill>
                </a:ln>
                <a:latin typeface="Arial" panose="020B0604020202020204" pitchFamily="34" charset="0"/>
                <a:cs typeface="Arial" panose="020B0604020202020204" pitchFamily="34" charset="0"/>
              </a:rPr>
              <a:t>LDI</a:t>
            </a:r>
            <a:r>
              <a:rPr lang="en-US" sz="2400" b="1" dirty="0" smtClean="0">
                <a:ln>
                  <a:solidFill>
                    <a:srgbClr val="002060"/>
                  </a:solidFill>
                </a:ln>
                <a:latin typeface="Arial" panose="020B0604020202020204" pitchFamily="34" charset="0"/>
                <a:cs typeface="Arial" panose="020B0604020202020204" pitchFamily="34" charset="0"/>
              </a:rPr>
              <a:t>) Wetland Assessment Method</a:t>
            </a:r>
            <a:endParaRPr lang="en-US" sz="2400" b="1" dirty="0">
              <a:ln>
                <a:solidFill>
                  <a:srgbClr val="002060"/>
                </a:solidFill>
              </a:ln>
              <a:latin typeface="Arial" panose="020B0604020202020204" pitchFamily="34" charset="0"/>
              <a:cs typeface="Arial" panose="020B0604020202020204" pitchFamily="34" charset="0"/>
            </a:endParaRPr>
          </a:p>
        </p:txBody>
      </p:sp>
      <p:sp>
        <p:nvSpPr>
          <p:cNvPr id="5" name="Multiply 4"/>
          <p:cNvSpPr/>
          <p:nvPr/>
        </p:nvSpPr>
        <p:spPr>
          <a:xfrm>
            <a:off x="1916482" y="1728593"/>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Elbow Connector 11"/>
          <p:cNvCxnSpPr/>
          <p:nvPr/>
        </p:nvCxnSpPr>
        <p:spPr>
          <a:xfrm flipV="1">
            <a:off x="2217107" y="1413371"/>
            <a:ext cx="4371583" cy="471797"/>
          </a:xfrm>
          <a:prstGeom prst="bentConnector3">
            <a:avLst/>
          </a:prstGeom>
          <a:ln w="76200">
            <a:solidFill>
              <a:srgbClr val="FF0000"/>
            </a:solidFill>
            <a:tailEnd type="triangle"/>
          </a:ln>
          <a:scene3d>
            <a:camera prst="orthographicFront"/>
            <a:lightRig rig="threePt" dir="t"/>
          </a:scene3d>
          <a:sp3d>
            <a:bevelT/>
          </a:sp3d>
        </p:spPr>
        <p:style>
          <a:lnRef idx="3">
            <a:schemeClr val="accent2"/>
          </a:lnRef>
          <a:fillRef idx="0">
            <a:schemeClr val="accent2"/>
          </a:fillRef>
          <a:effectRef idx="2">
            <a:schemeClr val="accent2"/>
          </a:effectRef>
          <a:fontRef idx="minor">
            <a:schemeClr val="tx1"/>
          </a:fontRef>
        </p:style>
      </p:cxnSp>
      <p:sp>
        <p:nvSpPr>
          <p:cNvPr id="29" name="Multiply 28"/>
          <p:cNvSpPr/>
          <p:nvPr/>
        </p:nvSpPr>
        <p:spPr>
          <a:xfrm>
            <a:off x="1286738" y="5064096"/>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ultiply 29"/>
          <p:cNvSpPr/>
          <p:nvPr/>
        </p:nvSpPr>
        <p:spPr>
          <a:xfrm>
            <a:off x="7238848" y="5064096"/>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4066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4879" y="2027796"/>
            <a:ext cx="2286000" cy="2286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064" y="4283850"/>
            <a:ext cx="2286000" cy="2286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63014" y="4313796"/>
            <a:ext cx="2286000" cy="22860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103" y="31318"/>
            <a:ext cx="2286000" cy="22860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3014" y="227053"/>
            <a:ext cx="2286000" cy="2307888"/>
          </a:xfrm>
          <a:prstGeom prst="rect">
            <a:avLst/>
          </a:prstGeom>
        </p:spPr>
      </p:pic>
      <p:sp>
        <p:nvSpPr>
          <p:cNvPr id="9" name="Multiply 8"/>
          <p:cNvSpPr/>
          <p:nvPr/>
        </p:nvSpPr>
        <p:spPr>
          <a:xfrm>
            <a:off x="10755701" y="1174318"/>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p:cNvSpPr/>
          <p:nvPr/>
        </p:nvSpPr>
        <p:spPr>
          <a:xfrm>
            <a:off x="10705596" y="5306483"/>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p:cNvSpPr/>
          <p:nvPr/>
        </p:nvSpPr>
        <p:spPr>
          <a:xfrm>
            <a:off x="1017824" y="1017743"/>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ultiply 11"/>
          <p:cNvSpPr/>
          <p:nvPr/>
        </p:nvSpPr>
        <p:spPr>
          <a:xfrm>
            <a:off x="1061790" y="5327893"/>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p:nvPr/>
        </p:nvCxnSpPr>
        <p:spPr>
          <a:xfrm>
            <a:off x="7043592" y="3802038"/>
            <a:ext cx="2702723" cy="126854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p:cNvCxnSpPr/>
          <p:nvPr/>
        </p:nvCxnSpPr>
        <p:spPr>
          <a:xfrm flipH="1">
            <a:off x="2380156" y="3857753"/>
            <a:ext cx="2392260" cy="11025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5" name="Multiply 34"/>
          <p:cNvSpPr/>
          <p:nvPr/>
        </p:nvSpPr>
        <p:spPr>
          <a:xfrm>
            <a:off x="5757566" y="3026645"/>
            <a:ext cx="300625" cy="313150"/>
          </a:xfrm>
          <a:prstGeom prst="mathMultiply">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Arrow Connector 51"/>
          <p:cNvCxnSpPr/>
          <p:nvPr/>
        </p:nvCxnSpPr>
        <p:spPr>
          <a:xfrm rot="10800000" flipH="1">
            <a:off x="7146310" y="1728463"/>
            <a:ext cx="2392260" cy="11025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0" name="Straight Arrow Connector 69"/>
          <p:cNvCxnSpPr/>
          <p:nvPr/>
        </p:nvCxnSpPr>
        <p:spPr>
          <a:xfrm flipH="1" flipV="1">
            <a:off x="2370494" y="1665406"/>
            <a:ext cx="2329230" cy="103329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2" name="Rectangle 81"/>
          <p:cNvSpPr/>
          <p:nvPr/>
        </p:nvSpPr>
        <p:spPr>
          <a:xfrm rot="20057011">
            <a:off x="2594788" y="3893016"/>
            <a:ext cx="1880643" cy="958660"/>
          </a:xfrm>
          <a:prstGeom prst="rect">
            <a:avLst/>
          </a:prstGeom>
        </p:spPr>
        <p:txBody>
          <a:bodyPr wrap="none">
            <a:spAutoFit/>
          </a:bodyPr>
          <a:lstStyle/>
          <a:p>
            <a:pPr algn="ctr">
              <a:lnSpc>
                <a:spcPct val="150000"/>
              </a:lnSpc>
            </a:pPr>
            <a:r>
              <a:rPr lang="en-US" sz="2000" b="1" dirty="0">
                <a:latin typeface="Arial" panose="020B0604020202020204" pitchFamily="34" charset="0"/>
                <a:ea typeface="Calibri" panose="020F0502020204030204" pitchFamily="34" charset="0"/>
                <a:cs typeface="Arial" panose="020B0604020202020204" pitchFamily="34" charset="0"/>
              </a:rPr>
              <a:t>Edge </a:t>
            </a:r>
            <a:r>
              <a:rPr lang="en-US" sz="2000" b="1" dirty="0" smtClean="0">
                <a:latin typeface="Arial" panose="020B0604020202020204" pitchFamily="34" charset="0"/>
                <a:ea typeface="Calibri" panose="020F0502020204030204" pitchFamily="34" charset="0"/>
                <a:cs typeface="Arial" panose="020B0604020202020204" pitchFamily="34" charset="0"/>
              </a:rPr>
              <a:t>Density </a:t>
            </a:r>
          </a:p>
          <a:p>
            <a:pPr algn="ctr">
              <a:lnSpc>
                <a:spcPct val="150000"/>
              </a:lnSpc>
            </a:pPr>
            <a:r>
              <a:rPr lang="en-US" sz="2000" b="1" dirty="0" smtClean="0">
                <a:effectLst/>
                <a:latin typeface="Arial" panose="020B0604020202020204" pitchFamily="34" charset="0"/>
                <a:ea typeface="Calibri" panose="020F0502020204030204" pitchFamily="34" charset="0"/>
                <a:cs typeface="Arial" panose="020B0604020202020204" pitchFamily="34" charset="0"/>
              </a:rPr>
              <a:t>Edge effect</a:t>
            </a:r>
            <a:endParaRPr lang="en-US" sz="2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83" name="Rectangle 82"/>
          <p:cNvSpPr/>
          <p:nvPr/>
        </p:nvSpPr>
        <p:spPr>
          <a:xfrm rot="1454836">
            <a:off x="2254427" y="1638760"/>
            <a:ext cx="2478563" cy="958660"/>
          </a:xfrm>
          <a:prstGeom prst="rect">
            <a:avLst/>
          </a:prstGeom>
        </p:spPr>
        <p:txBody>
          <a:bodyPr wrap="none">
            <a:spAutoFit/>
          </a:bodyPr>
          <a:lstStyle/>
          <a:p>
            <a:pPr algn="ctr">
              <a:lnSpc>
                <a:spcPct val="150000"/>
              </a:lnSpc>
            </a:pPr>
            <a:r>
              <a:rPr lang="en-US" sz="2000" b="1" dirty="0" smtClean="0">
                <a:latin typeface="Arial" panose="020B0604020202020204" pitchFamily="34" charset="0"/>
                <a:ea typeface="Calibri" panose="020F0502020204030204" pitchFamily="34" charset="0"/>
                <a:cs typeface="Arial" panose="020B0604020202020204" pitchFamily="34" charset="0"/>
              </a:rPr>
              <a:t>Fractal Dimension</a:t>
            </a:r>
          </a:p>
          <a:p>
            <a:pPr algn="ctr">
              <a:lnSpc>
                <a:spcPct val="150000"/>
              </a:lnSpc>
            </a:pPr>
            <a:r>
              <a:rPr lang="en-US" sz="2000" b="1" dirty="0" smtClean="0">
                <a:latin typeface="Arial" panose="020B0604020202020204" pitchFamily="34" charset="0"/>
                <a:ea typeface="Calibri" panose="020F0502020204030204" pitchFamily="34" charset="0"/>
                <a:cs typeface="Arial" panose="020B0604020202020204" pitchFamily="34" charset="0"/>
              </a:rPr>
              <a:t> Shape Complexity</a:t>
            </a:r>
            <a:endParaRPr lang="en-US" sz="2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86" name="Rectangle 85"/>
          <p:cNvSpPr/>
          <p:nvPr/>
        </p:nvSpPr>
        <p:spPr>
          <a:xfrm rot="20126731">
            <a:off x="7120041" y="1839953"/>
            <a:ext cx="2077813" cy="958660"/>
          </a:xfrm>
          <a:prstGeom prst="rect">
            <a:avLst/>
          </a:prstGeom>
        </p:spPr>
        <p:txBody>
          <a:bodyPr wrap="none">
            <a:spAutoFit/>
          </a:bodyPr>
          <a:lstStyle/>
          <a:p>
            <a:pPr algn="ctr">
              <a:lnSpc>
                <a:spcPct val="150000"/>
              </a:lnSpc>
            </a:pPr>
            <a:r>
              <a:rPr lang="en-US" sz="2000" b="1" dirty="0">
                <a:latin typeface="Arial" panose="020B0604020202020204" pitchFamily="34" charset="0"/>
                <a:cs typeface="Arial" panose="020B0604020202020204" pitchFamily="34" charset="0"/>
              </a:rPr>
              <a:t> Diversity </a:t>
            </a:r>
            <a:r>
              <a:rPr lang="en-US" sz="2000" b="1" dirty="0" smtClean="0">
                <a:latin typeface="Arial" panose="020B0604020202020204" pitchFamily="34" charset="0"/>
                <a:cs typeface="Arial" panose="020B0604020202020204" pitchFamily="34" charset="0"/>
              </a:rPr>
              <a:t>Index</a:t>
            </a:r>
          </a:p>
          <a:p>
            <a:pPr algn="ctr">
              <a:lnSpc>
                <a:spcPct val="150000"/>
              </a:lnSpc>
            </a:pPr>
            <a:r>
              <a:rPr lang="en-US" sz="2000" b="1" dirty="0" smtClean="0">
                <a:latin typeface="Arial" panose="020B0604020202020204" pitchFamily="34" charset="0"/>
                <a:cs typeface="Arial" panose="020B0604020202020204" pitchFamily="34" charset="0"/>
              </a:rPr>
              <a:t>Richness</a:t>
            </a:r>
            <a:endParaRPr lang="en-US" sz="2000" b="1" dirty="0">
              <a:latin typeface="Arial" panose="020B0604020202020204" pitchFamily="34" charset="0"/>
              <a:cs typeface="Arial" panose="020B0604020202020204" pitchFamily="34" charset="0"/>
            </a:endParaRPr>
          </a:p>
        </p:txBody>
      </p:sp>
      <p:sp>
        <p:nvSpPr>
          <p:cNvPr id="87" name="Rectangle 86"/>
          <p:cNvSpPr/>
          <p:nvPr/>
        </p:nvSpPr>
        <p:spPr>
          <a:xfrm rot="1505861">
            <a:off x="7020346" y="3869890"/>
            <a:ext cx="2698746" cy="958660"/>
          </a:xfrm>
          <a:prstGeom prst="rect">
            <a:avLst/>
          </a:prstGeom>
        </p:spPr>
        <p:txBody>
          <a:bodyPr wrap="square">
            <a:spAutoFit/>
          </a:bodyPr>
          <a:lstStyle/>
          <a:p>
            <a:pPr algn="ctr">
              <a:lnSpc>
                <a:spcPct val="150000"/>
              </a:lnSpc>
            </a:pPr>
            <a:r>
              <a:rPr lang="en-US" sz="2000" b="1" dirty="0">
                <a:latin typeface="Arial" panose="020B0604020202020204" pitchFamily="34" charset="0"/>
                <a:ea typeface="Calibri" panose="020F0502020204030204" pitchFamily="34" charset="0"/>
                <a:cs typeface="Arial" panose="020B0604020202020204" pitchFamily="34" charset="0"/>
              </a:rPr>
              <a:t>Juxtaposition </a:t>
            </a:r>
            <a:r>
              <a:rPr lang="en-US" sz="2000" b="1" dirty="0" smtClean="0">
                <a:latin typeface="Arial" panose="020B0604020202020204" pitchFamily="34" charset="0"/>
                <a:ea typeface="Calibri" panose="020F0502020204030204" pitchFamily="34" charset="0"/>
                <a:cs typeface="Arial" panose="020B0604020202020204" pitchFamily="34" charset="0"/>
              </a:rPr>
              <a:t>Index</a:t>
            </a:r>
          </a:p>
          <a:p>
            <a:pPr algn="ctr">
              <a:lnSpc>
                <a:spcPct val="150000"/>
              </a:lnSpc>
            </a:pPr>
            <a:r>
              <a:rPr lang="en-US" sz="2000" b="1" dirty="0" smtClean="0">
                <a:latin typeface="Arial" panose="020B0604020202020204" pitchFamily="34" charset="0"/>
                <a:ea typeface="Calibri" panose="020F0502020204030204" pitchFamily="34" charset="0"/>
                <a:cs typeface="Arial" panose="020B0604020202020204" pitchFamily="34" charset="0"/>
              </a:rPr>
              <a:t>Adjacency  </a:t>
            </a:r>
            <a:endParaRPr lang="en-US" sz="2000" dirty="0">
              <a:latin typeface="Arial" panose="020B0604020202020204" pitchFamily="34" charset="0"/>
              <a:cs typeface="Arial" panose="020B0604020202020204" pitchFamily="34" charset="0"/>
            </a:endParaRPr>
          </a:p>
        </p:txBody>
      </p:sp>
      <p:graphicFrame>
        <p:nvGraphicFramePr>
          <p:cNvPr id="88" name="Object 87"/>
          <p:cNvGraphicFramePr>
            <a:graphicFrameLocks noChangeAspect="1"/>
          </p:cNvGraphicFramePr>
          <p:nvPr>
            <p:extLst>
              <p:ext uri="{D42A27DB-BD31-4B8C-83A1-F6EECF244321}">
                <p14:modId xmlns:p14="http://schemas.microsoft.com/office/powerpoint/2010/main" val="1422196393"/>
              </p:ext>
            </p:extLst>
          </p:nvPr>
        </p:nvGraphicFramePr>
        <p:xfrm>
          <a:off x="4913957" y="4409030"/>
          <a:ext cx="2339163" cy="2290183"/>
        </p:xfrm>
        <a:graphic>
          <a:graphicData uri="http://schemas.openxmlformats.org/presentationml/2006/ole">
            <mc:AlternateContent xmlns:mc="http://schemas.openxmlformats.org/markup-compatibility/2006">
              <mc:Choice xmlns:v="urn:schemas-microsoft-com:vml" Requires="v">
                <p:oleObj spid="_x0000_s1032" name="Image" r:id="rId8" imgW="1895760" imgH="1856160" progId="Photoshop.Image.7">
                  <p:embed/>
                </p:oleObj>
              </mc:Choice>
              <mc:Fallback>
                <p:oleObj name="Image" r:id="rId8" imgW="1895760" imgH="1856160" progId="Photoshop.Image.7">
                  <p:embed/>
                  <p:pic>
                    <p:nvPicPr>
                      <p:cNvPr id="0" name=""/>
                      <p:cNvPicPr/>
                      <p:nvPr/>
                    </p:nvPicPr>
                    <p:blipFill>
                      <a:blip r:embed="rId9"/>
                      <a:stretch>
                        <a:fillRect/>
                      </a:stretch>
                    </p:blipFill>
                    <p:spPr>
                      <a:xfrm>
                        <a:off x="4913957" y="4409030"/>
                        <a:ext cx="2339163" cy="2290183"/>
                      </a:xfrm>
                      <a:prstGeom prst="rect">
                        <a:avLst/>
                      </a:prstGeom>
                    </p:spPr>
                  </p:pic>
                </p:oleObj>
              </mc:Fallback>
            </mc:AlternateContent>
          </a:graphicData>
        </a:graphic>
      </p:graphicFrame>
      <p:sp>
        <p:nvSpPr>
          <p:cNvPr id="89" name="TextBox 88"/>
          <p:cNvSpPr txBox="1"/>
          <p:nvPr/>
        </p:nvSpPr>
        <p:spPr>
          <a:xfrm>
            <a:off x="2638348" y="308829"/>
            <a:ext cx="6800092" cy="1384995"/>
          </a:xfrm>
          <a:prstGeom prst="rect">
            <a:avLst/>
          </a:prstGeom>
          <a:noFill/>
        </p:spPr>
        <p:txBody>
          <a:bodyPr wrap="square" rtlCol="0">
            <a:spAutoFit/>
          </a:bodyPr>
          <a:lstStyle/>
          <a:p>
            <a:pPr algn="ctr"/>
            <a:r>
              <a:rPr lang="en-US" sz="2800" b="1" dirty="0" smtClean="0">
                <a:effectLst>
                  <a:glow rad="63500">
                    <a:schemeClr val="accent1">
                      <a:satMod val="175000"/>
                      <a:alpha val="40000"/>
                    </a:schemeClr>
                  </a:glow>
                  <a:reflection blurRad="6350" endPos="11000" dir="5400000" sy="-100000" algn="bl" rotWithShape="0"/>
                </a:effectLst>
                <a:latin typeface="Aharoni" panose="02010803020104030203" pitchFamily="2" charset="-79"/>
                <a:cs typeface="Aharoni" panose="02010803020104030203" pitchFamily="2" charset="-79"/>
              </a:rPr>
              <a:t>Impact of landscape metrics on traditional wetland modeling methods such as </a:t>
            </a:r>
            <a:r>
              <a:rPr lang="en-US" sz="2800" b="1" dirty="0" err="1" smtClean="0">
                <a:effectLst>
                  <a:glow rad="63500">
                    <a:schemeClr val="accent1">
                      <a:satMod val="175000"/>
                      <a:alpha val="40000"/>
                    </a:schemeClr>
                  </a:glow>
                  <a:reflection blurRad="6350" endPos="11000" dir="5400000" sy="-100000" algn="bl" rotWithShape="0"/>
                </a:effectLst>
                <a:latin typeface="Aharoni" panose="02010803020104030203" pitchFamily="2" charset="-79"/>
                <a:cs typeface="Aharoni" panose="02010803020104030203" pitchFamily="2" charset="-79"/>
              </a:rPr>
              <a:t>LDI</a:t>
            </a:r>
            <a:r>
              <a:rPr lang="en-US" sz="2800" b="1" dirty="0" smtClean="0">
                <a:effectLst>
                  <a:glow rad="63500">
                    <a:schemeClr val="accent1">
                      <a:satMod val="175000"/>
                      <a:alpha val="40000"/>
                    </a:schemeClr>
                  </a:glow>
                  <a:reflection blurRad="6350" endPos="11000" dir="5400000" sy="-100000" algn="bl" rotWithShape="0"/>
                </a:effectLst>
                <a:latin typeface="Aharoni" panose="02010803020104030203" pitchFamily="2" charset="-79"/>
                <a:cs typeface="Aharoni" panose="02010803020104030203" pitchFamily="2" charset="-79"/>
              </a:rPr>
              <a:t> method</a:t>
            </a:r>
          </a:p>
        </p:txBody>
      </p:sp>
    </p:spTree>
    <p:extLst>
      <p:ext uri="{BB962C8B-B14F-4D97-AF65-F5344CB8AC3E}">
        <p14:creationId xmlns:p14="http://schemas.microsoft.com/office/powerpoint/2010/main" val="2383678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872" t="3443" r="11935" b="3781"/>
          <a:stretch/>
        </p:blipFill>
        <p:spPr>
          <a:xfrm>
            <a:off x="15345" y="1440180"/>
            <a:ext cx="3614826" cy="364134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810" t="3704" r="11252" b="3522"/>
          <a:stretch/>
        </p:blipFill>
        <p:spPr>
          <a:xfrm>
            <a:off x="8279063" y="1364312"/>
            <a:ext cx="3722173" cy="3713160"/>
          </a:xfrm>
          <a:prstGeom prst="rect">
            <a:avLst/>
          </a:prstGeom>
        </p:spPr>
      </p:pic>
      <p:sp>
        <p:nvSpPr>
          <p:cNvPr id="6" name="Oval 5"/>
          <p:cNvSpPr/>
          <p:nvPr/>
        </p:nvSpPr>
        <p:spPr>
          <a:xfrm>
            <a:off x="17526" y="1451611"/>
            <a:ext cx="3595960" cy="36258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294247" y="1405890"/>
            <a:ext cx="3611895" cy="361887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8558" y="1441987"/>
            <a:ext cx="3652831" cy="3637508"/>
          </a:xfrm>
          <a:prstGeom prst="rect">
            <a:avLst/>
          </a:prstGeom>
        </p:spPr>
      </p:pic>
      <p:sp>
        <p:nvSpPr>
          <p:cNvPr id="9" name="Oval 8"/>
          <p:cNvSpPr/>
          <p:nvPr/>
        </p:nvSpPr>
        <p:spPr>
          <a:xfrm>
            <a:off x="4141331" y="1440181"/>
            <a:ext cx="3648558" cy="363729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7839363" y="2641794"/>
            <a:ext cx="390620" cy="1324416"/>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Down Arrow 14"/>
          <p:cNvSpPr/>
          <p:nvPr/>
        </p:nvSpPr>
        <p:spPr>
          <a:xfrm rot="5400000">
            <a:off x="3287652" y="3013348"/>
            <a:ext cx="1158196" cy="415088"/>
          </a:xfrm>
          <a:prstGeom prst="down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TextBox 17"/>
          <p:cNvSpPr txBox="1"/>
          <p:nvPr/>
        </p:nvSpPr>
        <p:spPr>
          <a:xfrm>
            <a:off x="4828762" y="2915913"/>
            <a:ext cx="2251710" cy="646331"/>
          </a:xfrm>
          <a:prstGeom prst="rect">
            <a:avLst/>
          </a:prstGeom>
          <a:noFill/>
        </p:spPr>
        <p:txBody>
          <a:bodyPr wrap="square" rtlCol="0">
            <a:spAutoFit/>
          </a:bodyPr>
          <a:lstStyle/>
          <a:p>
            <a:pPr algn="ctr"/>
            <a:r>
              <a:rPr lang="en-US" sz="3600" b="1" dirty="0" smtClean="0">
                <a:ln w="13462">
                  <a:solidFill>
                    <a:schemeClr val="bg1"/>
                  </a:solidFill>
                  <a:prstDash val="solid"/>
                </a:ln>
                <a:solidFill>
                  <a:schemeClr val="tx1">
                    <a:lumMod val="85000"/>
                    <a:lumOff val="15000"/>
                  </a:schemeClr>
                </a:solidFill>
                <a:effectLst>
                  <a:glow rad="228600">
                    <a:schemeClr val="accent2">
                      <a:satMod val="175000"/>
                      <a:alpha val="40000"/>
                    </a:schemeClr>
                  </a:glow>
                  <a:outerShdw dist="38100" dir="2700000" algn="bl" rotWithShape="0">
                    <a:schemeClr val="accent5"/>
                  </a:outerShdw>
                </a:effectLst>
              </a:rPr>
              <a:t>Landscape</a:t>
            </a:r>
            <a:endParaRPr lang="en-US" sz="3600" b="1" dirty="0">
              <a:ln w="13462">
                <a:solidFill>
                  <a:schemeClr val="bg1"/>
                </a:solidFill>
                <a:prstDash val="solid"/>
              </a:ln>
              <a:solidFill>
                <a:schemeClr val="tx1">
                  <a:lumMod val="85000"/>
                  <a:lumOff val="15000"/>
                </a:schemeClr>
              </a:solidFill>
              <a:effectLst>
                <a:glow rad="228600">
                  <a:schemeClr val="accent2">
                    <a:satMod val="175000"/>
                    <a:alpha val="40000"/>
                  </a:schemeClr>
                </a:glow>
                <a:outerShdw dist="38100" dir="2700000" algn="bl" rotWithShape="0">
                  <a:schemeClr val="accent5"/>
                </a:outerShdw>
              </a:effectLst>
            </a:endParaRPr>
          </a:p>
        </p:txBody>
      </p:sp>
      <p:sp>
        <p:nvSpPr>
          <p:cNvPr id="19" name="TextBox 18"/>
          <p:cNvSpPr txBox="1"/>
          <p:nvPr/>
        </p:nvSpPr>
        <p:spPr>
          <a:xfrm>
            <a:off x="8576543" y="589812"/>
            <a:ext cx="3201017" cy="830997"/>
          </a:xfrm>
          <a:prstGeom prst="rect">
            <a:avLst/>
          </a:prstGeom>
          <a:noFill/>
        </p:spPr>
        <p:txBody>
          <a:bodyPr wrap="square" rtlCol="0">
            <a:spAutoFit/>
          </a:bodyPr>
          <a:lstStyle/>
          <a:p>
            <a:pPr algn="ctr"/>
            <a:r>
              <a:rPr lang="en-US" sz="2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Advanced Landscape Model</a:t>
            </a:r>
            <a:endParaRPr lang="en-U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20" name="TextBox 19"/>
          <p:cNvSpPr txBox="1"/>
          <p:nvPr/>
        </p:nvSpPr>
        <p:spPr>
          <a:xfrm>
            <a:off x="637586" y="605137"/>
            <a:ext cx="2663190" cy="830997"/>
          </a:xfrm>
          <a:prstGeom prst="rect">
            <a:avLst/>
          </a:prstGeom>
          <a:noFill/>
        </p:spPr>
        <p:txBody>
          <a:bodyPr wrap="square" rtlCol="0">
            <a:spAutoFit/>
          </a:bodyPr>
          <a:lstStyle/>
          <a:p>
            <a:pPr algn="ctr"/>
            <a:r>
              <a:rPr lang="en-US" sz="2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Simple Landscape Model</a:t>
            </a:r>
            <a:endParaRPr lang="en-U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21" name="TextBox 20"/>
          <p:cNvSpPr txBox="1"/>
          <p:nvPr/>
        </p:nvSpPr>
        <p:spPr>
          <a:xfrm>
            <a:off x="8279063" y="5094339"/>
            <a:ext cx="3870315" cy="160043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t>Advanced knowledge of Ecology, GIS, Remote sensing, Spatial geometry, Statistics, </a:t>
            </a:r>
            <a:r>
              <a:rPr lang="en-US" sz="1400" dirty="0" err="1" smtClean="0"/>
              <a:t>Geostatistics</a:t>
            </a:r>
            <a:endParaRPr lang="en-US" sz="1400" dirty="0" smtClean="0"/>
          </a:p>
          <a:p>
            <a:pPr marL="285750" indent="-285750">
              <a:buFont typeface="Arial" panose="020B0604020202020204" pitchFamily="34" charset="0"/>
              <a:buChar char="•"/>
            </a:pPr>
            <a:r>
              <a:rPr lang="en-US" sz="1400" dirty="0" smtClean="0"/>
              <a:t>Advance GIS Tools and Methods</a:t>
            </a:r>
          </a:p>
          <a:p>
            <a:pPr marL="285750" indent="-285750">
              <a:buFont typeface="Arial" panose="020B0604020202020204" pitchFamily="34" charset="0"/>
              <a:buChar char="•"/>
            </a:pPr>
            <a:r>
              <a:rPr lang="en-US" sz="1400" dirty="0" smtClean="0"/>
              <a:t>Advanced Spatial Analysis Methods</a:t>
            </a:r>
          </a:p>
          <a:p>
            <a:pPr marL="285750" indent="-285750">
              <a:buFont typeface="Arial" panose="020B0604020202020204" pitchFamily="34" charset="0"/>
              <a:buChar char="•"/>
            </a:pPr>
            <a:r>
              <a:rPr lang="en-US" sz="1400" dirty="0" smtClean="0"/>
              <a:t>Advanced Statistical Methods</a:t>
            </a:r>
          </a:p>
          <a:p>
            <a:pPr marL="285750" indent="-285750">
              <a:buFont typeface="Arial" panose="020B0604020202020204" pitchFamily="34" charset="0"/>
              <a:buChar char="•"/>
            </a:pPr>
            <a:r>
              <a:rPr lang="en-US" sz="1400" dirty="0" smtClean="0"/>
              <a:t>Advanced </a:t>
            </a:r>
            <a:r>
              <a:rPr lang="en-US" sz="1400" dirty="0" err="1" smtClean="0"/>
              <a:t>Geostatistical</a:t>
            </a:r>
            <a:r>
              <a:rPr lang="en-US" sz="1400" dirty="0" smtClean="0"/>
              <a:t> Methods</a:t>
            </a:r>
            <a:endParaRPr lang="en-US" sz="1400" dirty="0"/>
          </a:p>
        </p:txBody>
      </p:sp>
      <p:sp>
        <p:nvSpPr>
          <p:cNvPr id="22" name="TextBox 21"/>
          <p:cNvSpPr txBox="1"/>
          <p:nvPr/>
        </p:nvSpPr>
        <p:spPr>
          <a:xfrm>
            <a:off x="92338" y="5251807"/>
            <a:ext cx="3817140" cy="116955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t>General knowledge of Ecology, Geometry, Mathematic and Statistics</a:t>
            </a:r>
          </a:p>
          <a:p>
            <a:pPr marL="285750" indent="-285750">
              <a:buFont typeface="Arial" panose="020B0604020202020204" pitchFamily="34" charset="0"/>
              <a:buChar char="•"/>
            </a:pPr>
            <a:r>
              <a:rPr lang="en-US" sz="1400" dirty="0" smtClean="0"/>
              <a:t>Basic GIS Tools and Methods</a:t>
            </a:r>
          </a:p>
          <a:p>
            <a:pPr marL="285750" indent="-285750">
              <a:buFont typeface="Arial" panose="020B0604020202020204" pitchFamily="34" charset="0"/>
              <a:buChar char="•"/>
            </a:pPr>
            <a:r>
              <a:rPr lang="en-US" sz="1400" dirty="0" smtClean="0"/>
              <a:t>Basic Geometry Analysis</a:t>
            </a:r>
          </a:p>
          <a:p>
            <a:pPr marL="285750" indent="-285750">
              <a:buFont typeface="Arial" panose="020B0604020202020204" pitchFamily="34" charset="0"/>
              <a:buChar char="•"/>
            </a:pPr>
            <a:r>
              <a:rPr lang="en-US" sz="1400" dirty="0" smtClean="0"/>
              <a:t>Basic Statistic</a:t>
            </a:r>
            <a:endParaRPr lang="en-US" sz="1400" dirty="0"/>
          </a:p>
        </p:txBody>
      </p:sp>
      <p:sp>
        <p:nvSpPr>
          <p:cNvPr id="23" name="Left-Right Arrow Callout 22"/>
          <p:cNvSpPr/>
          <p:nvPr/>
        </p:nvSpPr>
        <p:spPr>
          <a:xfrm>
            <a:off x="4417758" y="5251807"/>
            <a:ext cx="3353025" cy="1299817"/>
          </a:xfrm>
          <a:prstGeom prst="leftRight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t>Requirements</a:t>
            </a:r>
            <a:endParaRPr lang="en-US" b="1" dirty="0"/>
          </a:p>
        </p:txBody>
      </p:sp>
      <p:sp>
        <p:nvSpPr>
          <p:cNvPr id="24" name="TextBox 23"/>
          <p:cNvSpPr txBox="1"/>
          <p:nvPr/>
        </p:nvSpPr>
        <p:spPr>
          <a:xfrm>
            <a:off x="3002455" y="-20639"/>
            <a:ext cx="6320790" cy="1077218"/>
          </a:xfrm>
          <a:prstGeom prst="rect">
            <a:avLst/>
          </a:prstGeom>
          <a:noFill/>
        </p:spPr>
        <p:txBody>
          <a:bodyPr wrap="square" rtlCol="0">
            <a:spAutoFit/>
            <a:scene3d>
              <a:camera prst="orthographicFront"/>
              <a:lightRig rig="threePt" dir="t"/>
            </a:scene3d>
            <a:sp3d extrusionH="57150">
              <a:bevelT w="82550" h="38100" prst="coolSlant"/>
            </a:sp3d>
          </a:bodyPr>
          <a:lstStyle/>
          <a:p>
            <a:pPr algn="ctr"/>
            <a:r>
              <a:rPr lang="en-US" sz="3200" b="1" dirty="0" smtClean="0">
                <a:effectLst>
                  <a:glow rad="101600">
                    <a:schemeClr val="accent6">
                      <a:satMod val="175000"/>
                      <a:alpha val="40000"/>
                    </a:schemeClr>
                  </a:glow>
                </a:effectLst>
              </a:rPr>
              <a:t>Advanced landscape models Vs Simple landscape models</a:t>
            </a:r>
            <a:endParaRPr lang="en-US" sz="3200" b="1" dirty="0">
              <a:effectLst>
                <a:glow rad="101600">
                  <a:schemeClr val="accent6">
                    <a:satMod val="175000"/>
                    <a:alpha val="40000"/>
                  </a:schemeClr>
                </a:glow>
              </a:effectLst>
            </a:endParaRPr>
          </a:p>
        </p:txBody>
      </p:sp>
    </p:spTree>
    <p:extLst>
      <p:ext uri="{BB962C8B-B14F-4D97-AF65-F5344CB8AC3E}">
        <p14:creationId xmlns:p14="http://schemas.microsoft.com/office/powerpoint/2010/main" val="812150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1872" t="3443" r="11935" b="3781"/>
          <a:stretch/>
        </p:blipFill>
        <p:spPr>
          <a:xfrm>
            <a:off x="3217595" y="953713"/>
            <a:ext cx="2439292" cy="2457184"/>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1500" t="3218" r="11376" b="3781"/>
          <a:stretch/>
        </p:blipFill>
        <p:spPr>
          <a:xfrm>
            <a:off x="6291757" y="843327"/>
            <a:ext cx="2474360" cy="2468382"/>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382" t="4569" r="11190" b="4232"/>
          <a:stretch/>
        </p:blipFill>
        <p:spPr>
          <a:xfrm>
            <a:off x="9469533" y="1009484"/>
            <a:ext cx="2476170" cy="2382064"/>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11500" t="3218" r="11376" b="3781"/>
          <a:stretch/>
        </p:blipFill>
        <p:spPr>
          <a:xfrm>
            <a:off x="6331903" y="3945765"/>
            <a:ext cx="2461194" cy="2455248"/>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1810" t="3704" r="11252" b="3522"/>
          <a:stretch/>
        </p:blipFill>
        <p:spPr>
          <a:xfrm>
            <a:off x="3190877" y="3898065"/>
            <a:ext cx="2511730" cy="2505648"/>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9450" t="3668" r="8022"/>
          <a:stretch/>
        </p:blipFill>
        <p:spPr>
          <a:xfrm>
            <a:off x="9514289" y="3964059"/>
            <a:ext cx="2453672" cy="2369436"/>
          </a:xfrm>
          <a:prstGeom prst="rect">
            <a:avLst/>
          </a:prstGeom>
        </p:spPr>
      </p:pic>
      <p:sp>
        <p:nvSpPr>
          <p:cNvPr id="14" name="Oval 13"/>
          <p:cNvSpPr/>
          <p:nvPr/>
        </p:nvSpPr>
        <p:spPr>
          <a:xfrm>
            <a:off x="3225452" y="998266"/>
            <a:ext cx="2399200" cy="239328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9566909" y="3976036"/>
            <a:ext cx="2331721" cy="242497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335664" y="863220"/>
            <a:ext cx="2399200" cy="240688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499430" y="1005840"/>
            <a:ext cx="2399200" cy="237427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206819" y="3933629"/>
            <a:ext cx="2450068" cy="242166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367083" y="3980055"/>
            <a:ext cx="2399200" cy="238426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6021" y="998266"/>
            <a:ext cx="2464938" cy="2454598"/>
          </a:xfrm>
          <a:prstGeom prst="rect">
            <a:avLst/>
          </a:prstGeom>
        </p:spPr>
      </p:pic>
      <p:sp>
        <p:nvSpPr>
          <p:cNvPr id="20" name="Oval 19"/>
          <p:cNvSpPr/>
          <p:nvPr/>
        </p:nvSpPr>
        <p:spPr>
          <a:xfrm>
            <a:off x="156030" y="1010218"/>
            <a:ext cx="2418556" cy="243121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p:nvPr/>
        </p:nvCxnSpPr>
        <p:spPr>
          <a:xfrm flipV="1">
            <a:off x="71444" y="692433"/>
            <a:ext cx="2982273"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27" name="Elbow Connector 26"/>
          <p:cNvCxnSpPr/>
          <p:nvPr/>
        </p:nvCxnSpPr>
        <p:spPr>
          <a:xfrm>
            <a:off x="71444" y="3786128"/>
            <a:ext cx="3014812" cy="781834"/>
          </a:xfrm>
          <a:prstGeom prst="bentConnector3">
            <a:avLst>
              <a:gd name="adj1" fmla="val 100045"/>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33" name="TextBox 32"/>
          <p:cNvSpPr txBox="1"/>
          <p:nvPr/>
        </p:nvSpPr>
        <p:spPr>
          <a:xfrm>
            <a:off x="-35491" y="263287"/>
            <a:ext cx="2969169" cy="792781"/>
          </a:xfrm>
          <a:prstGeom prst="rect">
            <a:avLst/>
          </a:prstGeom>
          <a:noFill/>
        </p:spPr>
        <p:txBody>
          <a:bodyPr wrap="square" rtlCol="0">
            <a:spAutoFit/>
          </a:bodyPr>
          <a:lstStyle/>
          <a:p>
            <a:pPr algn="ctr">
              <a:lnSpc>
                <a:spcPct val="150000"/>
              </a:lnSpc>
            </a:pPr>
            <a:r>
              <a:rPr lang="en-US" sz="1600" b="1" dirty="0" smtClean="0">
                <a:ln w="6600">
                  <a:solidFill>
                    <a:schemeClr val="accent2"/>
                  </a:solidFill>
                  <a:prstDash val="solid"/>
                </a:ln>
                <a:solidFill>
                  <a:srgbClr val="FFFFFF"/>
                </a:solidFill>
                <a:effectLst>
                  <a:outerShdw dist="38100" dir="2700000" algn="tl" rotWithShape="0">
                    <a:schemeClr val="accent2"/>
                  </a:outerShdw>
                </a:effectLst>
              </a:rPr>
              <a:t>Traditional Wetland Modeling</a:t>
            </a:r>
          </a:p>
          <a:p>
            <a:pPr algn="ctr">
              <a:lnSpc>
                <a:spcPct val="150000"/>
              </a:lnSpc>
            </a:pPr>
            <a:r>
              <a:rPr lang="en-US" sz="1400" b="1" dirty="0" smtClean="0">
                <a:ln w="6600">
                  <a:solidFill>
                    <a:schemeClr val="accent2"/>
                  </a:solidFill>
                  <a:prstDash val="solid"/>
                </a:ln>
                <a:solidFill>
                  <a:srgbClr val="FFFFFF"/>
                </a:solidFill>
                <a:effectLst>
                  <a:outerShdw dist="38100" dir="2700000" algn="tl" rotWithShape="0">
                    <a:schemeClr val="accent2"/>
                  </a:outerShdw>
                </a:effectLst>
              </a:rPr>
              <a:t>Workflow Direction</a:t>
            </a:r>
            <a:endParaRPr lang="en-US" sz="1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4" name="TextBox 33"/>
          <p:cNvSpPr txBox="1"/>
          <p:nvPr/>
        </p:nvSpPr>
        <p:spPr>
          <a:xfrm>
            <a:off x="-197515" y="3311709"/>
            <a:ext cx="3382875" cy="838948"/>
          </a:xfrm>
          <a:prstGeom prst="rect">
            <a:avLst/>
          </a:prstGeom>
          <a:noFill/>
        </p:spPr>
        <p:txBody>
          <a:bodyPr wrap="square" rtlCol="0">
            <a:spAutoFit/>
          </a:bodyPr>
          <a:lstStyle/>
          <a:p>
            <a:pPr algn="ctr">
              <a:lnSpc>
                <a:spcPct val="150000"/>
              </a:lnSpc>
            </a:pPr>
            <a:r>
              <a:rPr lang="en-US" b="1" dirty="0" smtClean="0">
                <a:ln w="6600">
                  <a:solidFill>
                    <a:schemeClr val="accent2"/>
                  </a:solidFill>
                  <a:prstDash val="solid"/>
                </a:ln>
                <a:solidFill>
                  <a:srgbClr val="FFFFFF"/>
                </a:solidFill>
                <a:effectLst>
                  <a:outerShdw dist="38100" dir="2700000" algn="tl" rotWithShape="0">
                    <a:schemeClr val="accent2"/>
                  </a:outerShdw>
                </a:effectLst>
              </a:rPr>
              <a:t>Advanced Wetland Modeling</a:t>
            </a:r>
          </a:p>
          <a:p>
            <a:pPr algn="ctr">
              <a:lnSpc>
                <a:spcPct val="150000"/>
              </a:lnSpc>
            </a:pPr>
            <a:r>
              <a:rPr lang="en-US" sz="1400" b="1" dirty="0" smtClean="0">
                <a:ln w="6600">
                  <a:solidFill>
                    <a:schemeClr val="accent2"/>
                  </a:solidFill>
                  <a:prstDash val="solid"/>
                </a:ln>
                <a:solidFill>
                  <a:srgbClr val="FFFFFF"/>
                </a:solidFill>
                <a:effectLst>
                  <a:outerShdw dist="38100" dir="2700000" algn="tl" rotWithShape="0">
                    <a:schemeClr val="accent2"/>
                  </a:outerShdw>
                </a:effectLst>
              </a:rPr>
              <a:t>Workflow Direction</a:t>
            </a:r>
            <a:endParaRPr lang="en-US" sz="1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5" name="Right Arrow 34"/>
          <p:cNvSpPr/>
          <p:nvPr/>
        </p:nvSpPr>
        <p:spPr>
          <a:xfrm>
            <a:off x="2741429" y="1621417"/>
            <a:ext cx="317180" cy="1158196"/>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7" name="Down Arrow 36"/>
          <p:cNvSpPr/>
          <p:nvPr/>
        </p:nvSpPr>
        <p:spPr>
          <a:xfrm>
            <a:off x="3960288" y="3519160"/>
            <a:ext cx="1001602" cy="316534"/>
          </a:xfrm>
          <a:prstGeom prst="down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Minus 40"/>
          <p:cNvSpPr/>
          <p:nvPr/>
        </p:nvSpPr>
        <p:spPr>
          <a:xfrm>
            <a:off x="5705088" y="1802114"/>
            <a:ext cx="583503" cy="550807"/>
          </a:xfrm>
          <a:prstGeom prst="mathMinus">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2" name="Minus 41"/>
          <p:cNvSpPr/>
          <p:nvPr/>
        </p:nvSpPr>
        <p:spPr>
          <a:xfrm>
            <a:off x="5699373" y="4949190"/>
            <a:ext cx="583503" cy="550807"/>
          </a:xfrm>
          <a:prstGeom prst="mathMinus">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3" name="Equal 42"/>
          <p:cNvSpPr/>
          <p:nvPr/>
        </p:nvSpPr>
        <p:spPr>
          <a:xfrm>
            <a:off x="8857795" y="1791259"/>
            <a:ext cx="579503" cy="550807"/>
          </a:xfrm>
          <a:prstGeom prst="mathEqual">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44" name="Equal 43"/>
          <p:cNvSpPr/>
          <p:nvPr/>
        </p:nvSpPr>
        <p:spPr>
          <a:xfrm>
            <a:off x="8900088" y="4896785"/>
            <a:ext cx="579503" cy="550807"/>
          </a:xfrm>
          <a:prstGeom prst="mathEqual">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49" name="TextBox 48"/>
          <p:cNvSpPr txBox="1"/>
          <p:nvPr/>
        </p:nvSpPr>
        <p:spPr>
          <a:xfrm>
            <a:off x="2605723" y="6313130"/>
            <a:ext cx="3726180" cy="584775"/>
          </a:xfrm>
          <a:prstGeom prst="rect">
            <a:avLst/>
          </a:prstGeom>
          <a:noFill/>
        </p:spPr>
        <p:txBody>
          <a:bodyPr wrap="square" rtlCol="0">
            <a:spAutoFit/>
          </a:bodyPr>
          <a:lstStyle/>
          <a:p>
            <a:pPr algn="ctr"/>
            <a:r>
              <a:rPr lang="en-US" sz="1600" b="1" dirty="0" smtClean="0">
                <a:effectLst>
                  <a:glow rad="139700">
                    <a:schemeClr val="accent6">
                      <a:satMod val="175000"/>
                      <a:alpha val="40000"/>
                    </a:schemeClr>
                  </a:glow>
                </a:effectLst>
              </a:rPr>
              <a:t>Advanced Multivariable and Multidimensional Landscape model </a:t>
            </a:r>
            <a:endParaRPr lang="en-US" sz="1600" b="1" dirty="0">
              <a:effectLst>
                <a:glow rad="139700">
                  <a:schemeClr val="accent6">
                    <a:satMod val="175000"/>
                    <a:alpha val="40000"/>
                  </a:schemeClr>
                </a:glow>
              </a:effectLst>
            </a:endParaRPr>
          </a:p>
        </p:txBody>
      </p:sp>
      <p:sp>
        <p:nvSpPr>
          <p:cNvPr id="50" name="TextBox 49"/>
          <p:cNvSpPr txBox="1"/>
          <p:nvPr/>
        </p:nvSpPr>
        <p:spPr>
          <a:xfrm>
            <a:off x="3327758" y="613767"/>
            <a:ext cx="2371615" cy="338554"/>
          </a:xfrm>
          <a:prstGeom prst="rect">
            <a:avLst/>
          </a:prstGeom>
          <a:noFill/>
        </p:spPr>
        <p:txBody>
          <a:bodyPr wrap="square" rtlCol="0">
            <a:spAutoFit/>
          </a:bodyPr>
          <a:lstStyle/>
          <a:p>
            <a:pPr algn="ctr"/>
            <a:r>
              <a:rPr lang="en-US" sz="1600" b="1" dirty="0" smtClean="0">
                <a:effectLst>
                  <a:glow rad="139700">
                    <a:schemeClr val="accent6">
                      <a:satMod val="175000"/>
                      <a:alpha val="40000"/>
                    </a:schemeClr>
                  </a:glow>
                </a:effectLst>
              </a:rPr>
              <a:t>Basic Landscape Model</a:t>
            </a:r>
            <a:endParaRPr lang="en-US" sz="1600" b="1" dirty="0">
              <a:effectLst>
                <a:glow rad="139700">
                  <a:schemeClr val="accent6">
                    <a:satMod val="175000"/>
                    <a:alpha val="40000"/>
                  </a:schemeClr>
                </a:glow>
              </a:effectLst>
            </a:endParaRPr>
          </a:p>
        </p:txBody>
      </p:sp>
      <p:sp>
        <p:nvSpPr>
          <p:cNvPr id="51" name="TextBox 50"/>
          <p:cNvSpPr txBox="1"/>
          <p:nvPr/>
        </p:nvSpPr>
        <p:spPr>
          <a:xfrm>
            <a:off x="9690348" y="613767"/>
            <a:ext cx="2034540" cy="369332"/>
          </a:xfrm>
          <a:prstGeom prst="rect">
            <a:avLst/>
          </a:prstGeom>
          <a:noFill/>
          <a:effectLst>
            <a:glow rad="1841500">
              <a:srgbClr val="FF0000">
                <a:alpha val="40000"/>
              </a:srgbClr>
            </a:glow>
          </a:effectLst>
        </p:spPr>
        <p:txBody>
          <a:bodyPr wrap="square" rtlCol="0">
            <a:spAutoFit/>
          </a:bodyPr>
          <a:lstStyle/>
          <a:p>
            <a:pPr algn="ctr"/>
            <a:r>
              <a:rPr lang="en-US" b="1" dirty="0" smtClean="0">
                <a:ln>
                  <a:solidFill>
                    <a:srgbClr val="FF0000"/>
                  </a:solidFill>
                </a:ln>
                <a:effectLst/>
              </a:rPr>
              <a:t>BASIC</a:t>
            </a:r>
            <a:endParaRPr lang="en-US" b="1" dirty="0">
              <a:ln>
                <a:solidFill>
                  <a:srgbClr val="FF0000"/>
                </a:solidFill>
              </a:ln>
              <a:effectLst/>
            </a:endParaRPr>
          </a:p>
        </p:txBody>
      </p:sp>
      <p:sp>
        <p:nvSpPr>
          <p:cNvPr id="52" name="TextBox 51"/>
          <p:cNvSpPr txBox="1"/>
          <p:nvPr/>
        </p:nvSpPr>
        <p:spPr>
          <a:xfrm>
            <a:off x="9547251" y="6428190"/>
            <a:ext cx="2523310" cy="369332"/>
          </a:xfrm>
          <a:prstGeom prst="rect">
            <a:avLst/>
          </a:prstGeom>
          <a:noFill/>
        </p:spPr>
        <p:txBody>
          <a:bodyPr wrap="square" rtlCol="0">
            <a:spAutoFit/>
          </a:bodyPr>
          <a:lstStyle/>
          <a:p>
            <a:pPr algn="ctr"/>
            <a:r>
              <a:rPr lang="en-US" b="1" dirty="0" smtClean="0">
                <a:ln>
                  <a:solidFill>
                    <a:srgbClr val="FF0000"/>
                  </a:solidFill>
                </a:ln>
                <a:effectLst/>
              </a:rPr>
              <a:t>ADVANCED MODEL</a:t>
            </a:r>
            <a:endParaRPr lang="en-US" b="1" dirty="0">
              <a:ln>
                <a:solidFill>
                  <a:srgbClr val="FF0000"/>
                </a:solidFill>
              </a:ln>
              <a:effectLst/>
            </a:endParaRPr>
          </a:p>
        </p:txBody>
      </p:sp>
      <p:sp>
        <p:nvSpPr>
          <p:cNvPr id="53" name="TextBox 52"/>
          <p:cNvSpPr txBox="1"/>
          <p:nvPr/>
        </p:nvSpPr>
        <p:spPr>
          <a:xfrm>
            <a:off x="9458901" y="3380118"/>
            <a:ext cx="2700009" cy="646331"/>
          </a:xfrm>
          <a:prstGeom prst="rect">
            <a:avLst/>
          </a:prstGeom>
          <a:noFill/>
        </p:spPr>
        <p:txBody>
          <a:bodyPr wrap="square" rtlCol="0">
            <a:spAutoFit/>
          </a:bodyPr>
          <a:lstStyle/>
          <a:p>
            <a:pPr algn="ctr"/>
            <a:r>
              <a:rPr lang="en-US" b="1" dirty="0" smtClean="0">
                <a:ln>
                  <a:solidFill>
                    <a:srgbClr val="FF0000"/>
                  </a:solidFill>
                </a:ln>
                <a:effectLst>
                  <a:reflection endPos="0" dir="5400000" sy="-100000" algn="bl" rotWithShape="0"/>
                </a:effectLst>
              </a:rPr>
              <a:t>WETLAND </a:t>
            </a:r>
            <a:r>
              <a:rPr lang="en-US" b="1" dirty="0" err="1" smtClean="0">
                <a:ln>
                  <a:solidFill>
                    <a:srgbClr val="FF0000"/>
                  </a:solidFill>
                </a:ln>
                <a:effectLst>
                  <a:reflection endPos="0" dir="5400000" sy="-100000" algn="bl" rotWithShape="0"/>
                </a:effectLst>
              </a:rPr>
              <a:t>MODEINTEGRITY</a:t>
            </a:r>
            <a:r>
              <a:rPr lang="en-US" b="1" dirty="0" smtClean="0">
                <a:ln>
                  <a:solidFill>
                    <a:srgbClr val="FF0000"/>
                  </a:solidFill>
                </a:ln>
                <a:effectLst>
                  <a:reflection endPos="0" dir="5400000" sy="-100000" algn="bl" rotWithShape="0"/>
                </a:effectLst>
              </a:rPr>
              <a:t> </a:t>
            </a:r>
            <a:r>
              <a:rPr lang="en-US" b="1" dirty="0" err="1" smtClean="0">
                <a:ln>
                  <a:solidFill>
                    <a:srgbClr val="FF0000"/>
                  </a:solidFill>
                </a:ln>
                <a:effectLst>
                  <a:reflection endPos="0" dir="5400000" sy="-100000" algn="bl" rotWithShape="0"/>
                </a:effectLst>
              </a:rPr>
              <a:t>LS</a:t>
            </a:r>
            <a:endParaRPr lang="en-US" b="1" dirty="0">
              <a:ln>
                <a:solidFill>
                  <a:srgbClr val="FF0000"/>
                </a:solidFill>
              </a:ln>
              <a:effectLst>
                <a:reflection endPos="0" dir="5400000" sy="-100000" algn="bl" rotWithShape="0"/>
              </a:effectLst>
            </a:endParaRPr>
          </a:p>
        </p:txBody>
      </p:sp>
      <p:pic>
        <p:nvPicPr>
          <p:cNvPr id="54" name="Picture 5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6030" y="4260155"/>
            <a:ext cx="1469570" cy="2410319"/>
          </a:xfrm>
          <a:prstGeom prst="rect">
            <a:avLst/>
          </a:prstGeom>
        </p:spPr>
      </p:pic>
      <p:sp>
        <p:nvSpPr>
          <p:cNvPr id="55" name="TextBox 54"/>
          <p:cNvSpPr txBox="1"/>
          <p:nvPr/>
        </p:nvSpPr>
        <p:spPr>
          <a:xfrm>
            <a:off x="1201261" y="6428190"/>
            <a:ext cx="914400" cy="246221"/>
          </a:xfrm>
          <a:prstGeom prst="rect">
            <a:avLst/>
          </a:prstGeom>
          <a:noFill/>
        </p:spPr>
        <p:txBody>
          <a:bodyPr wrap="square" rtlCol="0">
            <a:spAutoFit/>
          </a:bodyPr>
          <a:lstStyle/>
          <a:p>
            <a:r>
              <a:rPr lang="en-US" sz="1000" dirty="0" smtClean="0"/>
              <a:t>Natural Area</a:t>
            </a:r>
            <a:endParaRPr lang="en-US" sz="1000" dirty="0"/>
          </a:p>
        </p:txBody>
      </p:sp>
      <p:sp>
        <p:nvSpPr>
          <p:cNvPr id="56" name="TextBox 55"/>
          <p:cNvSpPr txBox="1"/>
          <p:nvPr/>
        </p:nvSpPr>
        <p:spPr>
          <a:xfrm>
            <a:off x="1508424" y="4399560"/>
            <a:ext cx="1373325" cy="246221"/>
          </a:xfrm>
          <a:prstGeom prst="rect">
            <a:avLst/>
          </a:prstGeom>
          <a:noFill/>
        </p:spPr>
        <p:txBody>
          <a:bodyPr wrap="square" rtlCol="0">
            <a:spAutoFit/>
          </a:bodyPr>
          <a:lstStyle/>
          <a:p>
            <a:r>
              <a:rPr lang="en-US" sz="1000" dirty="0" smtClean="0"/>
              <a:t>High </a:t>
            </a:r>
            <a:r>
              <a:rPr lang="en-US" sz="1000" dirty="0" err="1" smtClean="0"/>
              <a:t>LUI</a:t>
            </a:r>
            <a:endParaRPr lang="en-US" sz="1000" dirty="0"/>
          </a:p>
        </p:txBody>
      </p:sp>
    </p:spTree>
    <p:extLst>
      <p:ext uri="{BB962C8B-B14F-4D97-AF65-F5344CB8AC3E}">
        <p14:creationId xmlns:p14="http://schemas.microsoft.com/office/powerpoint/2010/main" val="28154188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B3C220A-5EB2-4551-A59D-29D6EB5F6862}" vid="{E4AE82A9-ABAF-4B1F-93AB-11FD84CFB7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MyTemplate</Template>
  <TotalTime>1804</TotalTime>
  <Words>631</Words>
  <Application>Microsoft Office PowerPoint</Application>
  <PresentationFormat>Widescreen</PresentationFormat>
  <Paragraphs>80</Paragraphs>
  <Slides>9</Slides>
  <Notes>0</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18" baseType="lpstr">
      <vt:lpstr>Aharoni</vt:lpstr>
      <vt:lpstr>Arial</vt:lpstr>
      <vt:lpstr>Calibri</vt:lpstr>
      <vt:lpstr>Calibri Light</vt:lpstr>
      <vt:lpstr>Cambria Math</vt:lpstr>
      <vt:lpstr>Office Theme</vt:lpstr>
      <vt:lpstr>1_Office Theme</vt:lpstr>
      <vt:lpstr>2_Office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Mahjoor, Amirsassan</dc:creator>
  <cp:lastModifiedBy>AmirSasan Mahjoor</cp:lastModifiedBy>
  <cp:revision>42</cp:revision>
  <dcterms:created xsi:type="dcterms:W3CDTF">2014-06-06T15:32:39Z</dcterms:created>
  <dcterms:modified xsi:type="dcterms:W3CDTF">2014-06-10T22:03:00Z</dcterms:modified>
</cp:coreProperties>
</file>