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  <p:sldMasterId id="2147483663" r:id="rId3"/>
  </p:sldMasterIdLst>
  <p:notesMasterIdLst>
    <p:notesMasterId r:id="rId31"/>
  </p:notesMasterIdLst>
  <p:handoutMasterIdLst>
    <p:handoutMasterId r:id="rId32"/>
  </p:handoutMasterIdLst>
  <p:sldIdLst>
    <p:sldId id="281" r:id="rId4"/>
    <p:sldId id="282" r:id="rId5"/>
    <p:sldId id="283" r:id="rId6"/>
    <p:sldId id="294" r:id="rId7"/>
    <p:sldId id="295" r:id="rId8"/>
    <p:sldId id="297" r:id="rId9"/>
    <p:sldId id="285" r:id="rId10"/>
    <p:sldId id="300" r:id="rId11"/>
    <p:sldId id="298" r:id="rId12"/>
    <p:sldId id="303" r:id="rId13"/>
    <p:sldId id="299" r:id="rId14"/>
    <p:sldId id="301" r:id="rId15"/>
    <p:sldId id="305" r:id="rId16"/>
    <p:sldId id="304" r:id="rId17"/>
    <p:sldId id="302" r:id="rId18"/>
    <p:sldId id="318" r:id="rId19"/>
    <p:sldId id="31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7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52A345"/>
    <a:srgbClr val="FF5050"/>
    <a:srgbClr val="336600"/>
    <a:srgbClr val="669900"/>
    <a:srgbClr val="FFCC66"/>
    <a:srgbClr val="CC6600"/>
    <a:srgbClr val="95B3D7"/>
    <a:srgbClr val="CC99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89964" autoAdjust="0"/>
  </p:normalViewPr>
  <p:slideViewPr>
    <p:cSldViewPr>
      <p:cViewPr>
        <p:scale>
          <a:sx n="80" d="100"/>
          <a:sy n="80" d="100"/>
        </p:scale>
        <p:origin x="-2520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-3492" y="-9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4129C-C3A1-46DD-9D65-768CF5B97287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79CAE-7C83-4620-B765-6F8A1107D2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DB13F-E3C0-46F6-BAC4-9A6B7E3A352D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D6D7F-8F15-4F9A-A215-99D2D86B80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587" indent="-228587"/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596A-F2DD-4EE7-B929-8EEA3A34609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>
              <a:defRPr/>
            </a:pPr>
            <a:r>
              <a:rPr lang="en-US" dirty="0" smtClean="0"/>
              <a:t>Expands into 404 waters/activities</a:t>
            </a:r>
          </a:p>
          <a:p>
            <a:endParaRPr lang="en-US" dirty="0" smtClean="0"/>
          </a:p>
          <a:p>
            <a:r>
              <a:rPr lang="en-US" dirty="0" smtClean="0"/>
              <a:t>SAJ-90:  3 acres,</a:t>
            </a:r>
            <a:r>
              <a:rPr lang="en-US" baseline="0" dirty="0" smtClean="0"/>
              <a:t> repetitive actions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41F0-B874-456C-9480-29FF58E5CC9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Non-tidal</a:t>
            </a:r>
          </a:p>
          <a:p>
            <a:r>
              <a:rPr lang="en-US" dirty="0" smtClean="0"/>
              <a:t>SAJ-90:  3 acres,</a:t>
            </a:r>
            <a:r>
              <a:rPr lang="en-US" baseline="0" dirty="0" smtClean="0"/>
              <a:t> repetitive actions</a:t>
            </a:r>
          </a:p>
          <a:p>
            <a:r>
              <a:rPr lang="en-US" baseline="0" dirty="0" smtClean="0"/>
              <a:t>Mitigation – includes secondary impacts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41F0-B874-456C-9480-29FF58E5CC9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SAJ-90:  3 acres,</a:t>
            </a:r>
            <a:r>
              <a:rPr lang="en-US" baseline="0" dirty="0" smtClean="0"/>
              <a:t> </a:t>
            </a:r>
            <a:r>
              <a:rPr lang="en-US" baseline="0" smtClean="0"/>
              <a:t>repetitive actions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41F0-B874-456C-9480-29FF58E5CC9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>
              <a:defRPr/>
            </a:pPr>
            <a:r>
              <a:rPr lang="en-US" dirty="0" smtClean="0"/>
              <a:t>Jurisdiction – tidal and adjacent wetlands. Magnuson-Stevens Act (Essential Fish Habitat - EFH)</a:t>
            </a:r>
          </a:p>
          <a:p>
            <a:r>
              <a:rPr lang="en-US" dirty="0" smtClean="0"/>
              <a:t>Listed species – programmatic consultations</a:t>
            </a:r>
          </a:p>
          <a:p>
            <a:r>
              <a:rPr lang="en-US" dirty="0" smtClean="0"/>
              <a:t>106</a:t>
            </a:r>
            <a:r>
              <a:rPr lang="en-US" baseline="0" dirty="0" smtClean="0"/>
              <a:t> vs. SHPO and Appendix 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41F0-B874-456C-9480-29FF58E5CC90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B5CAB-2699-4872-B3C6-9C9E107409C2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B5CAB-2699-4872-B3C6-9C9E107409C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B5CAB-2699-4872-B3C6-9C9E107409C2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Rivers and Harbors Act of 1899 - Sec. 9 Rivers and Harbors Act of 1899 - Sec.10 Clean Water Act - Section 404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    Marine Protection Research and Sanctuaries Act of 1972 - Section 103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Jurisdictional</a:t>
            </a:r>
            <a:r>
              <a:rPr lang="en-US" baseline="0" dirty="0" smtClean="0"/>
              <a:t> Issues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441F0-B874-456C-9480-29FF58E5CC9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AB48BB89-795A-4C37-B622-039153ACEE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228600" y="73223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  <a:endParaRPr lang="en-US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143000" y="1524000"/>
            <a:ext cx="7772400" cy="68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924800" cy="11430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98637"/>
            <a:ext cx="792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492875"/>
            <a:ext cx="15240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CC6A486-3709-4472-A8C0-125E833EB287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8B0C29F-8A2C-44A6-9CE3-083C28E2AC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AD81E-1B2D-4AD1-A907-D62D5EF210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906D0-0E93-40E9-970B-86D3ED5B1C8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66DFA-30C6-4E87-9A14-E94A5DA72D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34BC5-029B-4B59-853C-4E071C6A92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2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5029200" cy="1143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>
            <a:alpha val="9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trip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B48BB89-795A-4C37-B622-039153ACEE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228600" y="73223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  <a:endParaRPr lang="en-US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F1FC60"/>
          </a:solidFill>
          <a:effectLst>
            <a:glow rad="63500">
              <a:schemeClr val="tx1">
                <a:lumMod val="65000"/>
                <a:lumOff val="35000"/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ts val="500"/>
        </a:spcBef>
        <a:buClr>
          <a:srgbClr val="F1FC60"/>
        </a:buClr>
        <a:buFont typeface="Arial" pitchFamily="34" charset="0"/>
        <a:buChar char="•"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569913" indent="-336550" algn="l" defTabSz="914400" rtl="0" eaLnBrk="1" latinLnBrk="0" hangingPunct="1">
        <a:spcBef>
          <a:spcPts val="500"/>
        </a:spcBef>
        <a:buClr>
          <a:srgbClr val="F1FC60"/>
        </a:buClr>
        <a:buFont typeface="Arial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801688" indent="-231775" algn="l" defTabSz="914400" rtl="0" eaLnBrk="1" latinLnBrk="0" hangingPunct="1">
        <a:spcBef>
          <a:spcPts val="500"/>
        </a:spcBef>
        <a:buClr>
          <a:srgbClr val="F1FC60"/>
        </a:buClr>
        <a:buFont typeface="Courier New" pitchFamily="49" charset="0"/>
        <a:buChar char="o"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147763" indent="-233363" algn="l" defTabSz="914400" rtl="0" eaLnBrk="1" latinLnBrk="0" hangingPunct="1">
        <a:spcBef>
          <a:spcPts val="500"/>
        </a:spcBef>
        <a:buClr>
          <a:srgbClr val="F1FC60"/>
        </a:buClr>
        <a:buFont typeface="Wingdings" pitchFamily="2" charset="2"/>
        <a:buChar char="§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1484313" indent="-225425" algn="l" defTabSz="914400" rtl="0" eaLnBrk="1" latinLnBrk="0" hangingPunct="1">
        <a:spcBef>
          <a:spcPts val="500"/>
        </a:spcBef>
        <a:buClr>
          <a:srgbClr val="F1FC60"/>
        </a:buClr>
        <a:buFont typeface="Wingdings" pitchFamily="2" charset="2"/>
        <a:buChar char="Ø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51E197-38FE-4405-97BB-6DED4F95DFD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3" name="Picture 8" descr="USACE_logo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4175" y="5715000"/>
            <a:ext cx="758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 userDrawn="1"/>
        </p:nvSpPr>
        <p:spPr bwMode="auto">
          <a:xfrm>
            <a:off x="6223000" y="6416675"/>
            <a:ext cx="26066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>
                <a:solidFill>
                  <a:srgbClr val="000000"/>
                </a:solidFill>
              </a:rPr>
              <a:t>BUILDING STRONG</a:t>
            </a:r>
            <a:r>
              <a:rPr lang="en-US" sz="1400" b="1" baseline="-25000">
                <a:solidFill>
                  <a:srgbClr val="000000"/>
                </a:solidFill>
              </a:rPr>
              <a:t>®</a:t>
            </a:r>
          </a:p>
        </p:txBody>
      </p:sp>
      <p:sp>
        <p:nvSpPr>
          <p:cNvPr id="3082" name="Line 10"/>
          <p:cNvSpPr>
            <a:spLocks noChangeShapeType="1"/>
          </p:cNvSpPr>
          <p:nvPr userDrawn="1"/>
        </p:nvSpPr>
        <p:spPr bwMode="auto">
          <a:xfrm flipH="1">
            <a:off x="1219200" y="63246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056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" y="5715000"/>
            <a:ext cx="685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Char char="►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Wingdings 3" pitchFamily="18" charset="2"/>
        <a:buChar char="w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3" descr="FloodFighter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663700"/>
            <a:ext cx="3810000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9" descr="FloodFighter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250" y="3381375"/>
            <a:ext cx="52387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8"/>
          <p:cNvGrpSpPr>
            <a:grpSpLocks/>
          </p:cNvGrpSpPr>
          <p:nvPr userDrawn="1"/>
        </p:nvGrpSpPr>
        <p:grpSpPr bwMode="auto">
          <a:xfrm>
            <a:off x="0" y="0"/>
            <a:ext cx="9144000" cy="6861175"/>
            <a:chOff x="0" y="0"/>
            <a:chExt cx="5760" cy="4322"/>
          </a:xfrm>
        </p:grpSpPr>
        <p:grpSp>
          <p:nvGrpSpPr>
            <p:cNvPr id="3" name="Group 27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2"/>
              <a:chOff x="0" y="0"/>
              <a:chExt cx="5760" cy="4322"/>
            </a:xfrm>
          </p:grpSpPr>
          <p:pic>
            <p:nvPicPr>
              <p:cNvPr id="1035" name="Picture 23" descr="ppt_camo_bkgrnd-03"/>
              <p:cNvPicPr>
                <a:picLocks noChangeAspect="1" noChangeArrowheads="1"/>
              </p:cNvPicPr>
              <p:nvPr userDrawn="1"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0" y="0"/>
                <a:ext cx="5760" cy="4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6" name="Picture 21" descr="white_curve"/>
              <p:cNvPicPr>
                <a:picLocks noChangeAspect="1" noChangeArrowheads="1"/>
              </p:cNvPicPr>
              <p:nvPr userDrawn="1"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02" y="990"/>
                <a:ext cx="3258" cy="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34" name="Picture 8" descr="USACE_logo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8" y="3282"/>
              <a:ext cx="816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5334000" y="3352800"/>
            <a:ext cx="381000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152400"/>
            <a:ext cx="632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PRESENTATION TITLE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1508125" y="6121400"/>
            <a:ext cx="35972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dirty="0">
                <a:solidFill>
                  <a:srgbClr val="000000"/>
                </a:solidFill>
              </a:rPr>
              <a:t>US Army Corps of Engineers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</a:rPr>
              <a:t>BUILDING STRONG</a:t>
            </a:r>
            <a:r>
              <a:rPr lang="en-US" sz="1400" b="1" baseline="-25000" dirty="0">
                <a:solidFill>
                  <a:srgbClr val="000000"/>
                </a:solidFill>
              </a:rPr>
              <a:t>®</a:t>
            </a:r>
          </a:p>
        </p:txBody>
      </p:sp>
      <p:pic>
        <p:nvPicPr>
          <p:cNvPr id="1032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5181600"/>
            <a:ext cx="10668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ypress background2.jpg"/>
          <p:cNvPicPr>
            <a:picLocks noChangeAspect="1"/>
          </p:cNvPicPr>
          <p:nvPr/>
        </p:nvPicPr>
        <p:blipFill>
          <a:blip r:embed="rId3" cstate="print"/>
          <a:srcRect l="11114"/>
          <a:stretch>
            <a:fillRect/>
          </a:stretch>
        </p:blipFill>
        <p:spPr>
          <a:xfrm>
            <a:off x="0" y="0"/>
            <a:ext cx="9141551" cy="68580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505200" y="2819400"/>
            <a:ext cx="5410200" cy="1600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1FC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Statewide</a:t>
            </a:r>
            <a:r>
              <a:rPr kumimoji="0" lang="en-US" sz="2600" b="0" i="0" u="none" strike="noStrike" kern="1200" cap="none" spc="0" normalizeH="0" noProof="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1FC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Programmatic General Permit (SPGP IV-R1)</a:t>
            </a:r>
            <a:endParaRPr kumimoji="0" lang="en-US" sz="2600" b="0" i="0" u="none" strike="noStrike" kern="1200" cap="none" spc="0" normalizeH="0" baseline="0" noProof="0" dirty="0" smtClean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1FC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429000" y="4038600"/>
            <a:ext cx="5486400" cy="281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noProof="0" dirty="0" smtClean="0">
                <a:latin typeface="Arial" pitchFamily="34" charset="0"/>
                <a:cs typeface="Arial" pitchFamily="34" charset="0"/>
              </a:rPr>
              <a:t>Michelle Reiber, Bureau Chief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noProof="0" dirty="0" smtClean="0">
                <a:latin typeface="Arial" pitchFamily="34" charset="0"/>
                <a:cs typeface="Arial" pitchFamily="34" charset="0"/>
              </a:rPr>
              <a:t>Environmental Resource Regulation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noProof="0" dirty="0" smtClean="0">
                <a:latin typeface="Arial" pitchFamily="34" charset="0"/>
                <a:cs typeface="Arial" pitchFamily="34" charset="0"/>
              </a:rPr>
              <a:t> SJRWMD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endParaRPr kumimoji="0" lang="en-US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noProof="0" dirty="0" smtClean="0">
                <a:latin typeface="Arial" pitchFamily="34" charset="0"/>
                <a:cs typeface="Arial" pitchFamily="34" charset="0"/>
              </a:rPr>
              <a:t>Barbara Hatchitt, Supervising Regulatory Scientist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Palatka Service Center</a:t>
            </a:r>
            <a:endParaRPr lang="en-US" noProof="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en-US" noProof="0" dirty="0" smtClean="0">
                <a:latin typeface="Arial" pitchFamily="34" charset="0"/>
                <a:cs typeface="Arial" pitchFamily="34" charset="0"/>
              </a:rPr>
              <a:t>SJRWMD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73223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sz="1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143000" y="609600"/>
            <a:ext cx="7772400" cy="990600"/>
          </a:xfrm>
        </p:spPr>
        <p:txBody>
          <a:bodyPr/>
          <a:lstStyle/>
          <a:p>
            <a:r>
              <a:rPr lang="en-US" dirty="0" smtClean="0"/>
              <a:t>Habitat/protect Species/Special Area Issues</a:t>
            </a:r>
            <a:endParaRPr lang="en-US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70866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371600" y="533400"/>
            <a:ext cx="7772400" cy="685800"/>
          </a:xfrm>
        </p:spPr>
        <p:txBody>
          <a:bodyPr/>
          <a:lstStyle/>
          <a:p>
            <a:r>
              <a:rPr lang="en-US" dirty="0" smtClean="0"/>
              <a:t>Habitat/protect Species/Special Area Issues</a:t>
            </a:r>
          </a:p>
          <a:p>
            <a:endParaRPr lang="en-US" dirty="0" smtClean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05000"/>
            <a:ext cx="70961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6705600" cy="457200"/>
          </a:xfrm>
        </p:spPr>
        <p:txBody>
          <a:bodyPr/>
          <a:lstStyle/>
          <a:p>
            <a:r>
              <a:rPr lang="en-US" dirty="0" smtClean="0"/>
              <a:t>SPGP GIS </a:t>
            </a:r>
            <a:r>
              <a:rPr lang="en-US" sz="3200" dirty="0" smtClean="0"/>
              <a:t>Layer</a:t>
            </a:r>
            <a:endParaRPr lang="en-US" sz="3200" dirty="0"/>
          </a:p>
        </p:txBody>
      </p:sp>
      <p:pic>
        <p:nvPicPr>
          <p:cNvPr id="4" name="Content Placeholder 3" descr="SPG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0" y="1447800"/>
            <a:ext cx="4953000" cy="52213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143000" y="533400"/>
            <a:ext cx="7772400" cy="685800"/>
          </a:xfrm>
        </p:spPr>
        <p:txBody>
          <a:bodyPr/>
          <a:lstStyle/>
          <a:p>
            <a:r>
              <a:rPr lang="en-US" dirty="0" smtClean="0"/>
              <a:t>Complete checklist for specific activity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600200"/>
            <a:ext cx="6629400" cy="484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924800" cy="990600"/>
          </a:xfrm>
        </p:spPr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Determine that project is yellow, send project information (transmittal memo  and checklist) to the Corps within 5 days.</a:t>
            </a:r>
          </a:p>
          <a:p>
            <a:r>
              <a:rPr lang="en-US" dirty="0" smtClean="0"/>
              <a:t>Corps determined project is green, forward project to National Marine Fisheries Service (NMFS).  If no comments from NMFS after 5 days, issue permit.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SJRWMD specific templates for exemption letters, staff reports and permits reduce processing time, estimated to be 30-60 minutes once staff has acclimated to process.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7924800" cy="9144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9" name="Picture 5" descr="C:\Users\mreiber\AppData\Local\Microsoft\Windows\Temporary Internet Files\Content.IE5\TBUINPJS\MC900078622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0512" y="2063750"/>
            <a:ext cx="1857375" cy="3995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52400"/>
            <a:ext cx="77724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Developing Programmatic </a:t>
            </a:r>
            <a:br>
              <a:rPr lang="en-US" dirty="0" smtClean="0"/>
            </a:br>
            <a:r>
              <a:rPr lang="en-US" dirty="0" smtClean="0"/>
              <a:t>General Permits (SAJ-111)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52400" y="2438400"/>
            <a:ext cx="3505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</a:rPr>
              <a:t>Jeffrey S. Collins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</a:rPr>
              <a:t>Senior Project Manager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</a:rPr>
              <a:t>Cocoa Permits Section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</a:rPr>
              <a:t>Jacksonville District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</a:rPr>
              <a:t>11 June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USACE General Permits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 defTabSz="903288" eaLnBrk="1" hangingPunct="1">
              <a:lnSpc>
                <a:spcPct val="90000"/>
              </a:lnSpc>
              <a:defRPr/>
            </a:pPr>
            <a:r>
              <a:rPr lang="en-US" sz="2800" dirty="0" smtClean="0"/>
              <a:t>General Permits (GPs)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Evaluation and authorization not project-specific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Similar activities resulting in minimal adverse effects to aquatic environment (with mitigation) 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Developed and issued with same process as IPs 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Must be reissued every five years</a:t>
            </a:r>
            <a:endParaRPr lang="en-US" sz="2000" dirty="0" smtClean="0"/>
          </a:p>
          <a:p>
            <a:pPr marL="339725" indent="-339725" defTabSz="903288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800" dirty="0" smtClean="0"/>
              <a:t>Types of General Permits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Nationwide permits (NWP)-issued by Corps HQ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dirty="0" smtClean="0"/>
              <a:t>Regional permits (RGP)-issued by districts and divisions</a:t>
            </a:r>
          </a:p>
          <a:p>
            <a:pPr marL="735013" lvl="1" indent="-282575" defTabSz="903288" eaLnBrk="1" hangingPunct="1">
              <a:lnSpc>
                <a:spcPct val="90000"/>
              </a:lnSpc>
              <a:defRPr/>
            </a:pPr>
            <a:r>
              <a:rPr lang="en-US" sz="2100" b="1" dirty="0" smtClean="0"/>
              <a:t>Programmatic permits</a:t>
            </a:r>
            <a:r>
              <a:rPr lang="en-US" sz="2100" dirty="0" smtClean="0"/>
              <a:t> (PGP)-reduce duplication for similar 				           programs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295400"/>
            <a:ext cx="55626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99CC"/>
              </a:buClr>
              <a:buFontTx/>
              <a:buNone/>
            </a:pPr>
            <a:endParaRPr lang="en-US" sz="2000" b="1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dirty="0" smtClean="0"/>
              <a:t>All structures or work in the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/>
              <a:t>    navigable waters of the U.S.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00000"/>
              </a:buClr>
              <a:buFont typeface="Wingdings" pitchFamily="2" charset="2"/>
              <a:buNone/>
            </a:pPr>
            <a:r>
              <a:rPr lang="en-US" sz="2400" dirty="0" smtClean="0"/>
              <a:t>    (Section 10, Rivers and Harbors Act of 1899)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dirty="0" smtClean="0"/>
              <a:t>Discharge of dredged or fill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/>
              <a:t>    material in waters of the U.S.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/>
              <a:t>    (Section 404, Clean Water Act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 smtClean="0"/>
              <a:t>    of 1977)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dirty="0" smtClean="0">
                <a:cs typeface="Arial" charset="0"/>
              </a:rPr>
              <a:t>Section 103 of the Marine Protection, Research and Sanctuaries Act  -   prevents dumping of trash &amp; sewage in waters of the United States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sz="2000" b="1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sz="2000" b="1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99CC"/>
              </a:buClr>
            </a:pPr>
            <a:endParaRPr lang="en-US" sz="2000" b="1" dirty="0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5334000" y="19812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Times New Roman" pitchFamily="18" charset="0"/>
            </a:endParaRPr>
          </a:p>
        </p:txBody>
      </p:sp>
      <p:pic>
        <p:nvPicPr>
          <p:cNvPr id="6148" name="Picture 5" descr="404Violation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72600" y="1905000"/>
            <a:ext cx="3657600" cy="2292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149" name="Picture 6" descr="Obstruction"/>
          <p:cNvPicPr>
            <a:picLocks noChangeAspect="1" noChangeArrowheads="1"/>
          </p:cNvPicPr>
          <p:nvPr/>
        </p:nvPicPr>
        <p:blipFill>
          <a:blip r:embed="rId4" cstate="print"/>
          <a:srcRect l="19955" r="6091"/>
          <a:stretch>
            <a:fillRect/>
          </a:stretch>
        </p:blipFill>
        <p:spPr bwMode="auto">
          <a:xfrm>
            <a:off x="5468938" y="1676400"/>
            <a:ext cx="3370262" cy="2813050"/>
          </a:xfrm>
          <a:prstGeom prst="rect">
            <a:avLst/>
          </a:prstGeom>
          <a:noFill/>
          <a:ln w="28575">
            <a:solidFill>
              <a:srgbClr val="5E5C00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43000" y="381000"/>
            <a:ext cx="6246813" cy="769938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+mn-lt"/>
              </a:rPr>
              <a:t>Regulatory Authorities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DEP and the Corps, Jacksonville District  developed a Statewide Programmatic General Permit (SPGP)</a:t>
            </a:r>
          </a:p>
          <a:p>
            <a:pPr lvl="1"/>
            <a:r>
              <a:rPr lang="en-US" sz="2600" dirty="0" smtClean="0"/>
              <a:t>Consultation with FWS, NMF, EPA, FWC</a:t>
            </a:r>
          </a:p>
          <a:p>
            <a:pPr lvl="1"/>
            <a:r>
              <a:rPr lang="en-US" sz="2600" dirty="0" smtClean="0"/>
              <a:t>Minor works within waters of the United States</a:t>
            </a:r>
          </a:p>
          <a:p>
            <a:pPr lvl="1"/>
            <a:r>
              <a:rPr lang="en-US" sz="2600" dirty="0" smtClean="0"/>
              <a:t>Current SPGP (SPGP IV-R1) expands geographic coverage across the entire state (except areas specifically excluded in the agreement)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Captur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-2802" b="8228"/>
          <a:stretch>
            <a:fillRect/>
          </a:stretch>
        </p:blipFill>
        <p:spPr>
          <a:xfrm>
            <a:off x="76200" y="0"/>
            <a:ext cx="8686800" cy="5525204"/>
          </a:xfrm>
        </p:spPr>
      </p:pic>
      <p:sp>
        <p:nvSpPr>
          <p:cNvPr id="4" name="TextBox 3"/>
          <p:cNvSpPr txBox="1"/>
          <p:nvPr/>
        </p:nvSpPr>
        <p:spPr>
          <a:xfrm>
            <a:off x="6324600" y="26670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SPGP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0" y="15240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SAJ-111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90600"/>
            <a:ext cx="3962400" cy="5410200"/>
          </a:xfrm>
        </p:spPr>
        <p:txBody>
          <a:bodyPr/>
          <a:lstStyle/>
          <a:p>
            <a:pPr eaLnBrk="1" hangingPunct="1"/>
            <a:r>
              <a:rPr lang="en-US" sz="1800" dirty="0" smtClean="0"/>
              <a:t>40 CFR Part 230 - Section 404(b)(1) Guidelines</a:t>
            </a:r>
          </a:p>
          <a:p>
            <a:pPr eaLnBrk="1" hangingPunct="1"/>
            <a:r>
              <a:rPr lang="en-US" sz="1800" dirty="0" smtClean="0"/>
              <a:t>40 CFR Part 22 - Administrative Assessment of Civil Penalties &amp; the Revocation or Suspension of Permits</a:t>
            </a:r>
          </a:p>
          <a:p>
            <a:pPr eaLnBrk="1" hangingPunct="1"/>
            <a:r>
              <a:rPr lang="en-US" sz="1800" dirty="0" smtClean="0"/>
              <a:t>40 CFR Part 233 - State Program Regulations</a:t>
            </a:r>
          </a:p>
          <a:p>
            <a:pPr eaLnBrk="1" hangingPunct="1"/>
            <a:r>
              <a:rPr lang="en-US" sz="1800" dirty="0" smtClean="0"/>
              <a:t>40 CFR Part 233G - Tribal Regulations</a:t>
            </a:r>
          </a:p>
          <a:p>
            <a:pPr eaLnBrk="1" hangingPunct="1"/>
            <a:r>
              <a:rPr lang="en-US" sz="1800" dirty="0" smtClean="0"/>
              <a:t>40 CFR Part 1500 et </a:t>
            </a:r>
            <a:r>
              <a:rPr lang="en-US" sz="1800" dirty="0" err="1" smtClean="0"/>
              <a:t>seq</a:t>
            </a:r>
            <a:r>
              <a:rPr lang="en-US" sz="1800" dirty="0" smtClean="0"/>
              <a:t> - Council on Environmental Quality</a:t>
            </a:r>
          </a:p>
          <a:p>
            <a:pPr eaLnBrk="1" hangingPunct="1"/>
            <a:r>
              <a:rPr lang="en-US" sz="1800" dirty="0" smtClean="0"/>
              <a:t>36 CFR Part 800-899 - Advisory Council on Historic Preservation</a:t>
            </a:r>
          </a:p>
          <a:p>
            <a:pPr eaLnBrk="1" hangingPunct="1"/>
            <a:r>
              <a:rPr lang="en-US" sz="1800" dirty="0" smtClean="0"/>
              <a:t>50 CFR Parts 400-499 - Endangered Species Regulations</a:t>
            </a:r>
          </a:p>
          <a:p>
            <a:pPr algn="ctr" eaLnBrk="1" hangingPunct="1"/>
            <a:r>
              <a:rPr lang="en-US" sz="1800" dirty="0" smtClean="0"/>
              <a:t>Wild &amp; Scenic Rivers Act </a:t>
            </a:r>
          </a:p>
          <a:p>
            <a:pPr eaLnBrk="1" hangingPunct="1"/>
            <a:endParaRPr lang="en-US" sz="1400" dirty="0" smtClean="0"/>
          </a:p>
        </p:txBody>
      </p:sp>
      <p:sp>
        <p:nvSpPr>
          <p:cNvPr id="8195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3886200"/>
          </a:xfrm>
        </p:spPr>
        <p:txBody>
          <a:bodyPr/>
          <a:lstStyle/>
          <a:p>
            <a:pPr eaLnBrk="1" hangingPunct="1"/>
            <a:r>
              <a:rPr lang="en-US" sz="1800" dirty="0" smtClean="0"/>
              <a:t>50 CFR Part 600 - Essential Fish Habitat Regulations</a:t>
            </a:r>
          </a:p>
          <a:p>
            <a:pPr eaLnBrk="1" hangingPunct="1"/>
            <a:r>
              <a:rPr lang="en-US" sz="1800" dirty="0" smtClean="0"/>
              <a:t>Marine Protection Research and Sanctuaries Act of 1972 - Section 302</a:t>
            </a:r>
          </a:p>
          <a:p>
            <a:pPr eaLnBrk="1" hangingPunct="1"/>
            <a:r>
              <a:rPr lang="en-US" sz="1800" dirty="0" smtClean="0"/>
              <a:t>Fish and Wildlife Coordination Act</a:t>
            </a:r>
          </a:p>
          <a:p>
            <a:pPr eaLnBrk="1" hangingPunct="1"/>
            <a:r>
              <a:rPr lang="en-US" sz="1800" dirty="0" smtClean="0"/>
              <a:t>Native American Graves Protection and Repatriation Act</a:t>
            </a:r>
          </a:p>
          <a:p>
            <a:pPr eaLnBrk="1" hangingPunct="1"/>
            <a:r>
              <a:rPr lang="en-US" sz="1800" dirty="0" smtClean="0"/>
              <a:t>Clean Water Act - Section 401</a:t>
            </a:r>
          </a:p>
          <a:p>
            <a:pPr eaLnBrk="1" hangingPunct="1"/>
            <a:r>
              <a:rPr lang="en-US" sz="1800" dirty="0" smtClean="0"/>
              <a:t>Clean Water Act - Section 402</a:t>
            </a:r>
          </a:p>
          <a:p>
            <a:pPr eaLnBrk="1" hangingPunct="1"/>
            <a:r>
              <a:rPr lang="en-US" sz="1800" dirty="0" smtClean="0"/>
              <a:t>Coastal Zone Management Act of 1972</a:t>
            </a:r>
          </a:p>
          <a:p>
            <a:pPr eaLnBrk="1" hangingPunct="1"/>
            <a:r>
              <a:rPr lang="en-US" sz="1800" dirty="0" smtClean="0"/>
              <a:t>Endangered Species Act</a:t>
            </a:r>
          </a:p>
          <a:p>
            <a:pPr eaLnBrk="1" hangingPunct="1"/>
            <a:r>
              <a:rPr lang="en-US" sz="1800" dirty="0" smtClean="0"/>
              <a:t>Marine Mammal Protection Act</a:t>
            </a:r>
          </a:p>
          <a:p>
            <a:pPr eaLnBrk="1" hangingPunct="1"/>
            <a:r>
              <a:rPr lang="en-US" sz="1800" dirty="0" smtClean="0"/>
              <a:t>National Environmental Policy Act</a:t>
            </a:r>
          </a:p>
          <a:p>
            <a:pPr eaLnBrk="1" hangingPunct="1"/>
            <a:r>
              <a:rPr lang="en-US" sz="1800" dirty="0" smtClean="0"/>
              <a:t>National Historic </a:t>
            </a:r>
            <a:br>
              <a:rPr lang="en-US" sz="1800" dirty="0" smtClean="0"/>
            </a:br>
            <a:r>
              <a:rPr lang="en-US" sz="1800" dirty="0" smtClean="0"/>
              <a:t>Preservation Act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33400" y="152400"/>
            <a:ext cx="7807325" cy="769938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atin typeface="+mj-lt"/>
              </a:rPr>
              <a:t>Other Regulations and Laws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8229600" cy="38862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dirty="0" smtClean="0"/>
              <a:t>Expansive</a:t>
            </a:r>
          </a:p>
          <a:p>
            <a:pPr eaLnBrk="1" hangingPunct="1">
              <a:buClr>
                <a:schemeClr val="tx1"/>
              </a:buClr>
            </a:pPr>
            <a:r>
              <a:rPr lang="en-US" dirty="0" smtClean="0"/>
              <a:t>Has it’s roots in:</a:t>
            </a:r>
          </a:p>
          <a:p>
            <a:pPr lvl="1" eaLnBrk="1" hangingPunct="1">
              <a:buClr>
                <a:schemeClr val="tx1"/>
              </a:buClr>
              <a:buFont typeface="Arial" pitchFamily="34" charset="0"/>
              <a:buChar char="►"/>
            </a:pPr>
            <a:r>
              <a:rPr lang="en-US" dirty="0" smtClean="0"/>
              <a:t>SPGP, August 1995</a:t>
            </a:r>
          </a:p>
          <a:p>
            <a:pPr lvl="1" eaLnBrk="1" hangingPunct="1">
              <a:buClr>
                <a:schemeClr val="tx1"/>
              </a:buClr>
              <a:buFont typeface="Arial" pitchFamily="34" charset="0"/>
              <a:buChar char="►"/>
            </a:pPr>
            <a:r>
              <a:rPr lang="en-US" dirty="0" smtClean="0"/>
              <a:t>SPGP (SPGP IV-R1), Dec 2013</a:t>
            </a:r>
          </a:p>
          <a:p>
            <a:pPr lvl="1" eaLnBrk="1" hangingPunct="1">
              <a:buClr>
                <a:schemeClr val="tx1"/>
              </a:buClr>
              <a:buFont typeface="Arial" pitchFamily="34" charset="0"/>
              <a:buChar char="►"/>
            </a:pPr>
            <a:r>
              <a:rPr lang="en-US" dirty="0" smtClean="0"/>
              <a:t>RGP SAJ-90, 2005</a:t>
            </a:r>
          </a:p>
          <a:p>
            <a:pPr lvl="2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US" dirty="0" smtClean="0"/>
              <a:t>Review of State vs. Federal Permits</a:t>
            </a:r>
          </a:p>
          <a:p>
            <a:pPr lvl="1" eaLnBrk="1" hangingPunct="1">
              <a:buClr>
                <a:schemeClr val="tx1"/>
              </a:buClr>
              <a:buNone/>
            </a:pPr>
            <a:endParaRPr lang="en-US" dirty="0" smtClean="0"/>
          </a:p>
          <a:p>
            <a:pPr eaLnBrk="1" hangingPunct="1">
              <a:buClr>
                <a:schemeClr val="tx1"/>
              </a:buCl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46791" y="457200"/>
            <a:ext cx="3690049" cy="769441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latin typeface="+mj-lt"/>
              </a:rPr>
              <a:t>PGP SAJ-111</a:t>
            </a:r>
            <a:endParaRPr lang="en-US" sz="4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8229600" cy="3886200"/>
          </a:xfrm>
        </p:spPr>
        <p:txBody>
          <a:bodyPr/>
          <a:lstStyle/>
          <a:p>
            <a:r>
              <a:rPr lang="en-US" sz="2400" dirty="0" smtClean="0"/>
              <a:t>Max 3 acres of fill in waters of the U.S.</a:t>
            </a:r>
          </a:p>
          <a:p>
            <a:r>
              <a:rPr lang="en-US" sz="2400" dirty="0" smtClean="0"/>
              <a:t>Limited to:</a:t>
            </a:r>
          </a:p>
          <a:p>
            <a:pPr lvl="1"/>
            <a:r>
              <a:rPr lang="en-US" sz="2400" dirty="0" smtClean="0"/>
              <a:t>Work within 20+ year old bedded pine plantations</a:t>
            </a:r>
          </a:p>
          <a:p>
            <a:pPr lvl="1"/>
            <a:r>
              <a:rPr lang="en-US" sz="2400" dirty="0" smtClean="0"/>
              <a:t>Non-forested wetlands in improved pasture</a:t>
            </a:r>
          </a:p>
          <a:p>
            <a:pPr lvl="1"/>
            <a:r>
              <a:rPr lang="en-US" sz="2400" dirty="0" smtClean="0"/>
              <a:t>Parcels bordered by 75% development</a:t>
            </a:r>
          </a:p>
          <a:p>
            <a:pPr lvl="1"/>
            <a:r>
              <a:rPr lang="en-US" sz="2400" dirty="0" smtClean="0"/>
              <a:t>Wetlands with &gt;80% cover by invasive and/or exotic species</a:t>
            </a:r>
          </a:p>
          <a:p>
            <a:r>
              <a:rPr lang="en-US" sz="2400" dirty="0" smtClean="0"/>
              <a:t>Compensatory mitigation at a federally approved mitigation bank (1:1 ratio)</a:t>
            </a:r>
          </a:p>
          <a:p>
            <a:r>
              <a:rPr lang="en-US" sz="2400" dirty="0" smtClean="0"/>
              <a:t>Federally listed species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9698" y="152400"/>
            <a:ext cx="3690049" cy="1384995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latin typeface="+mj-lt"/>
              </a:rPr>
              <a:t>PGP SAJ-111</a:t>
            </a:r>
          </a:p>
          <a:p>
            <a:pPr algn="ctr">
              <a:defRPr/>
            </a:pPr>
            <a:r>
              <a:rPr lang="en-US" sz="4000" b="1" dirty="0" smtClean="0">
                <a:latin typeface="+mj-lt"/>
              </a:rPr>
              <a:t>Limitations</a:t>
            </a:r>
            <a:endParaRPr lang="en-US" sz="4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AJ-111 Area_St. Johns Tidal Location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524000"/>
            <a:ext cx="3657600" cy="4114800"/>
          </a:xfrm>
          <a:prstGeom prst="rect">
            <a:avLst/>
          </a:prstGeom>
        </p:spPr>
      </p:pic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581400" y="1600200"/>
            <a:ext cx="6553200" cy="3886200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dirty="0" smtClean="0"/>
              <a:t>Residential, commercial, or institutional  buildings and attendant features</a:t>
            </a:r>
          </a:p>
          <a:p>
            <a:pPr lvl="2">
              <a:buSzPct val="75000"/>
              <a:buFont typeface="Arial" pitchFamily="34" charset="0"/>
              <a:buChar char="►"/>
            </a:pPr>
            <a:r>
              <a:rPr lang="en-US" sz="2800" dirty="0" smtClean="0"/>
              <a:t>Non-tidal waters only</a:t>
            </a:r>
          </a:p>
          <a:p>
            <a:pPr lvl="2">
              <a:buSzPct val="75000"/>
              <a:buFont typeface="Arial" pitchFamily="34" charset="0"/>
              <a:buChar char="►"/>
            </a:pPr>
            <a:r>
              <a:rPr lang="en-US" sz="2800" dirty="0" smtClean="0"/>
              <a:t>Certain geographic areas excluded from SAJ-111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5432" y="152400"/>
            <a:ext cx="4878580" cy="1384995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latin typeface="+mj-lt"/>
              </a:rPr>
              <a:t>PGP SAJ-111</a:t>
            </a:r>
          </a:p>
          <a:p>
            <a:pPr algn="ctr">
              <a:defRPr/>
            </a:pPr>
            <a:r>
              <a:rPr lang="en-US" sz="4000" b="1" dirty="0" smtClean="0">
                <a:latin typeface="+mj-lt"/>
              </a:rPr>
              <a:t>Categories of Work</a:t>
            </a:r>
            <a:endParaRPr lang="en-US" sz="4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PGP SAJ-111</a:t>
            </a:r>
            <a:br>
              <a:rPr lang="en-US" b="1" dirty="0" smtClean="0"/>
            </a:br>
            <a:r>
              <a:rPr lang="en-US" b="1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Consultation with USFWS</a:t>
            </a:r>
          </a:p>
          <a:p>
            <a:r>
              <a:rPr lang="en-US" dirty="0" smtClean="0"/>
              <a:t>Modification to Authorization Area – NMFS Essential Fish Habitat</a:t>
            </a:r>
          </a:p>
          <a:p>
            <a:r>
              <a:rPr lang="en-US" dirty="0" smtClean="0"/>
              <a:t>Coordination Agreement</a:t>
            </a:r>
          </a:p>
          <a:p>
            <a:r>
              <a:rPr lang="en-US" dirty="0" smtClean="0"/>
              <a:t>Decision Document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Challenges to Creating PGPs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Review Duplicative Actions</a:t>
            </a:r>
          </a:p>
          <a:p>
            <a:r>
              <a:rPr lang="en-US" sz="2800" dirty="0" smtClean="0"/>
              <a:t>Section 404 Clean Water Act</a:t>
            </a:r>
          </a:p>
          <a:p>
            <a:pPr lvl="1"/>
            <a:r>
              <a:rPr lang="en-US" dirty="0" smtClean="0"/>
              <a:t>Jurisdiction</a:t>
            </a:r>
          </a:p>
          <a:p>
            <a:pPr lvl="1"/>
            <a:r>
              <a:rPr lang="en-US" dirty="0" smtClean="0"/>
              <a:t>Federally Listed Species </a:t>
            </a:r>
          </a:p>
          <a:p>
            <a:pPr lvl="0"/>
            <a:r>
              <a:rPr lang="en-US" sz="2800" dirty="0" smtClean="0">
                <a:solidFill>
                  <a:srgbClr val="000000"/>
                </a:solidFill>
              </a:rPr>
              <a:t>Section 106 of National Historic Preservation Act</a:t>
            </a:r>
          </a:p>
          <a:p>
            <a:pPr lvl="0"/>
            <a:r>
              <a:rPr lang="en-US" sz="2800" dirty="0" smtClean="0">
                <a:solidFill>
                  <a:srgbClr val="000000"/>
                </a:solidFill>
              </a:rPr>
              <a:t>Mitigation Bank Rule</a:t>
            </a:r>
          </a:p>
          <a:p>
            <a:pPr lvl="0"/>
            <a:r>
              <a:rPr lang="en-US" sz="2800" dirty="0" smtClean="0">
                <a:solidFill>
                  <a:srgbClr val="000000"/>
                </a:solidFill>
              </a:rPr>
              <a:t>Wetland Functional Assessments</a:t>
            </a:r>
          </a:p>
          <a:p>
            <a:pPr lvl="0"/>
            <a:r>
              <a:rPr lang="en-US" sz="2800" dirty="0" smtClean="0">
                <a:solidFill>
                  <a:srgbClr val="000000"/>
                </a:solidFill>
              </a:rPr>
              <a:t>Secondary Wetland Impacts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2052" name="Picture 4" descr="C:\Users\k3rdnjsc\Documents\Tribal Liaison\Training\2014 Webinar\cropped_Florida 1831_Shows Seminole Reserv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14400"/>
            <a:ext cx="51054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162800" cy="48768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800" dirty="0" smtClean="0"/>
              <a:t>Shoreline stabilization</a:t>
            </a:r>
          </a:p>
          <a:p>
            <a:pPr>
              <a:spcBef>
                <a:spcPts val="600"/>
              </a:spcBef>
            </a:pPr>
            <a:endParaRPr lang="en-US" sz="1050" dirty="0" smtClean="0"/>
          </a:p>
          <a:p>
            <a:pPr>
              <a:spcBef>
                <a:spcPts val="600"/>
              </a:spcBef>
            </a:pPr>
            <a:r>
              <a:rPr lang="en-US" sz="2800" dirty="0" smtClean="0"/>
              <a:t>Boat </a:t>
            </a:r>
            <a:r>
              <a:rPr lang="en-US" sz="2800" dirty="0"/>
              <a:t>ramps and </a:t>
            </a:r>
            <a:r>
              <a:rPr lang="en-US" sz="2800" dirty="0" smtClean="0"/>
              <a:t>launch </a:t>
            </a:r>
            <a:r>
              <a:rPr lang="en-US" sz="2800" dirty="0"/>
              <a:t>areas and </a:t>
            </a:r>
            <a:r>
              <a:rPr lang="en-US" sz="2800" dirty="0" smtClean="0"/>
              <a:t>associated structures </a:t>
            </a:r>
          </a:p>
          <a:p>
            <a:pPr>
              <a:spcBef>
                <a:spcPts val="600"/>
              </a:spcBef>
            </a:pPr>
            <a:endParaRPr lang="en-US" sz="1050" dirty="0" smtClean="0"/>
          </a:p>
          <a:p>
            <a:pPr>
              <a:spcBef>
                <a:spcPts val="600"/>
              </a:spcBef>
            </a:pPr>
            <a:r>
              <a:rPr lang="en-US" sz="2800" dirty="0" smtClean="0"/>
              <a:t>Docks</a:t>
            </a:r>
            <a:r>
              <a:rPr lang="en-US" sz="2800" dirty="0"/>
              <a:t>, </a:t>
            </a:r>
            <a:r>
              <a:rPr lang="en-US" sz="2800" dirty="0" smtClean="0"/>
              <a:t>piers, and other </a:t>
            </a:r>
            <a:r>
              <a:rPr lang="en-US" sz="2800" dirty="0"/>
              <a:t>minor piling supported </a:t>
            </a:r>
            <a:r>
              <a:rPr lang="en-US" sz="2800" dirty="0" smtClean="0"/>
              <a:t>structures and associated facilities (excluding municipal or commercial fishing piers)</a:t>
            </a:r>
          </a:p>
          <a:p>
            <a:pPr>
              <a:spcBef>
                <a:spcPts val="600"/>
              </a:spcBef>
            </a:pPr>
            <a:endParaRPr lang="en-US" sz="1050" dirty="0" smtClean="0"/>
          </a:p>
          <a:p>
            <a:pPr>
              <a:spcBef>
                <a:spcPts val="600"/>
              </a:spcBef>
            </a:pPr>
            <a:r>
              <a:rPr lang="en-US" sz="2800" dirty="0" smtClean="0"/>
              <a:t>Maintenance </a:t>
            </a:r>
            <a:r>
              <a:rPr lang="en-US" sz="2800" dirty="0"/>
              <a:t>dredging of canals and </a:t>
            </a:r>
            <a:r>
              <a:rPr lang="en-US" sz="2800" dirty="0" smtClean="0"/>
              <a:t>channels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B89-795A-4C37-B622-039153ACEE9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Gill Sans MT" pitchFamily="34" charset="0"/>
              </a:rPr>
              <a:t>SPGP Project Review</a:t>
            </a:r>
            <a:endParaRPr lang="en-US" b="1" dirty="0">
              <a:latin typeface="Gill Sans MT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8153400" cy="4754563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b="0" dirty="0" smtClean="0">
                <a:latin typeface="Gill Sans MT" pitchFamily="34" charset="0"/>
              </a:rPr>
              <a:t>If the project falls into one of the categories:</a:t>
            </a:r>
          </a:p>
          <a:p>
            <a:endParaRPr lang="en-US" b="0" dirty="0" smtClean="0">
              <a:latin typeface="Gill Sans MT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b="0" dirty="0" smtClean="0">
                <a:solidFill>
                  <a:srgbClr val="00B050"/>
                </a:solidFill>
                <a:latin typeface="Gill Sans MT" pitchFamily="34" charset="0"/>
              </a:rPr>
              <a:t>Green projects </a:t>
            </a:r>
            <a:r>
              <a:rPr lang="en-US" b="0" dirty="0" smtClean="0">
                <a:latin typeface="Gill Sans MT" pitchFamily="34" charset="0"/>
              </a:rPr>
              <a:t>– meets design criteria and may be issued after notification to NMFS </a:t>
            </a:r>
          </a:p>
          <a:p>
            <a:pPr lvl="1">
              <a:buFont typeface="Arial" pitchFamily="34" charset="0"/>
              <a:buChar char="•"/>
            </a:pPr>
            <a:endParaRPr lang="en-US" b="0" dirty="0" smtClean="0">
              <a:latin typeface="Gill Sans MT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b="0" dirty="0" smtClean="0">
                <a:solidFill>
                  <a:srgbClr val="FFFF00"/>
                </a:solidFill>
                <a:latin typeface="Gill Sans MT" pitchFamily="34" charset="0"/>
              </a:rPr>
              <a:t>Yellow projects</a:t>
            </a:r>
            <a:r>
              <a:rPr lang="en-US" b="0" dirty="0" smtClean="0">
                <a:latin typeface="Gill Sans MT" pitchFamily="34" charset="0"/>
              </a:rPr>
              <a:t> – do not meet all of the design criteria and must be discussed with the Corps </a:t>
            </a:r>
          </a:p>
          <a:p>
            <a:pPr lvl="1">
              <a:buFont typeface="Arial" pitchFamily="34" charset="0"/>
              <a:buChar char="•"/>
            </a:pPr>
            <a:endParaRPr lang="en-US" b="0" dirty="0" smtClean="0">
              <a:latin typeface="Gill Sans MT" pitchFamily="34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b="0" dirty="0" smtClean="0">
                <a:solidFill>
                  <a:srgbClr val="FF0000"/>
                </a:solidFill>
                <a:latin typeface="Gill Sans MT" pitchFamily="34" charset="0"/>
              </a:rPr>
              <a:t>Red projects </a:t>
            </a:r>
            <a:r>
              <a:rPr lang="en-US" b="0" dirty="0" smtClean="0">
                <a:latin typeface="Gill Sans MT" pitchFamily="34" charset="0"/>
              </a:rPr>
              <a:t>– have potential to affect T/E species and need to be processed by the Corps; these do not qualify for the SPGP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B89-795A-4C37-B622-039153ACEE9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itchFamily="34" charset="0"/>
                <a:ea typeface="+mj-ea"/>
                <a:cs typeface="+mj-cs"/>
              </a:rPr>
              <a:t>SPGP Project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ill Sans MT" pitchFamily="34" charset="0"/>
                <a:ea typeface="+mj-ea"/>
                <a:cs typeface="+mj-cs"/>
              </a:rPr>
              <a:t> Review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239000" cy="35052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b="0" dirty="0" smtClean="0">
                <a:latin typeface="Gill Sans MT" pitchFamily="34" charset="0"/>
              </a:rPr>
              <a:t>Examples of </a:t>
            </a:r>
            <a:r>
              <a:rPr lang="en-US" sz="9600" b="0" dirty="0" smtClean="0">
                <a:solidFill>
                  <a:srgbClr val="FF0000"/>
                </a:solidFill>
                <a:latin typeface="Gill Sans MT" pitchFamily="34" charset="0"/>
              </a:rPr>
              <a:t>Red</a:t>
            </a:r>
            <a:r>
              <a:rPr lang="en-US" sz="9600" b="0" dirty="0" smtClean="0">
                <a:latin typeface="Gill Sans MT" pitchFamily="34" charset="0"/>
              </a:rPr>
              <a:t> projects:</a:t>
            </a:r>
          </a:p>
          <a:p>
            <a:pPr>
              <a:buNone/>
            </a:pPr>
            <a:endParaRPr lang="en-US" sz="9600" b="0" dirty="0" smtClean="0">
              <a:latin typeface="Gill Sans MT" pitchFamily="34" charset="0"/>
            </a:endParaRPr>
          </a:p>
          <a:p>
            <a:r>
              <a:rPr lang="en-US" sz="9600" b="0" dirty="0" smtClean="0">
                <a:latin typeface="Gill Sans MT" pitchFamily="34" charset="0"/>
              </a:rPr>
              <a:t>Potential adversely impact a Federally-listed threatened or endangered species or its designated critical habitat</a:t>
            </a:r>
          </a:p>
          <a:p>
            <a:pPr>
              <a:buNone/>
            </a:pPr>
            <a:endParaRPr lang="en-US" sz="9600" b="0" dirty="0" smtClean="0">
              <a:latin typeface="Gill Sans MT" pitchFamily="34" charset="0"/>
            </a:endParaRPr>
          </a:p>
          <a:p>
            <a:pPr lvl="0"/>
            <a:r>
              <a:rPr lang="en-US" sz="9600" b="0" dirty="0" smtClean="0">
                <a:latin typeface="Gill Sans MT" pitchFamily="34" charset="0"/>
              </a:rPr>
              <a:t>Located in submerged </a:t>
            </a:r>
            <a:r>
              <a:rPr lang="en-US" sz="9600" b="0" dirty="0">
                <a:latin typeface="Gill Sans MT" pitchFamily="34" charset="0"/>
              </a:rPr>
              <a:t>aquatic vegetation, marsh or mangrove habitats </a:t>
            </a:r>
            <a:r>
              <a:rPr lang="en-US" sz="9600" b="0" dirty="0" smtClean="0">
                <a:latin typeface="Gill Sans MT" pitchFamily="34" charset="0"/>
              </a:rPr>
              <a:t>that do </a:t>
            </a:r>
            <a:r>
              <a:rPr lang="en-US" sz="9600" b="0" dirty="0">
                <a:latin typeface="Gill Sans MT" pitchFamily="34" charset="0"/>
              </a:rPr>
              <a:t>not adhere to the Corps Guidelines in Florida for Minor Piling Supported </a:t>
            </a:r>
            <a:r>
              <a:rPr lang="en-US" sz="9600" b="0" dirty="0" smtClean="0">
                <a:latin typeface="Gill Sans MT" pitchFamily="34" charset="0"/>
              </a:rPr>
              <a:t>Structures</a:t>
            </a:r>
          </a:p>
          <a:p>
            <a:pPr lvl="0"/>
            <a:endParaRPr lang="en-US" sz="9600" b="0" dirty="0" smtClean="0">
              <a:latin typeface="Gill Sans MT" pitchFamily="34" charset="0"/>
            </a:endParaRPr>
          </a:p>
          <a:p>
            <a:r>
              <a:rPr lang="en-US" sz="9600" b="0" dirty="0" smtClean="0">
                <a:latin typeface="Gill Sans MT" pitchFamily="34" charset="0"/>
              </a:rPr>
              <a:t>Projects within 2500 feet of an active wood stork colony</a:t>
            </a:r>
          </a:p>
          <a:p>
            <a:endParaRPr lang="en-US" sz="9600" b="0" dirty="0" smtClean="0">
              <a:latin typeface="Gill Sans MT" pitchFamily="34" charset="0"/>
            </a:endParaRPr>
          </a:p>
          <a:p>
            <a:r>
              <a:rPr lang="en-US" sz="9600" b="0" dirty="0" smtClean="0">
                <a:latin typeface="Gill Sans MT" pitchFamily="34" charset="0"/>
              </a:rPr>
              <a:t>Note: See SPGP for a full list of factors considered in determining project status</a:t>
            </a:r>
          </a:p>
          <a:p>
            <a:pPr lvl="0"/>
            <a:endParaRPr lang="en-US" sz="5000" b="0" dirty="0" smtClean="0">
              <a:latin typeface="Gill Sans MT" pitchFamily="34" charset="0"/>
            </a:endParaRPr>
          </a:p>
          <a:p>
            <a:pPr lvl="0"/>
            <a:endParaRPr lang="en-US" sz="1800" b="0" dirty="0" smtClean="0">
              <a:latin typeface="Gill Sans MT" pitchFamily="34" charset="0"/>
            </a:endParaRPr>
          </a:p>
          <a:p>
            <a:pPr lvl="0">
              <a:buNone/>
            </a:pPr>
            <a:endParaRPr lang="en-US" sz="2800" b="0" dirty="0">
              <a:latin typeface="Gill Sans MT" pitchFamily="34" charset="0"/>
            </a:endParaRPr>
          </a:p>
          <a:p>
            <a:endParaRPr lang="en-US" sz="2800" b="0" dirty="0">
              <a:latin typeface="Gill Sans MT" pitchFamily="34" charset="0"/>
            </a:endParaRPr>
          </a:p>
          <a:p>
            <a:pPr lvl="0"/>
            <a:endParaRPr lang="en-US" sz="2800" b="0" dirty="0">
              <a:latin typeface="Gill Sans MT" pitchFamily="34" charset="0"/>
            </a:endParaRPr>
          </a:p>
          <a:p>
            <a:endParaRPr lang="en-US" b="0" dirty="0">
              <a:latin typeface="Gill Sans MT" pitchFamily="34" charset="0"/>
            </a:endParaRPr>
          </a:p>
        </p:txBody>
      </p:sp>
      <p:pic>
        <p:nvPicPr>
          <p:cNvPr id="9" name="Picture 4" descr="https://encrypted-tbn0.gstatic.com/images?q=tbn:ANd9GcS-8sv7QAZqiLj_awwmikhH2ZB4O3pxIsSURull5DCeopZX7Kexf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53" t="6400" r="74118" b="26400"/>
          <a:stretch>
            <a:fillRect/>
          </a:stretch>
        </p:blipFill>
        <p:spPr bwMode="auto">
          <a:xfrm>
            <a:off x="8229600" y="4937760"/>
            <a:ext cx="914400" cy="192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Gill Sans MT" pitchFamily="34" charset="0"/>
              </a:rPr>
              <a:t>SPGP Project Review Steps</a:t>
            </a:r>
            <a:endParaRPr lang="en-US" sz="3200" b="1" dirty="0">
              <a:latin typeface="Gill Sans M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8BB89-795A-4C37-B622-039153ACEE9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219200" y="1295400"/>
            <a:ext cx="5791200" cy="54102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800" b="0" dirty="0" smtClean="0">
                <a:latin typeface="Gill Sans MT" pitchFamily="34" charset="0"/>
              </a:rPr>
              <a:t>If the project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b="0" dirty="0" smtClean="0">
                <a:latin typeface="Gill Sans MT" pitchFamily="34" charset="0"/>
              </a:rPr>
              <a:t>Falls into one of the four categories and meets Federal design criteria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b="0" dirty="0" smtClean="0">
                <a:latin typeface="Gill Sans MT" pitchFamily="34" charset="0"/>
              </a:rPr>
              <a:t>Is not excluded </a:t>
            </a:r>
            <a:r>
              <a:rPr lang="en-US" sz="2400" b="0" dirty="0">
                <a:latin typeface="Gill Sans MT" pitchFamily="34" charset="0"/>
              </a:rPr>
              <a:t>by </a:t>
            </a:r>
            <a:r>
              <a:rPr lang="en-US" sz="2400" b="0" dirty="0" smtClean="0">
                <a:latin typeface="Gill Sans MT" pitchFamily="34" charset="0"/>
              </a:rPr>
              <a:t>habitat/T&amp;E considerations</a:t>
            </a:r>
          </a:p>
          <a:p>
            <a:pPr lvl="0"/>
            <a:r>
              <a:rPr lang="en-US" sz="2800" b="0" dirty="0" smtClean="0">
                <a:latin typeface="Gill Sans MT" pitchFamily="34" charset="0"/>
              </a:rPr>
              <a:t>The status </a:t>
            </a:r>
            <a:r>
              <a:rPr lang="en-US" sz="2800" b="0" dirty="0">
                <a:latin typeface="Gill Sans MT" pitchFamily="34" charset="0"/>
              </a:rPr>
              <a:t>is </a:t>
            </a:r>
            <a:r>
              <a:rPr lang="en-US" sz="2800" b="0" dirty="0">
                <a:solidFill>
                  <a:srgbClr val="00B050"/>
                </a:solidFill>
                <a:latin typeface="Gill Sans MT" pitchFamily="34" charset="0"/>
              </a:rPr>
              <a:t>Green </a:t>
            </a:r>
            <a:r>
              <a:rPr lang="en-US" sz="2800" b="0" dirty="0">
                <a:latin typeface="Gill Sans MT" pitchFamily="34" charset="0"/>
              </a:rPr>
              <a:t>and </a:t>
            </a:r>
            <a:r>
              <a:rPr lang="en-US" sz="2800" b="0" dirty="0" smtClean="0">
                <a:latin typeface="Gill Sans MT" pitchFamily="34" charset="0"/>
              </a:rPr>
              <a:t>Federal authorization issued by SJRWMD, along with State exemption, GP, or ERP. </a:t>
            </a:r>
            <a:endParaRPr lang="en-US" sz="2800" b="0" dirty="0">
              <a:latin typeface="Gill Sans MT" pitchFamily="34" charset="0"/>
            </a:endParaRPr>
          </a:p>
          <a:p>
            <a:endParaRPr lang="en-US" b="0" dirty="0">
              <a:latin typeface="Gill Sans MT" pitchFamily="34" charset="0"/>
            </a:endParaRPr>
          </a:p>
          <a:p>
            <a:r>
              <a:rPr lang="en-US" sz="2800" b="0" dirty="0">
                <a:latin typeface="Gill Sans MT" pitchFamily="34" charset="0"/>
              </a:rPr>
              <a:t>If </a:t>
            </a:r>
            <a:r>
              <a:rPr lang="en-US" sz="2800" b="0" dirty="0" smtClean="0">
                <a:latin typeface="Gill Sans MT" pitchFamily="34" charset="0"/>
              </a:rPr>
              <a:t>the project </a:t>
            </a:r>
            <a:r>
              <a:rPr lang="en-US" sz="2800" b="0" dirty="0">
                <a:latin typeface="Gill Sans MT" pitchFamily="34" charset="0"/>
              </a:rPr>
              <a:t>does not meet </a:t>
            </a:r>
            <a:r>
              <a:rPr lang="en-US" sz="2800" b="0" dirty="0" smtClean="0">
                <a:latin typeface="Gill Sans MT" pitchFamily="34" charset="0"/>
              </a:rPr>
              <a:t>the federal design limitations/criteria</a:t>
            </a:r>
            <a:r>
              <a:rPr lang="en-US" sz="2800" b="0" dirty="0">
                <a:latin typeface="Gill Sans MT" pitchFamily="34" charset="0"/>
              </a:rPr>
              <a:t>, </a:t>
            </a:r>
            <a:r>
              <a:rPr lang="en-US" sz="2800" b="0" dirty="0" smtClean="0">
                <a:latin typeface="Gill Sans MT" pitchFamily="34" charset="0"/>
              </a:rPr>
              <a:t>the SPGP status </a:t>
            </a:r>
            <a:r>
              <a:rPr lang="en-US" sz="2800" b="0" dirty="0">
                <a:latin typeface="Gill Sans MT" pitchFamily="34" charset="0"/>
              </a:rPr>
              <a:t>is </a:t>
            </a:r>
            <a:r>
              <a:rPr lang="en-US" sz="2800" b="0" dirty="0">
                <a:solidFill>
                  <a:srgbClr val="FFFF00"/>
                </a:solidFill>
                <a:latin typeface="Gill Sans MT" pitchFamily="34" charset="0"/>
              </a:rPr>
              <a:t>Yellow</a:t>
            </a:r>
            <a:r>
              <a:rPr lang="en-US" sz="2800" b="0" dirty="0">
                <a:latin typeface="Gill Sans MT" pitchFamily="34" charset="0"/>
              </a:rPr>
              <a:t> </a:t>
            </a:r>
            <a:endParaRPr lang="en-US" sz="2800" b="0" dirty="0" smtClean="0">
              <a:latin typeface="Gill Sans MT" pitchFamily="34" charset="0"/>
            </a:endParaRPr>
          </a:p>
          <a:p>
            <a:pPr lvl="1"/>
            <a:r>
              <a:rPr lang="en-US" sz="2400" b="0" dirty="0" smtClean="0">
                <a:latin typeface="Gill Sans MT" pitchFamily="34" charset="0"/>
              </a:rPr>
              <a:t>State consultation with ACOE</a:t>
            </a:r>
          </a:p>
          <a:p>
            <a:pPr lvl="1"/>
            <a:r>
              <a:rPr lang="en-US" sz="2400" b="0" dirty="0" smtClean="0">
                <a:latin typeface="Gill Sans MT" pitchFamily="34" charset="0"/>
              </a:rPr>
              <a:t>Status converted to </a:t>
            </a:r>
            <a:r>
              <a:rPr lang="en-US" sz="2400" b="0" dirty="0" smtClean="0">
                <a:solidFill>
                  <a:srgbClr val="00B050"/>
                </a:solidFill>
                <a:latin typeface="Gill Sans MT" pitchFamily="34" charset="0"/>
              </a:rPr>
              <a:t>Green</a:t>
            </a:r>
            <a:r>
              <a:rPr lang="en-US" sz="2400" b="0" dirty="0" smtClean="0">
                <a:latin typeface="Gill Sans MT" pitchFamily="34" charset="0"/>
              </a:rPr>
              <a:t> or </a:t>
            </a:r>
            <a:r>
              <a:rPr lang="en-US" sz="2400" b="0" dirty="0" smtClean="0">
                <a:solidFill>
                  <a:srgbClr val="FF0000"/>
                </a:solidFill>
                <a:latin typeface="Gill Sans MT" pitchFamily="34" charset="0"/>
              </a:rPr>
              <a:t>Red</a:t>
            </a:r>
            <a:endParaRPr lang="en-US" sz="2400" b="0" dirty="0">
              <a:solidFill>
                <a:srgbClr val="FF0000"/>
              </a:solidFill>
              <a:latin typeface="Gill Sans MT" pitchFamily="34" charset="0"/>
            </a:endParaRPr>
          </a:p>
        </p:txBody>
      </p:sp>
      <p:pic>
        <p:nvPicPr>
          <p:cNvPr id="12290" name="Picture 2" descr="https://encrypted-tbn0.gstatic.com/images?q=tbn:ANd9GcS-8sv7QAZqiLj_awwmikhH2ZB4O3pxIsSURull5DCeopZX7Kexf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412" r="27059" b="23200"/>
          <a:stretch>
            <a:fillRect/>
          </a:stretch>
        </p:blipFill>
        <p:spPr bwMode="auto">
          <a:xfrm>
            <a:off x="7696200" y="1295400"/>
            <a:ext cx="920750" cy="2209800"/>
          </a:xfrm>
          <a:prstGeom prst="rect">
            <a:avLst/>
          </a:prstGeom>
          <a:noFill/>
        </p:spPr>
      </p:pic>
      <p:pic>
        <p:nvPicPr>
          <p:cNvPr id="12292" name="Picture 4" descr="https://encrypted-tbn0.gstatic.com/images?q=tbn:ANd9GcS-8sv7QAZqiLj_awwmikhH2ZB4O3pxIsSURull5DCeopZX7Kexf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941" t="3200" r="3529" b="23200"/>
          <a:stretch>
            <a:fillRect/>
          </a:stretch>
        </p:blipFill>
        <p:spPr bwMode="auto">
          <a:xfrm>
            <a:off x="7696200" y="4495800"/>
            <a:ext cx="914400" cy="2103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Benefits of SPGP IV-R1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0"/>
            <a:ext cx="7391400" cy="4876800"/>
          </a:xfrm>
        </p:spPr>
        <p:txBody>
          <a:bodyPr/>
          <a:lstStyle/>
          <a:p>
            <a:r>
              <a:rPr lang="en-US" sz="2800" dirty="0" smtClean="0"/>
              <a:t>Eliminate the need to obtain separate approval from the Corps</a:t>
            </a:r>
          </a:p>
          <a:p>
            <a:endParaRPr lang="en-US" sz="2800" dirty="0" smtClean="0"/>
          </a:p>
          <a:p>
            <a:r>
              <a:rPr lang="en-US" sz="2800" dirty="0" smtClean="0"/>
              <a:t>Continue environmental protection while reducing duplicative permitting</a:t>
            </a:r>
          </a:p>
          <a:p>
            <a:endParaRPr lang="en-US" sz="2800" dirty="0" smtClean="0"/>
          </a:p>
          <a:p>
            <a:r>
              <a:rPr lang="en-US" sz="2800" dirty="0" smtClean="0"/>
              <a:t>Improve efficiency for regulated community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1143000" y="914400"/>
            <a:ext cx="7010400" cy="609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SPGP since December 7, 2013</a:t>
            </a:r>
          </a:p>
          <a:p>
            <a:endParaRPr lang="en-US" dirty="0" smtClean="0"/>
          </a:p>
          <a:p>
            <a:r>
              <a:rPr lang="en-US" sz="2400" dirty="0" smtClean="0"/>
              <a:t>27 permit applications reviewed for SPGP</a:t>
            </a:r>
          </a:p>
          <a:p>
            <a:r>
              <a:rPr lang="en-US" sz="2400" dirty="0" smtClean="0"/>
              <a:t>9 Red</a:t>
            </a:r>
          </a:p>
          <a:p>
            <a:r>
              <a:rPr lang="en-US" sz="2400" dirty="0" smtClean="0"/>
              <a:t>4 in review</a:t>
            </a:r>
          </a:p>
          <a:p>
            <a:r>
              <a:rPr lang="en-US" sz="2400" dirty="0" smtClean="0"/>
              <a:t>14 issued</a:t>
            </a:r>
          </a:p>
          <a:p>
            <a:pPr lvl="1"/>
            <a:r>
              <a:rPr lang="en-US" sz="2400" dirty="0" smtClean="0"/>
              <a:t>8 docks</a:t>
            </a:r>
          </a:p>
          <a:p>
            <a:pPr lvl="1"/>
            <a:r>
              <a:rPr lang="en-US" sz="2400" dirty="0" smtClean="0"/>
              <a:t>5 shoreline stabilization</a:t>
            </a:r>
          </a:p>
          <a:p>
            <a:pPr lvl="1"/>
            <a:r>
              <a:rPr lang="en-US" sz="2400" dirty="0" smtClean="0"/>
              <a:t>1 boat ramp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924800" cy="1295400"/>
          </a:xfrm>
        </p:spPr>
        <p:txBody>
          <a:bodyPr/>
          <a:lstStyle/>
          <a:p>
            <a:r>
              <a:rPr lang="en-US" sz="2800" dirty="0" smtClean="0"/>
              <a:t>Shoreline stabilization along Intracoastal waterway, Flagler County Review process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7315200" cy="762000"/>
          </a:xfrm>
        </p:spPr>
        <p:txBody>
          <a:bodyPr/>
          <a:lstStyle/>
          <a:p>
            <a:r>
              <a:rPr lang="en-US" sz="2400" dirty="0" smtClean="0"/>
              <a:t>Complete check list utilizing GIS Layers, guidelines and field inspection</a:t>
            </a:r>
          </a:p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124200"/>
            <a:ext cx="74676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RWMD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SJRWMD presentation template</Template>
  <TotalTime>3666</TotalTime>
  <Words>1102</Words>
  <Application>Microsoft Office PowerPoint</Application>
  <PresentationFormat>On-screen Show (4:3)</PresentationFormat>
  <Paragraphs>197</Paragraphs>
  <Slides>27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SJRWMD presentation template</vt:lpstr>
      <vt:lpstr>Custom Design</vt:lpstr>
      <vt:lpstr>Default Design</vt:lpstr>
      <vt:lpstr>Slide 1</vt:lpstr>
      <vt:lpstr>Background</vt:lpstr>
      <vt:lpstr>Categories of work</vt:lpstr>
      <vt:lpstr>SPGP Project Review</vt:lpstr>
      <vt:lpstr>Slide 5</vt:lpstr>
      <vt:lpstr>SPGP Project Review Steps</vt:lpstr>
      <vt:lpstr>Benefits of SPGP IV-R1  </vt:lpstr>
      <vt:lpstr>Slide 8</vt:lpstr>
      <vt:lpstr>Shoreline stabilization along Intracoastal waterway, Flagler County Review process</vt:lpstr>
      <vt:lpstr>Slide 10</vt:lpstr>
      <vt:lpstr>Slide 11</vt:lpstr>
      <vt:lpstr>SPGP GIS Layer</vt:lpstr>
      <vt:lpstr>Slide 13</vt:lpstr>
      <vt:lpstr>Process</vt:lpstr>
      <vt:lpstr>Process</vt:lpstr>
      <vt:lpstr>Questions?</vt:lpstr>
      <vt:lpstr> Developing Programmatic  General Permits (SAJ-111)</vt:lpstr>
      <vt:lpstr>USACE General Permits</vt:lpstr>
      <vt:lpstr>Slide 19</vt:lpstr>
      <vt:lpstr>Slide 20</vt:lpstr>
      <vt:lpstr>Slide 21</vt:lpstr>
      <vt:lpstr>Slide 22</vt:lpstr>
      <vt:lpstr>Slide 23</vt:lpstr>
      <vt:lpstr>Slide 24</vt:lpstr>
      <vt:lpstr>PGP SAJ-111 Current Status</vt:lpstr>
      <vt:lpstr>Challenges to Creating PGPs</vt:lpstr>
      <vt:lpstr>Questions?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Header goes here</dc:title>
  <dc:creator>bhickenl</dc:creator>
  <cp:lastModifiedBy>mreiber</cp:lastModifiedBy>
  <cp:revision>351</cp:revision>
  <dcterms:created xsi:type="dcterms:W3CDTF">2012-08-01T15:08:06Z</dcterms:created>
  <dcterms:modified xsi:type="dcterms:W3CDTF">2014-06-09T12:19:06Z</dcterms:modified>
</cp:coreProperties>
</file>