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7" r:id="rId2"/>
    <p:sldId id="280" r:id="rId3"/>
    <p:sldId id="283" r:id="rId4"/>
    <p:sldId id="301" r:id="rId5"/>
    <p:sldId id="281" r:id="rId6"/>
    <p:sldId id="270" r:id="rId7"/>
    <p:sldId id="284" r:id="rId8"/>
    <p:sldId id="278" r:id="rId9"/>
    <p:sldId id="285" r:id="rId10"/>
    <p:sldId id="286" r:id="rId11"/>
    <p:sldId id="303" r:id="rId12"/>
    <p:sldId id="305" r:id="rId13"/>
    <p:sldId id="287" r:id="rId14"/>
    <p:sldId id="307" r:id="rId15"/>
    <p:sldId id="290" r:id="rId16"/>
    <p:sldId id="291" r:id="rId17"/>
    <p:sldId id="292" r:id="rId18"/>
    <p:sldId id="300" r:id="rId19"/>
    <p:sldId id="271" r:id="rId20"/>
    <p:sldId id="293" r:id="rId21"/>
    <p:sldId id="294" r:id="rId22"/>
    <p:sldId id="296" r:id="rId23"/>
    <p:sldId id="297" r:id="rId24"/>
    <p:sldId id="298" r:id="rId25"/>
    <p:sldId id="299" r:id="rId26"/>
    <p:sldId id="309" r:id="rId27"/>
    <p:sldId id="302" r:id="rId2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5BE26173-9735-4042-B198-F377248AA042}" type="datetimeFigureOut">
              <a:rPr lang="en-US" smtClean="0"/>
              <a:pPr/>
              <a:t>6/9/2014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5EE97F-D5F4-44EB-8D6D-85707C38C328}"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E26173-9735-4042-B198-F377248AA042}" type="datetimeFigureOut">
              <a:rPr lang="en-US" smtClean="0"/>
              <a:pPr/>
              <a:t>6/9/2014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5EE97F-D5F4-44EB-8D6D-85707C38C32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E26173-9735-4042-B198-F377248AA042}" type="datetimeFigureOut">
              <a:rPr lang="en-US" smtClean="0"/>
              <a:pPr/>
              <a:t>6/9/2014</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F25EE97F-D5F4-44EB-8D6D-85707C38C32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E26173-9735-4042-B198-F377248AA042}" type="datetimeFigureOut">
              <a:rPr lang="en-US" smtClean="0"/>
              <a:pPr/>
              <a:t>6/9/2014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5EE97F-D5F4-44EB-8D6D-85707C38C32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BE26173-9735-4042-B198-F377248AA042}" type="datetimeFigureOut">
              <a:rPr lang="en-US" smtClean="0"/>
              <a:pPr/>
              <a:t>6/9/2014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5EE97F-D5F4-44EB-8D6D-85707C38C32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BE26173-9735-4042-B198-F377248AA042}" type="datetimeFigureOut">
              <a:rPr lang="en-US" smtClean="0"/>
              <a:pPr/>
              <a:t>6/9/2014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5EE97F-D5F4-44EB-8D6D-85707C38C32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BE26173-9735-4042-B198-F377248AA042}" type="datetimeFigureOut">
              <a:rPr lang="en-US" smtClean="0"/>
              <a:pPr/>
              <a:t>6/9/2014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5EE97F-D5F4-44EB-8D6D-85707C38C32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BE26173-9735-4042-B198-F377248AA042}" type="datetimeFigureOut">
              <a:rPr lang="en-US" smtClean="0"/>
              <a:pPr/>
              <a:t>6/9/2014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5EE97F-D5F4-44EB-8D6D-85707C38C32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E26173-9735-4042-B198-F377248AA042}" type="datetimeFigureOut">
              <a:rPr lang="en-US" smtClean="0"/>
              <a:pPr/>
              <a:t>6/9/2014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5EE97F-D5F4-44EB-8D6D-85707C38C32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BE26173-9735-4042-B198-F377248AA042}" type="datetimeFigureOut">
              <a:rPr lang="en-US" smtClean="0"/>
              <a:pPr/>
              <a:t>6/9/2014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5EE97F-D5F4-44EB-8D6D-85707C38C328}"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5BE26173-9735-4042-B198-F377248AA042}" type="datetimeFigureOut">
              <a:rPr lang="en-US" smtClean="0"/>
              <a:pPr/>
              <a:t>6/9/2014</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F25EE97F-D5F4-44EB-8D6D-85707C38C32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5BE26173-9735-4042-B198-F377248AA042}" type="datetimeFigureOut">
              <a:rPr lang="en-US" smtClean="0"/>
              <a:pPr/>
              <a:t>6/9/2014</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F25EE97F-D5F4-44EB-8D6D-85707C38C32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Showcard Gothic" pitchFamily="82" charset="0"/>
              </a:rPr>
              <a:t>MONEY FOR NOTHING</a:t>
            </a:r>
            <a:endParaRPr lang="en-US" dirty="0">
              <a:latin typeface="Showcard Gothic" pitchFamily="82" charset="0"/>
            </a:endParaRPr>
          </a:p>
        </p:txBody>
      </p:sp>
      <p:sp>
        <p:nvSpPr>
          <p:cNvPr id="3" name="Subtitle 2"/>
          <p:cNvSpPr>
            <a:spLocks noGrp="1"/>
          </p:cNvSpPr>
          <p:nvPr>
            <p:ph type="subTitle" idx="1"/>
          </p:nvPr>
        </p:nvSpPr>
        <p:spPr/>
        <p:txBody>
          <a:bodyPr/>
          <a:lstStyle/>
          <a:p>
            <a:r>
              <a:rPr lang="en-US" dirty="0" smtClean="0"/>
              <a:t> </a:t>
            </a:r>
            <a:r>
              <a:rPr lang="en-US" dirty="0" smtClean="0">
                <a:solidFill>
                  <a:srgbClr val="FF0000"/>
                </a:solidFill>
              </a:rPr>
              <a:t>THAT </a:t>
            </a:r>
            <a:r>
              <a:rPr lang="en-US" dirty="0" err="1" smtClean="0">
                <a:solidFill>
                  <a:srgbClr val="FF0000"/>
                </a:solidFill>
              </a:rPr>
              <a:t>AIN’T</a:t>
            </a:r>
            <a:r>
              <a:rPr lang="en-US" dirty="0" smtClean="0">
                <a:solidFill>
                  <a:srgbClr val="FF0000"/>
                </a:solidFill>
              </a:rPr>
              <a:t> WORKING</a:t>
            </a:r>
            <a:endParaRPr lang="en-US" dirty="0"/>
          </a:p>
        </p:txBody>
      </p:sp>
      <p:pic>
        <p:nvPicPr>
          <p:cNvPr id="4" name="Picture 3" descr="MoneyForNothing_ClintEastwood.jpg"/>
          <p:cNvPicPr>
            <a:picLocks noChangeAspect="1"/>
          </p:cNvPicPr>
          <p:nvPr/>
        </p:nvPicPr>
        <p:blipFill>
          <a:blip r:embed="rId2" cstate="print"/>
          <a:srcRect r="48333"/>
          <a:stretch>
            <a:fillRect/>
          </a:stretch>
        </p:blipFill>
        <p:spPr>
          <a:xfrm>
            <a:off x="2667000" y="4267200"/>
            <a:ext cx="2362200" cy="164782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0" y="0"/>
            <a:ext cx="92964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4" name="Title 3"/>
          <p:cNvSpPr>
            <a:spLocks noGrp="1"/>
          </p:cNvSpPr>
          <p:nvPr>
            <p:ph type="title"/>
          </p:nvPr>
        </p:nvSpPr>
        <p:spPr>
          <a:xfrm>
            <a:off x="411163" y="609600"/>
            <a:ext cx="8220075" cy="1295400"/>
          </a:xfrm>
        </p:spPr>
        <p:txBody>
          <a:bodyPr>
            <a:normAutofit fontScale="90000"/>
          </a:bodyPr>
          <a:lstStyle/>
          <a:p>
            <a:pPr algn="ctr"/>
            <a:r>
              <a:rPr lang="en-US" dirty="0" err="1" smtClean="0"/>
              <a:t>ERP</a:t>
            </a:r>
            <a:r>
              <a:rPr lang="en-US" dirty="0" smtClean="0"/>
              <a:t> Submittal History </a:t>
            </a:r>
            <a:br>
              <a:rPr lang="en-US" dirty="0" smtClean="0"/>
            </a:br>
            <a:endParaRPr lang="en-US" dirty="0"/>
          </a:p>
        </p:txBody>
      </p:sp>
      <p:sp>
        <p:nvSpPr>
          <p:cNvPr id="5" name="Content Placeholder 4"/>
          <p:cNvSpPr>
            <a:spLocks noGrp="1"/>
          </p:cNvSpPr>
          <p:nvPr>
            <p:ph idx="1"/>
          </p:nvPr>
        </p:nvSpPr>
        <p:spPr/>
        <p:txBody>
          <a:bodyPr>
            <a:normAutofit/>
          </a:bodyPr>
          <a:lstStyle/>
          <a:p>
            <a:r>
              <a:rPr lang="en-US" dirty="0" smtClean="0"/>
              <a:t>Applicant claimed that in 1957, the State of Florida had conveyed state lands to the Applicant’s predecessor in interest.</a:t>
            </a:r>
          </a:p>
          <a:p>
            <a:r>
              <a:rPr lang="en-US" dirty="0" smtClean="0"/>
              <a:t>The sale … by the Trustees carried with it the right to bulkhead and fill submerged lands under Section 253.15, F.S. (without the need to mitigate for impacts)</a:t>
            </a:r>
          </a:p>
          <a:p>
            <a:pPr lvl="1"/>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152400" y="0"/>
            <a:ext cx="91440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4" name="Title 3"/>
          <p:cNvSpPr>
            <a:spLocks noGrp="1"/>
          </p:cNvSpPr>
          <p:nvPr>
            <p:ph type="title"/>
          </p:nvPr>
        </p:nvSpPr>
        <p:spPr>
          <a:xfrm>
            <a:off x="411163" y="609600"/>
            <a:ext cx="8220075" cy="1295400"/>
          </a:xfrm>
        </p:spPr>
        <p:txBody>
          <a:bodyPr>
            <a:normAutofit fontScale="90000"/>
          </a:bodyPr>
          <a:lstStyle/>
          <a:p>
            <a:pPr algn="ctr"/>
            <a:r>
              <a:rPr lang="en-US" dirty="0" err="1" smtClean="0"/>
              <a:t>ERP</a:t>
            </a:r>
            <a:r>
              <a:rPr lang="en-US" dirty="0" smtClean="0"/>
              <a:t> Submittal History </a:t>
            </a:r>
            <a:br>
              <a:rPr lang="en-US" dirty="0" smtClean="0"/>
            </a:br>
            <a:endParaRPr lang="en-US" dirty="0"/>
          </a:p>
        </p:txBody>
      </p:sp>
      <p:sp>
        <p:nvSpPr>
          <p:cNvPr id="5" name="Content Placeholder 4"/>
          <p:cNvSpPr>
            <a:spLocks noGrp="1"/>
          </p:cNvSpPr>
          <p:nvPr>
            <p:ph idx="1"/>
          </p:nvPr>
        </p:nvSpPr>
        <p:spPr/>
        <p:txBody>
          <a:bodyPr>
            <a:normAutofit/>
          </a:bodyPr>
          <a:lstStyle/>
          <a:p>
            <a:r>
              <a:rPr lang="en-US" dirty="0" smtClean="0"/>
              <a:t>5 </a:t>
            </a:r>
            <a:r>
              <a:rPr lang="en-US" dirty="0" err="1" smtClean="0"/>
              <a:t>RAI</a:t>
            </a:r>
            <a:r>
              <a:rPr lang="en-US" dirty="0" smtClean="0"/>
              <a:t>/</a:t>
            </a:r>
            <a:r>
              <a:rPr lang="en-US" dirty="0" err="1" smtClean="0"/>
              <a:t>CLAR</a:t>
            </a:r>
            <a:r>
              <a:rPr lang="en-US" dirty="0" smtClean="0"/>
              <a:t> Letters issued by </a:t>
            </a:r>
            <a:r>
              <a:rPr lang="en-US" dirty="0" err="1" smtClean="0"/>
              <a:t>SWFWMD</a:t>
            </a:r>
            <a:endParaRPr lang="en-US" dirty="0" smtClean="0"/>
          </a:p>
          <a:p>
            <a:endParaRPr lang="en-US" sz="5400" dirty="0" smtClean="0"/>
          </a:p>
          <a:p>
            <a:r>
              <a:rPr lang="en-US" sz="5400" dirty="0" smtClean="0"/>
              <a:t>WHAT DO YOU THINK HAPPENED NEXT?</a:t>
            </a:r>
          </a:p>
          <a:p>
            <a:endParaRPr lang="en-US" sz="5400" dirty="0" smtClean="0"/>
          </a:p>
          <a:p>
            <a:pPr>
              <a:buNone/>
            </a:pPr>
            <a:endParaRPr lang="en-US" dirty="0"/>
          </a:p>
        </p:txBody>
      </p:sp>
      <p:pic>
        <p:nvPicPr>
          <p:cNvPr id="1028" name="Picture 4" descr="C:\Users\jemery\AppData\Local\Microsoft\Windows\Temporary Internet Files\Content.IE5\B0Z6Y9II\MC900434403[1].wmf"/>
          <p:cNvPicPr>
            <a:picLocks noChangeAspect="1" noChangeArrowheads="1"/>
          </p:cNvPicPr>
          <p:nvPr/>
        </p:nvPicPr>
        <p:blipFill>
          <a:blip r:embed="rId3" cstate="print"/>
          <a:srcRect/>
          <a:stretch>
            <a:fillRect/>
          </a:stretch>
        </p:blipFill>
        <p:spPr bwMode="auto">
          <a:xfrm>
            <a:off x="6553200" y="4419600"/>
            <a:ext cx="1362075" cy="1908175"/>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ughDayintheAntarctic.jpg"/>
          <p:cNvPicPr>
            <a:picLocks noChangeAspect="1"/>
          </p:cNvPicPr>
          <p:nvPr/>
        </p:nvPicPr>
        <p:blipFill>
          <a:blip r:embed="rId2" cstate="print"/>
          <a:stretch>
            <a:fillRect/>
          </a:stretch>
        </p:blipFill>
        <p:spPr>
          <a:xfrm>
            <a:off x="0" y="0"/>
            <a:ext cx="9144000" cy="68580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152400" y="0"/>
            <a:ext cx="91440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4" name="Title 3"/>
          <p:cNvSpPr>
            <a:spLocks noGrp="1"/>
          </p:cNvSpPr>
          <p:nvPr>
            <p:ph type="title"/>
          </p:nvPr>
        </p:nvSpPr>
        <p:spPr>
          <a:xfrm>
            <a:off x="411163" y="990600"/>
            <a:ext cx="8220075" cy="685800"/>
          </a:xfrm>
        </p:spPr>
        <p:txBody>
          <a:bodyPr>
            <a:normAutofit fontScale="90000"/>
          </a:bodyPr>
          <a:lstStyle/>
          <a:p>
            <a:pPr algn="ctr"/>
            <a:r>
              <a:rPr lang="en-US" sz="4000" dirty="0" smtClean="0">
                <a:solidFill>
                  <a:srgbClr val="FFC000"/>
                </a:solidFill>
              </a:rPr>
              <a:t>SWFWMD Permit Denial</a:t>
            </a:r>
            <a:br>
              <a:rPr lang="en-US" sz="4000" dirty="0" smtClean="0">
                <a:solidFill>
                  <a:srgbClr val="FFC000"/>
                </a:solidFill>
              </a:rPr>
            </a:br>
            <a:r>
              <a:rPr lang="en-US" sz="4000" dirty="0" smtClean="0">
                <a:solidFill>
                  <a:srgbClr val="FFC000"/>
                </a:solidFill>
              </a:rPr>
              <a:t>July 31, 2006</a:t>
            </a:r>
            <a:r>
              <a:rPr lang="en-US" dirty="0" smtClean="0"/>
              <a:t/>
            </a:r>
            <a:br>
              <a:rPr lang="en-US" dirty="0" smtClean="0"/>
            </a:br>
            <a:endParaRPr lang="en-US" dirty="0"/>
          </a:p>
        </p:txBody>
      </p:sp>
      <p:sp>
        <p:nvSpPr>
          <p:cNvPr id="5" name="Content Placeholder 4"/>
          <p:cNvSpPr>
            <a:spLocks noGrp="1"/>
          </p:cNvSpPr>
          <p:nvPr>
            <p:ph idx="1"/>
          </p:nvPr>
        </p:nvSpPr>
        <p:spPr/>
        <p:txBody>
          <a:bodyPr/>
          <a:lstStyle/>
          <a:p>
            <a:pPr>
              <a:buNone/>
            </a:pPr>
            <a:r>
              <a:rPr lang="en-US" dirty="0" smtClean="0"/>
              <a:t>Changes necessary to address denial:</a:t>
            </a:r>
          </a:p>
          <a:p>
            <a:pPr lvl="1">
              <a:buNone/>
            </a:pPr>
            <a:r>
              <a:rPr lang="en-US" dirty="0" smtClean="0"/>
              <a:t>● Practicable design alternatives</a:t>
            </a:r>
          </a:p>
          <a:p>
            <a:pPr lvl="1">
              <a:buNone/>
            </a:pPr>
            <a:r>
              <a:rPr lang="en-US" dirty="0" smtClean="0"/>
              <a:t>● Provide mitigation proposal</a:t>
            </a:r>
          </a:p>
          <a:p>
            <a:pPr lvl="1">
              <a:buNone/>
            </a:pPr>
            <a:r>
              <a:rPr lang="en-US" dirty="0" smtClean="0"/>
              <a:t>● Then demonstrate clearly in public interest- no adverse impacts; enhance fish &amp; wildlife habitat values</a:t>
            </a:r>
          </a:p>
          <a:p>
            <a:pPr lvl="1">
              <a:buNone/>
            </a:pPr>
            <a:r>
              <a:rPr lang="en-US" dirty="0" smtClean="0"/>
              <a:t>● Cumulative impacts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0" y="0"/>
            <a:ext cx="9144000" cy="6858000"/>
          </a:xfrm>
          <a:prstGeom prst="rect">
            <a:avLst/>
          </a:prstGeom>
        </p:spPr>
      </p:pic>
      <p:sp>
        <p:nvSpPr>
          <p:cNvPr id="15" name="TextBox 14"/>
          <p:cNvSpPr txBox="1"/>
          <p:nvPr/>
        </p:nvSpPr>
        <p:spPr>
          <a:xfrm>
            <a:off x="11430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6" name="Title 5"/>
          <p:cNvSpPr>
            <a:spLocks noGrp="1"/>
          </p:cNvSpPr>
          <p:nvPr>
            <p:ph type="title"/>
          </p:nvPr>
        </p:nvSpPr>
        <p:spPr>
          <a:xfrm>
            <a:off x="0" y="381000"/>
            <a:ext cx="9144000" cy="1022462"/>
          </a:xfrm>
        </p:spPr>
        <p:txBody>
          <a:bodyPr>
            <a:normAutofit fontScale="90000"/>
          </a:bodyPr>
          <a:lstStyle/>
          <a:p>
            <a:pPr algn="ctr"/>
            <a:r>
              <a:rPr lang="en-US" dirty="0" smtClean="0"/>
              <a:t>Cedar Hames, et al. v. DEP &amp; SWFWMD 12</a:t>
            </a:r>
            <a:r>
              <a:rPr lang="en-US" baseline="30000" dirty="0" smtClean="0"/>
              <a:t>th</a:t>
            </a:r>
            <a:r>
              <a:rPr lang="en-US" dirty="0" smtClean="0"/>
              <a:t> J.C. – Manatee Co.</a:t>
            </a:r>
            <a:endParaRPr lang="en-US" dirty="0"/>
          </a:p>
        </p:txBody>
      </p:sp>
      <p:sp>
        <p:nvSpPr>
          <p:cNvPr id="5" name="Content Placeholder 4"/>
          <p:cNvSpPr>
            <a:spLocks noGrp="1"/>
          </p:cNvSpPr>
          <p:nvPr>
            <p:ph sz="half" idx="1"/>
          </p:nvPr>
        </p:nvSpPr>
        <p:spPr>
          <a:xfrm>
            <a:off x="228600" y="1773936"/>
            <a:ext cx="4267200" cy="4623816"/>
          </a:xfrm>
        </p:spPr>
        <p:txBody>
          <a:bodyPr>
            <a:normAutofit lnSpcReduction="10000"/>
          </a:bodyPr>
          <a:lstStyle/>
          <a:p>
            <a:pPr>
              <a:buNone/>
            </a:pPr>
            <a:r>
              <a:rPr lang="en-US" sz="2800" dirty="0" smtClean="0"/>
              <a:t>		</a:t>
            </a:r>
            <a:r>
              <a:rPr lang="en-US" sz="2800" dirty="0" smtClean="0">
                <a:solidFill>
                  <a:srgbClr val="00B0F0"/>
                </a:solidFill>
              </a:rPr>
              <a:t>Them:</a:t>
            </a:r>
          </a:p>
          <a:p>
            <a:pPr marL="0" indent="0">
              <a:buNone/>
            </a:pPr>
            <a:r>
              <a:rPr lang="en-US" dirty="0" smtClean="0">
                <a:latin typeface="Arial"/>
                <a:cs typeface="Arial"/>
              </a:rPr>
              <a:t>●</a:t>
            </a:r>
            <a:r>
              <a:rPr lang="en-US" dirty="0" smtClean="0"/>
              <a:t>Inverse condemnation of vested right to bulkhead &amp; fill </a:t>
            </a:r>
          </a:p>
          <a:p>
            <a:pPr marL="0" indent="0">
              <a:buNone/>
            </a:pPr>
            <a:r>
              <a:rPr lang="en-US" dirty="0" smtClean="0">
                <a:latin typeface="Arial"/>
                <a:cs typeface="Arial"/>
              </a:rPr>
              <a:t>● </a:t>
            </a:r>
            <a:r>
              <a:rPr lang="en-US" dirty="0" smtClean="0"/>
              <a:t>deprivation of all economically beneficial uses</a:t>
            </a:r>
          </a:p>
          <a:p>
            <a:pPr marL="0" indent="0">
              <a:buNone/>
            </a:pPr>
            <a:r>
              <a:rPr lang="en-US" dirty="0" smtClean="0">
                <a:latin typeface="Arial"/>
                <a:cs typeface="Arial"/>
              </a:rPr>
              <a:t>● </a:t>
            </a:r>
            <a:r>
              <a:rPr lang="en-US" dirty="0" smtClean="0"/>
              <a:t>alternative </a:t>
            </a:r>
            <a:r>
              <a:rPr lang="en-US" u="sng" dirty="0" smtClean="0"/>
              <a:t>Penn Central </a:t>
            </a:r>
            <a:r>
              <a:rPr lang="en-US" dirty="0" smtClean="0"/>
              <a:t>claims</a:t>
            </a:r>
            <a:endParaRPr lang="en-US" sz="2800" dirty="0"/>
          </a:p>
        </p:txBody>
      </p:sp>
      <p:sp>
        <p:nvSpPr>
          <p:cNvPr id="7" name="Content Placeholder 6"/>
          <p:cNvSpPr>
            <a:spLocks noGrp="1"/>
          </p:cNvSpPr>
          <p:nvPr>
            <p:ph sz="half" idx="2"/>
          </p:nvPr>
        </p:nvSpPr>
        <p:spPr/>
        <p:txBody>
          <a:bodyPr>
            <a:normAutofit lnSpcReduction="10000"/>
          </a:bodyPr>
          <a:lstStyle/>
          <a:p>
            <a:pPr algn="ctr">
              <a:buNone/>
            </a:pPr>
            <a:r>
              <a:rPr lang="en-US" dirty="0" smtClean="0">
                <a:solidFill>
                  <a:srgbClr val="00B0F0"/>
                </a:solidFill>
              </a:rPr>
              <a:t>Us:</a:t>
            </a:r>
          </a:p>
          <a:p>
            <a:pPr marL="0" indent="0">
              <a:buNone/>
            </a:pPr>
            <a:r>
              <a:rPr lang="en-US" dirty="0" smtClean="0">
                <a:latin typeface="Arial"/>
                <a:cs typeface="Arial"/>
              </a:rPr>
              <a:t>● </a:t>
            </a:r>
            <a:r>
              <a:rPr lang="en-US" dirty="0" smtClean="0"/>
              <a:t>Intentional effort to obtain a permit denial</a:t>
            </a:r>
          </a:p>
          <a:p>
            <a:pPr marL="0" indent="0">
              <a:buNone/>
            </a:pPr>
            <a:endParaRPr lang="en-US" dirty="0" smtClean="0"/>
          </a:p>
          <a:p>
            <a:pPr marL="0" indent="0">
              <a:buNone/>
            </a:pPr>
            <a:r>
              <a:rPr lang="en-US" dirty="0" smtClean="0">
                <a:latin typeface="Arial"/>
                <a:cs typeface="Arial"/>
              </a:rPr>
              <a:t>●</a:t>
            </a:r>
            <a:r>
              <a:rPr lang="en-US" dirty="0" smtClean="0"/>
              <a:t> Failed to explore any alternative designs or mitigation</a:t>
            </a:r>
          </a:p>
          <a:p>
            <a:pPr marL="0" indent="0">
              <a:buNone/>
            </a:pPr>
            <a:r>
              <a:rPr lang="en-US" dirty="0" smtClean="0">
                <a:latin typeface="Arial"/>
                <a:cs typeface="Arial"/>
              </a:rPr>
              <a:t>●</a:t>
            </a:r>
            <a:r>
              <a:rPr lang="en-US" dirty="0" smtClean="0"/>
              <a:t> Not ripe for judicial review</a:t>
            </a:r>
          </a:p>
          <a:p>
            <a:pPr marL="0" indent="0">
              <a:buNone/>
            </a:pPr>
            <a:r>
              <a:rPr lang="en-US" dirty="0" smtClean="0">
                <a:latin typeface="Arial"/>
                <a:cs typeface="Arial"/>
              </a:rPr>
              <a:t>● T</a:t>
            </a:r>
            <a:r>
              <a:rPr lang="en-US" dirty="0" smtClean="0"/>
              <a:t>ime barred under § 373.617. F.S.</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0" y="0"/>
            <a:ext cx="91440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4" name="Title 3"/>
          <p:cNvSpPr>
            <a:spLocks noGrp="1"/>
          </p:cNvSpPr>
          <p:nvPr>
            <p:ph type="title"/>
          </p:nvPr>
        </p:nvSpPr>
        <p:spPr>
          <a:xfrm>
            <a:off x="411163" y="381000"/>
            <a:ext cx="8220075" cy="685800"/>
          </a:xfrm>
        </p:spPr>
        <p:txBody>
          <a:bodyPr/>
          <a:lstStyle/>
          <a:p>
            <a:pPr algn="l"/>
            <a:r>
              <a:rPr lang="en-US" sz="2800" dirty="0" smtClean="0">
                <a:solidFill>
                  <a:srgbClr val="FFC000"/>
                </a:solidFill>
              </a:rPr>
              <a:t>§ 373.617, F.S.</a:t>
            </a:r>
            <a:endParaRPr lang="en-US" sz="2800" dirty="0">
              <a:solidFill>
                <a:srgbClr val="FFC000"/>
              </a:solidFill>
            </a:endParaRPr>
          </a:p>
        </p:txBody>
      </p:sp>
      <p:sp>
        <p:nvSpPr>
          <p:cNvPr id="5" name="Content Placeholder 4"/>
          <p:cNvSpPr>
            <a:spLocks noGrp="1"/>
          </p:cNvSpPr>
          <p:nvPr>
            <p:ph idx="1"/>
          </p:nvPr>
        </p:nvSpPr>
        <p:spPr>
          <a:xfrm>
            <a:off x="152400" y="1066800"/>
            <a:ext cx="8839200" cy="5029200"/>
          </a:xfrm>
        </p:spPr>
        <p:txBody>
          <a:bodyPr/>
          <a:lstStyle/>
          <a:p>
            <a:pPr>
              <a:buNone/>
            </a:pPr>
            <a:r>
              <a:rPr lang="en-US" sz="2800" dirty="0" smtClean="0"/>
              <a:t>Any person substantially affected by a final agency action with respect to a permit may seek circuit court review within 90 days of such action and request monetary damages and other relief.  Such review shall be confined solely to determining whether final agency action is an unreasonable exercise of the state’s police power constituting a taking without compensation. Review of final agency action for determining whether the action is in accordance with existing statutes or rules and based upon competent substantial evidence shall proceed in accordance with Chapter 120.</a:t>
            </a:r>
            <a:endParaRPr lang="en-US"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0" y="0"/>
            <a:ext cx="91440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4" name="Title 3"/>
          <p:cNvSpPr>
            <a:spLocks noGrp="1"/>
          </p:cNvSpPr>
          <p:nvPr>
            <p:ph type="title"/>
          </p:nvPr>
        </p:nvSpPr>
        <p:spPr/>
        <p:txBody>
          <a:bodyPr/>
          <a:lstStyle/>
          <a:p>
            <a:pPr algn="ctr"/>
            <a:r>
              <a:rPr lang="en-US" sz="3200" dirty="0" smtClean="0">
                <a:solidFill>
                  <a:srgbClr val="FFC000"/>
                </a:solidFill>
              </a:rPr>
              <a:t>Case History</a:t>
            </a:r>
            <a:br>
              <a:rPr lang="en-US" sz="3200" dirty="0" smtClean="0">
                <a:solidFill>
                  <a:srgbClr val="FFC000"/>
                </a:solidFill>
              </a:rPr>
            </a:br>
            <a:r>
              <a:rPr lang="en-US" sz="3200" dirty="0" smtClean="0">
                <a:solidFill>
                  <a:srgbClr val="FFC000"/>
                </a:solidFill>
              </a:rPr>
              <a:t>March 2007 – Dec 2010</a:t>
            </a:r>
            <a:endParaRPr lang="en-US" sz="3200" dirty="0">
              <a:solidFill>
                <a:srgbClr val="FFC000"/>
              </a:solidFill>
            </a:endParaRPr>
          </a:p>
        </p:txBody>
      </p:sp>
      <p:sp>
        <p:nvSpPr>
          <p:cNvPr id="5" name="Content Placeholder 4"/>
          <p:cNvSpPr>
            <a:spLocks noGrp="1"/>
          </p:cNvSpPr>
          <p:nvPr>
            <p:ph idx="1"/>
          </p:nvPr>
        </p:nvSpPr>
        <p:spPr>
          <a:xfrm>
            <a:off x="152400" y="1981200"/>
            <a:ext cx="8839200" cy="4114800"/>
          </a:xfrm>
        </p:spPr>
        <p:txBody>
          <a:bodyPr>
            <a:normAutofit lnSpcReduction="10000"/>
          </a:bodyPr>
          <a:lstStyle/>
          <a:p>
            <a:pPr>
              <a:buNone/>
            </a:pPr>
            <a:r>
              <a:rPr lang="en-US" sz="2800" dirty="0" smtClean="0"/>
              <a:t>Mar 2007	Complaint filed</a:t>
            </a:r>
          </a:p>
          <a:p>
            <a:pPr>
              <a:buNone/>
            </a:pPr>
            <a:r>
              <a:rPr lang="en-US" sz="2800" dirty="0" smtClean="0"/>
              <a:t>May 2007 	Unsuccessful attempt to remove to U.S. 			District Court</a:t>
            </a:r>
          </a:p>
          <a:p>
            <a:pPr>
              <a:buNone/>
            </a:pPr>
            <a:r>
              <a:rPr lang="en-US" sz="2800" dirty="0" smtClean="0"/>
              <a:t>Aug 2007	Bifurcated inverse condemnation 				(bench trial) and damages 					issues (jury trial)</a:t>
            </a:r>
          </a:p>
          <a:p>
            <a:pPr>
              <a:buNone/>
            </a:pPr>
            <a:r>
              <a:rPr lang="en-US" sz="2800" dirty="0" smtClean="0"/>
              <a:t>Oct 2007	District motion for summary judgment  - 			failed to comply with § 373.617:  </a:t>
            </a:r>
            <a:r>
              <a:rPr lang="en-US" sz="2800" dirty="0" smtClean="0">
                <a:solidFill>
                  <a:srgbClr val="FF0000"/>
                </a:solidFill>
              </a:rPr>
              <a:t>Denied</a:t>
            </a:r>
          </a:p>
          <a:p>
            <a:pPr>
              <a:buNone/>
            </a:pPr>
            <a:r>
              <a:rPr lang="en-US" sz="2800" dirty="0" smtClean="0"/>
              <a:t>			Plaintiff motion for summary judgment – 			District liability for taking: </a:t>
            </a:r>
            <a:r>
              <a:rPr lang="en-US" sz="2800" dirty="0" smtClean="0">
                <a:solidFill>
                  <a:srgbClr val="FF0000"/>
                </a:solidFill>
              </a:rPr>
              <a:t>Granted</a:t>
            </a:r>
          </a:p>
          <a:p>
            <a:pPr>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0" y="0"/>
            <a:ext cx="91440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4" name="Title 3"/>
          <p:cNvSpPr>
            <a:spLocks noGrp="1"/>
          </p:cNvSpPr>
          <p:nvPr>
            <p:ph type="title"/>
          </p:nvPr>
        </p:nvSpPr>
        <p:spPr>
          <a:xfrm>
            <a:off x="381000" y="304800"/>
            <a:ext cx="8220075" cy="990600"/>
          </a:xfrm>
        </p:spPr>
        <p:txBody>
          <a:bodyPr/>
          <a:lstStyle/>
          <a:p>
            <a:r>
              <a:rPr lang="en-US" sz="3200" dirty="0" smtClean="0">
                <a:solidFill>
                  <a:srgbClr val="FFC000"/>
                </a:solidFill>
              </a:rPr>
              <a:t>Case History </a:t>
            </a:r>
            <a:r>
              <a:rPr lang="en-US" sz="3200" dirty="0" err="1" smtClean="0">
                <a:solidFill>
                  <a:srgbClr val="FFC000"/>
                </a:solidFill>
              </a:rPr>
              <a:t>Con’t</a:t>
            </a:r>
            <a:endParaRPr lang="en-US" sz="3200" dirty="0">
              <a:solidFill>
                <a:srgbClr val="FFC000"/>
              </a:solidFill>
            </a:endParaRPr>
          </a:p>
        </p:txBody>
      </p:sp>
      <p:sp>
        <p:nvSpPr>
          <p:cNvPr id="5" name="Content Placeholder 4"/>
          <p:cNvSpPr>
            <a:spLocks noGrp="1"/>
          </p:cNvSpPr>
          <p:nvPr>
            <p:ph idx="1"/>
          </p:nvPr>
        </p:nvSpPr>
        <p:spPr>
          <a:xfrm>
            <a:off x="152400" y="1219200"/>
            <a:ext cx="8763000" cy="4876800"/>
          </a:xfrm>
        </p:spPr>
        <p:txBody>
          <a:bodyPr/>
          <a:lstStyle/>
          <a:p>
            <a:pPr>
              <a:buNone/>
            </a:pPr>
            <a:r>
              <a:rPr lang="en-US" sz="2800" dirty="0" smtClean="0"/>
              <a:t>Dec 2007	Rehearing? – </a:t>
            </a:r>
            <a:r>
              <a:rPr lang="en-US" sz="2800" dirty="0" smtClean="0">
                <a:solidFill>
                  <a:srgbClr val="FF0000"/>
                </a:solidFill>
              </a:rPr>
              <a:t>Denied</a:t>
            </a:r>
          </a:p>
          <a:p>
            <a:pPr>
              <a:buNone/>
            </a:pPr>
            <a:r>
              <a:rPr lang="en-US" sz="2800" dirty="0" smtClean="0"/>
              <a:t>July 2008	District Petition for writ of prohibition to 			2</a:t>
            </a:r>
            <a:r>
              <a:rPr lang="en-US" sz="2800" baseline="30000" dirty="0" smtClean="0"/>
              <a:t>nd</a:t>
            </a:r>
            <a:r>
              <a:rPr lang="en-US" sz="2800" dirty="0" smtClean="0"/>
              <a:t> </a:t>
            </a:r>
            <a:r>
              <a:rPr lang="en-US" sz="2800" dirty="0" err="1" smtClean="0"/>
              <a:t>DCA</a:t>
            </a:r>
            <a:r>
              <a:rPr lang="en-US" sz="2800" dirty="0" smtClean="0"/>
              <a:t> – </a:t>
            </a:r>
            <a:r>
              <a:rPr lang="en-US" sz="2800" dirty="0" smtClean="0">
                <a:solidFill>
                  <a:srgbClr val="FF0000"/>
                </a:solidFill>
              </a:rPr>
              <a:t>Denied</a:t>
            </a:r>
          </a:p>
          <a:p>
            <a:pPr>
              <a:buNone/>
            </a:pPr>
            <a:r>
              <a:rPr lang="en-US" sz="2800" dirty="0" smtClean="0"/>
              <a:t>2008-2009 Discovery uncovers significant information 			issues</a:t>
            </a:r>
          </a:p>
          <a:p>
            <a:pPr>
              <a:buNone/>
            </a:pPr>
            <a:r>
              <a:rPr lang="en-US" sz="2800" dirty="0" smtClean="0"/>
              <a:t>Sept 2009  District motion to vacate/set aside partial 		           summary judgment for misrepresentation 		          on the court:</a:t>
            </a:r>
          </a:p>
          <a:p>
            <a:pPr defTabSz="457200">
              <a:buNone/>
            </a:pPr>
            <a:r>
              <a:rPr lang="en-US" sz="2800" dirty="0" smtClean="0"/>
              <a:t>					 </a:t>
            </a:r>
            <a:r>
              <a:rPr lang="en-US" sz="2000" dirty="0" smtClean="0"/>
              <a:t>●</a:t>
            </a:r>
            <a:r>
              <a:rPr lang="en-US" sz="2800" dirty="0" smtClean="0"/>
              <a:t> 	law according right to bulkhead &amp; fill 						had been repealed earlier</a:t>
            </a:r>
          </a:p>
          <a:p>
            <a:pPr defTabSz="457200">
              <a:buNone/>
            </a:pPr>
            <a:r>
              <a:rPr lang="en-US" sz="2800" dirty="0" smtClean="0"/>
              <a:t>					 </a:t>
            </a:r>
            <a:r>
              <a:rPr lang="en-US" sz="2000" dirty="0" smtClean="0"/>
              <a:t>●</a:t>
            </a:r>
            <a:r>
              <a:rPr lang="en-US" sz="2800" dirty="0" smtClean="0"/>
              <a:t> 	Only lots 3-7 had deeds from 1957</a:t>
            </a:r>
            <a:endParaRPr lang="en-US" sz="2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edar Map.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edar Hames Parcels.jpg"/>
          <p:cNvPicPr>
            <a:picLocks noGrp="1" noChangeAspect="1"/>
          </p:cNvPicPr>
          <p:nvPr>
            <p:ph idx="1"/>
          </p:nvPr>
        </p:nvPicPr>
        <p:blipFill>
          <a:blip r:embed="rId2" cstate="print"/>
          <a:stretch>
            <a:fillRect/>
          </a:stretch>
        </p:blipFill>
        <p:spPr>
          <a:xfrm>
            <a:off x="0" y="0"/>
            <a:ext cx="9296400" cy="6858000"/>
          </a:xfrm>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0" y="0"/>
            <a:ext cx="92964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4" name="Title 3"/>
          <p:cNvSpPr>
            <a:spLocks noGrp="1"/>
          </p:cNvSpPr>
          <p:nvPr>
            <p:ph type="title"/>
          </p:nvPr>
        </p:nvSpPr>
        <p:spPr>
          <a:xfrm>
            <a:off x="609600" y="2057400"/>
            <a:ext cx="8220075" cy="1295400"/>
          </a:xfrm>
        </p:spPr>
        <p:txBody>
          <a:bodyPr>
            <a:normAutofit fontScale="90000"/>
          </a:bodyPr>
          <a:lstStyle/>
          <a:p>
            <a:r>
              <a:rPr lang="en-US" sz="5300" dirty="0" smtClean="0">
                <a:solidFill>
                  <a:schemeClr val="accent6"/>
                </a:solidFill>
              </a:rPr>
              <a:t>ADDRESSING DIFFICULT PERMITTING SCENARIOS IN A POST-KOONTZ, INSIDE-OUT, UPSIDE-DOWN UNIVERSE</a:t>
            </a:r>
            <a:r>
              <a:rPr lang="en-US" dirty="0" smtClean="0"/>
              <a:t/>
            </a:r>
            <a:br>
              <a:rPr lang="en-US" dirty="0" smtClean="0"/>
            </a:br>
            <a:endParaRPr lang="en-US" dirty="0"/>
          </a:p>
        </p:txBody>
      </p:sp>
      <p:pic>
        <p:nvPicPr>
          <p:cNvPr id="3074" name="Picture 2" descr="C:\Users\jemery\AppData\Local\Microsoft\Windows\Temporary Internet Files\Content.IE5\N9Q6OF08\MC900438714[1].jpg"/>
          <p:cNvPicPr>
            <a:picLocks noGrp="1" noChangeAspect="1" noChangeArrowheads="1"/>
          </p:cNvPicPr>
          <p:nvPr>
            <p:ph idx="1"/>
          </p:nvPr>
        </p:nvPicPr>
        <p:blipFill>
          <a:blip r:embed="rId3" cstate="print"/>
          <a:srcRect/>
          <a:stretch>
            <a:fillRect/>
          </a:stretch>
        </p:blipFill>
        <p:spPr bwMode="auto">
          <a:xfrm>
            <a:off x="762000" y="3733800"/>
            <a:ext cx="4572000" cy="2895600"/>
          </a:xfrm>
          <a:prstGeom prst="rect">
            <a:avLst/>
          </a:prstGeom>
          <a:noFill/>
        </p:spPr>
      </p:pic>
      <p:sp>
        <p:nvSpPr>
          <p:cNvPr id="6" name="TextBox 5"/>
          <p:cNvSpPr txBox="1"/>
          <p:nvPr/>
        </p:nvSpPr>
        <p:spPr>
          <a:xfrm>
            <a:off x="5791200" y="3886200"/>
            <a:ext cx="3352800" cy="2308324"/>
          </a:xfrm>
          <a:prstGeom prst="rect">
            <a:avLst/>
          </a:prstGeom>
          <a:noFill/>
        </p:spPr>
        <p:txBody>
          <a:bodyPr wrap="square" rtlCol="0">
            <a:spAutoFit/>
          </a:bodyPr>
          <a:lstStyle/>
          <a:p>
            <a:r>
              <a:rPr lang="en-US" sz="2400" b="1" dirty="0" smtClean="0"/>
              <a:t>John Emery</a:t>
            </a:r>
          </a:p>
          <a:p>
            <a:r>
              <a:rPr lang="en-US" sz="2400" dirty="0" smtClean="0"/>
              <a:t>and</a:t>
            </a:r>
          </a:p>
          <a:p>
            <a:r>
              <a:rPr lang="en-US" sz="2400" b="1" dirty="0" smtClean="0"/>
              <a:t>Marti Moore</a:t>
            </a:r>
          </a:p>
          <a:p>
            <a:endParaRPr lang="en-US" sz="2400" dirty="0" smtClean="0"/>
          </a:p>
          <a:p>
            <a:r>
              <a:rPr lang="en-US" sz="2400" dirty="0" smtClean="0"/>
              <a:t>Southwest Florida Water</a:t>
            </a:r>
          </a:p>
          <a:p>
            <a:r>
              <a:rPr lang="en-US" sz="2400" dirty="0" smtClean="0"/>
              <a:t>Management District </a:t>
            </a:r>
            <a:r>
              <a:rPr lang="en-US" dirty="0" smtClean="0"/>
              <a:t>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0" y="0"/>
            <a:ext cx="91440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4" name="Title 3"/>
          <p:cNvSpPr>
            <a:spLocks noGrp="1"/>
          </p:cNvSpPr>
          <p:nvPr>
            <p:ph type="title"/>
          </p:nvPr>
        </p:nvSpPr>
        <p:spPr>
          <a:xfrm>
            <a:off x="411163" y="381000"/>
            <a:ext cx="8220075" cy="990600"/>
          </a:xfrm>
        </p:spPr>
        <p:txBody>
          <a:bodyPr/>
          <a:lstStyle/>
          <a:p>
            <a:pPr algn="ctr"/>
            <a:r>
              <a:rPr lang="en-US" sz="3200" dirty="0" smtClean="0">
                <a:solidFill>
                  <a:srgbClr val="FFC000"/>
                </a:solidFill>
              </a:rPr>
              <a:t>Case History </a:t>
            </a:r>
            <a:r>
              <a:rPr lang="en-US" sz="3200" dirty="0" err="1" smtClean="0">
                <a:solidFill>
                  <a:srgbClr val="FFC000"/>
                </a:solidFill>
              </a:rPr>
              <a:t>Con’t</a:t>
            </a:r>
            <a:r>
              <a:rPr lang="en-US" sz="3200" dirty="0" smtClean="0">
                <a:solidFill>
                  <a:srgbClr val="FFC000"/>
                </a:solidFill>
              </a:rPr>
              <a:t>  - the Tide Turns</a:t>
            </a:r>
            <a:endParaRPr lang="en-US" sz="3200" dirty="0">
              <a:solidFill>
                <a:srgbClr val="FFC000"/>
              </a:solidFill>
            </a:endParaRPr>
          </a:p>
        </p:txBody>
      </p:sp>
      <p:sp>
        <p:nvSpPr>
          <p:cNvPr id="5" name="Content Placeholder 4"/>
          <p:cNvSpPr>
            <a:spLocks noGrp="1"/>
          </p:cNvSpPr>
          <p:nvPr>
            <p:ph idx="1"/>
          </p:nvPr>
        </p:nvSpPr>
        <p:spPr>
          <a:xfrm>
            <a:off x="152400" y="1752600"/>
            <a:ext cx="8991600" cy="4343400"/>
          </a:xfrm>
        </p:spPr>
        <p:txBody>
          <a:bodyPr/>
          <a:lstStyle/>
          <a:p>
            <a:pPr>
              <a:buNone/>
            </a:pPr>
            <a:r>
              <a:rPr lang="en-US" sz="2800" dirty="0" smtClean="0"/>
              <a:t>Oct 2008	  Partial Summary Judgment: </a:t>
            </a:r>
            <a:r>
              <a:rPr lang="en-US" sz="2800" dirty="0" smtClean="0">
                <a:solidFill>
                  <a:srgbClr val="FF0000"/>
                </a:solidFill>
              </a:rPr>
              <a:t>Vacated</a:t>
            </a:r>
          </a:p>
          <a:p>
            <a:pPr>
              <a:buNone/>
            </a:pPr>
            <a:r>
              <a:rPr lang="en-US" sz="2800" dirty="0" smtClean="0"/>
              <a:t>Feb 2009 	  Petition for writ of cert to 2</a:t>
            </a:r>
            <a:r>
              <a:rPr lang="en-US" sz="2800" baseline="30000" dirty="0" smtClean="0"/>
              <a:t>nd</a:t>
            </a:r>
            <a:r>
              <a:rPr lang="en-US" sz="2800" dirty="0" smtClean="0"/>
              <a:t> </a:t>
            </a:r>
            <a:r>
              <a:rPr lang="en-US" sz="2800" dirty="0" err="1" smtClean="0"/>
              <a:t>DCA</a:t>
            </a:r>
            <a:r>
              <a:rPr lang="en-US" sz="2800" dirty="0" smtClean="0"/>
              <a:t>: </a:t>
            </a:r>
            <a:r>
              <a:rPr lang="en-US" sz="2800" dirty="0" smtClean="0">
                <a:solidFill>
                  <a:srgbClr val="FF0000"/>
                </a:solidFill>
              </a:rPr>
              <a:t>Denied</a:t>
            </a:r>
          </a:p>
          <a:p>
            <a:pPr>
              <a:buNone/>
            </a:pPr>
            <a:r>
              <a:rPr lang="en-US" sz="2800" dirty="0" smtClean="0"/>
              <a:t>Mar 2009	  Plaintiff’s motion partial summary judgment 		  on right to bulkhead &amp; fill lots 3 – 7: </a:t>
            </a:r>
            <a:r>
              <a:rPr lang="en-US" sz="2800" dirty="0" smtClean="0">
                <a:solidFill>
                  <a:srgbClr val="FF0000"/>
                </a:solidFill>
              </a:rPr>
              <a:t>Denied</a:t>
            </a:r>
          </a:p>
          <a:p>
            <a:pPr marL="0">
              <a:buNone/>
            </a:pPr>
            <a:r>
              <a:rPr lang="en-US" sz="2800" dirty="0" smtClean="0"/>
              <a:t>June 2009-     Series of unsuccessful motions &amp; </a:t>
            </a:r>
          </a:p>
          <a:p>
            <a:pPr marL="0">
              <a:buNone/>
            </a:pPr>
            <a:r>
              <a:rPr lang="en-US" sz="2800" dirty="0" smtClean="0"/>
              <a:t>Nov 2010	  additional pleadings</a:t>
            </a:r>
          </a:p>
          <a:p>
            <a:pPr marL="0">
              <a:buNone/>
            </a:pPr>
            <a:endParaRPr lang="en-US" sz="2800" dirty="0" smtClean="0"/>
          </a:p>
          <a:p>
            <a:pPr marL="0">
              <a:buNone/>
            </a:pPr>
            <a:r>
              <a:rPr lang="en-US" sz="2800" dirty="0" smtClean="0"/>
              <a:t>Dec 2010 	Trial on takings issue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0" y="0"/>
            <a:ext cx="91440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4" name="Title 3"/>
          <p:cNvSpPr>
            <a:spLocks noGrp="1"/>
          </p:cNvSpPr>
          <p:nvPr>
            <p:ph type="title"/>
          </p:nvPr>
        </p:nvSpPr>
        <p:spPr>
          <a:xfrm>
            <a:off x="411163" y="457200"/>
            <a:ext cx="8220075" cy="914400"/>
          </a:xfrm>
        </p:spPr>
        <p:txBody>
          <a:bodyPr/>
          <a:lstStyle/>
          <a:p>
            <a:r>
              <a:rPr lang="en-US" sz="3600" dirty="0" smtClean="0">
                <a:solidFill>
                  <a:srgbClr val="FFC000"/>
                </a:solidFill>
              </a:rPr>
              <a:t>Case History </a:t>
            </a:r>
            <a:r>
              <a:rPr lang="en-US" sz="3600" dirty="0" err="1" smtClean="0">
                <a:solidFill>
                  <a:srgbClr val="FFC000"/>
                </a:solidFill>
              </a:rPr>
              <a:t>Con’t</a:t>
            </a:r>
            <a:endParaRPr lang="en-US" sz="3600" dirty="0">
              <a:solidFill>
                <a:srgbClr val="FFC000"/>
              </a:solidFill>
            </a:endParaRPr>
          </a:p>
        </p:txBody>
      </p:sp>
      <p:sp>
        <p:nvSpPr>
          <p:cNvPr id="5" name="Content Placeholder 4"/>
          <p:cNvSpPr>
            <a:spLocks noGrp="1"/>
          </p:cNvSpPr>
          <p:nvPr>
            <p:ph idx="1"/>
          </p:nvPr>
        </p:nvSpPr>
        <p:spPr>
          <a:xfrm>
            <a:off x="381000" y="1371600"/>
            <a:ext cx="8458200" cy="5257800"/>
          </a:xfrm>
        </p:spPr>
        <p:txBody>
          <a:bodyPr>
            <a:normAutofit/>
          </a:bodyPr>
          <a:lstStyle/>
          <a:p>
            <a:pPr>
              <a:buNone/>
            </a:pPr>
            <a:r>
              <a:rPr lang="en-US" i="1" dirty="0" smtClean="0">
                <a:solidFill>
                  <a:srgbClr val="00B0F0"/>
                </a:solidFill>
              </a:rPr>
              <a:t>March 2011 - Trial Court Final Judgment:</a:t>
            </a:r>
          </a:p>
          <a:p>
            <a:pPr>
              <a:buNone/>
            </a:pPr>
            <a:r>
              <a:rPr lang="en-US" sz="2000" dirty="0" smtClean="0"/>
              <a:t>●</a:t>
            </a:r>
            <a:r>
              <a:rPr lang="en-US" dirty="0" smtClean="0"/>
              <a:t> Plaintiffs mistaken about statutory right to bulkhead &amp; fill</a:t>
            </a:r>
          </a:p>
          <a:p>
            <a:pPr>
              <a:buNone/>
            </a:pPr>
            <a:r>
              <a:rPr lang="en-US" sz="2400" dirty="0" smtClean="0"/>
              <a:t>●</a:t>
            </a:r>
            <a:r>
              <a:rPr lang="en-US" dirty="0" smtClean="0"/>
              <a:t> No practicable design alternatives or mitigation ever considered by applicant</a:t>
            </a:r>
          </a:p>
          <a:p>
            <a:pPr>
              <a:buNone/>
            </a:pPr>
            <a:r>
              <a:rPr lang="en-US" sz="2400" dirty="0" smtClean="0"/>
              <a:t>●</a:t>
            </a:r>
            <a:r>
              <a:rPr lang="en-US" dirty="0" smtClean="0"/>
              <a:t> District had no opportunity to make a final decision on extent of development that was permittable</a:t>
            </a:r>
          </a:p>
          <a:p>
            <a:pPr>
              <a:buNone/>
            </a:pPr>
            <a:r>
              <a:rPr lang="en-US" sz="2400" dirty="0" smtClean="0"/>
              <a:t>●  </a:t>
            </a:r>
            <a:r>
              <a:rPr lang="en-US" dirty="0" smtClean="0"/>
              <a:t>No taking</a:t>
            </a:r>
          </a:p>
          <a:p>
            <a:pPr>
              <a:buNone/>
            </a:pPr>
            <a:r>
              <a:rPr lang="en-US" sz="2400" dirty="0" smtClean="0"/>
              <a:t>●  </a:t>
            </a:r>
            <a:r>
              <a:rPr lang="en-US" dirty="0" smtClean="0"/>
              <a:t>Claim not ripe</a:t>
            </a:r>
          </a:p>
          <a:p>
            <a:pPr>
              <a:buNone/>
            </a:pPr>
            <a:endParaRPr lang="en-US"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0" y="0"/>
            <a:ext cx="91440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4" name="Title 3"/>
          <p:cNvSpPr>
            <a:spLocks noGrp="1"/>
          </p:cNvSpPr>
          <p:nvPr>
            <p:ph type="title"/>
          </p:nvPr>
        </p:nvSpPr>
        <p:spPr/>
        <p:txBody>
          <a:bodyPr/>
          <a:lstStyle/>
          <a:p>
            <a:pPr algn="ctr"/>
            <a:r>
              <a:rPr lang="en-US" dirty="0" smtClean="0">
                <a:solidFill>
                  <a:srgbClr val="FFC000"/>
                </a:solidFill>
              </a:rPr>
              <a:t>Appeal to 2</a:t>
            </a:r>
            <a:r>
              <a:rPr lang="en-US" baseline="30000" dirty="0" smtClean="0">
                <a:solidFill>
                  <a:srgbClr val="FFC000"/>
                </a:solidFill>
              </a:rPr>
              <a:t>nd</a:t>
            </a:r>
            <a:r>
              <a:rPr lang="en-US" dirty="0" smtClean="0">
                <a:solidFill>
                  <a:srgbClr val="FFC000"/>
                </a:solidFill>
              </a:rPr>
              <a:t> DCA – Dec 2011</a:t>
            </a:r>
            <a:endParaRPr lang="en-US" dirty="0">
              <a:solidFill>
                <a:srgbClr val="FFC000"/>
              </a:solidFill>
            </a:endParaRPr>
          </a:p>
        </p:txBody>
      </p:sp>
      <p:sp>
        <p:nvSpPr>
          <p:cNvPr id="5" name="Content Placeholder 4"/>
          <p:cNvSpPr>
            <a:spLocks noGrp="1"/>
          </p:cNvSpPr>
          <p:nvPr>
            <p:ph idx="1"/>
          </p:nvPr>
        </p:nvSpPr>
        <p:spPr>
          <a:xfrm>
            <a:off x="228600" y="1752600"/>
            <a:ext cx="8610600" cy="4343400"/>
          </a:xfrm>
        </p:spPr>
        <p:txBody>
          <a:bodyPr/>
          <a:lstStyle/>
          <a:p>
            <a:pPr>
              <a:buNone/>
            </a:pPr>
            <a:r>
              <a:rPr lang="en-US" b="1" dirty="0" smtClean="0">
                <a:solidFill>
                  <a:srgbClr val="00B0F0"/>
                </a:solidFill>
              </a:rPr>
              <a:t>Cedar Hames Arguments:</a:t>
            </a:r>
          </a:p>
          <a:p>
            <a:pPr>
              <a:buNone/>
            </a:pPr>
            <a:r>
              <a:rPr lang="en-US" dirty="0" smtClean="0"/>
              <a:t>	</a:t>
            </a:r>
            <a:r>
              <a:rPr lang="en-US" sz="2800" dirty="0" smtClean="0"/>
              <a:t> ●	 No legal basis for setting aside PSJ – 	Lots 3-7 had statutory right to bulkhead &amp; fill</a:t>
            </a:r>
          </a:p>
          <a:p>
            <a:pPr>
              <a:buNone/>
            </a:pPr>
            <a:r>
              <a:rPr lang="en-US" sz="2800" dirty="0" smtClean="0"/>
              <a:t>	 ●	Was ripe for judicial review – exploration of 	lesser development alternatives not pre-requisite; modifications futile</a:t>
            </a:r>
          </a:p>
          <a:p>
            <a:pPr>
              <a:buNone/>
            </a:pPr>
            <a:r>
              <a:rPr lang="en-US" sz="2800" dirty="0" smtClean="0"/>
              <a:t>	 ●	Mitigation offer not required to ripen takings 	claim</a:t>
            </a:r>
            <a:endParaRPr lang="en-US" sz="28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0" y="0"/>
            <a:ext cx="91440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4" name="Title 3"/>
          <p:cNvSpPr>
            <a:spLocks noGrp="1"/>
          </p:cNvSpPr>
          <p:nvPr>
            <p:ph type="title"/>
          </p:nvPr>
        </p:nvSpPr>
        <p:spPr/>
        <p:txBody>
          <a:bodyPr/>
          <a:lstStyle/>
          <a:p>
            <a:pPr algn="ctr"/>
            <a:r>
              <a:rPr lang="en-US" dirty="0" smtClean="0">
                <a:solidFill>
                  <a:srgbClr val="FFC000"/>
                </a:solidFill>
              </a:rPr>
              <a:t>2</a:t>
            </a:r>
            <a:r>
              <a:rPr lang="en-US" baseline="30000" dirty="0" smtClean="0">
                <a:solidFill>
                  <a:srgbClr val="FFC000"/>
                </a:solidFill>
              </a:rPr>
              <a:t>nd</a:t>
            </a:r>
            <a:r>
              <a:rPr lang="en-US" dirty="0" smtClean="0">
                <a:solidFill>
                  <a:srgbClr val="FFC000"/>
                </a:solidFill>
              </a:rPr>
              <a:t> DCA Appeal </a:t>
            </a:r>
            <a:r>
              <a:rPr lang="en-US" dirty="0" err="1" smtClean="0">
                <a:solidFill>
                  <a:srgbClr val="FFC000"/>
                </a:solidFill>
              </a:rPr>
              <a:t>Con’t</a:t>
            </a:r>
            <a:endParaRPr lang="en-US" dirty="0">
              <a:solidFill>
                <a:srgbClr val="FFC000"/>
              </a:solidFill>
            </a:endParaRPr>
          </a:p>
        </p:txBody>
      </p:sp>
      <p:sp>
        <p:nvSpPr>
          <p:cNvPr id="5" name="Content Placeholder 4"/>
          <p:cNvSpPr>
            <a:spLocks noGrp="1"/>
          </p:cNvSpPr>
          <p:nvPr>
            <p:ph idx="1"/>
          </p:nvPr>
        </p:nvSpPr>
        <p:spPr/>
        <p:txBody>
          <a:bodyPr/>
          <a:lstStyle/>
          <a:p>
            <a:pPr>
              <a:buNone/>
            </a:pPr>
            <a:r>
              <a:rPr lang="en-US" b="1" dirty="0" smtClean="0">
                <a:solidFill>
                  <a:srgbClr val="00B0F0"/>
                </a:solidFill>
              </a:rPr>
              <a:t>District’s Arguments:</a:t>
            </a:r>
          </a:p>
          <a:p>
            <a:pPr>
              <a:buNone/>
            </a:pPr>
            <a:r>
              <a:rPr lang="en-US" sz="2800" dirty="0" smtClean="0"/>
              <a:t>	 ● PSJ correctly set aside for 	misrepresentation in evidence &amp; correct 	statutory determination </a:t>
            </a:r>
          </a:p>
          <a:p>
            <a:pPr>
              <a:buNone/>
            </a:pPr>
            <a:r>
              <a:rPr lang="en-US" sz="2800" dirty="0" smtClean="0"/>
              <a:t>	 ● Inverse condemnation claim not ripe – 	failed to provide meaningful application 	preventing a final determination</a:t>
            </a:r>
          </a:p>
          <a:p>
            <a:pPr>
              <a:buNone/>
            </a:pPr>
            <a:r>
              <a:rPr lang="en-US" sz="2800" dirty="0" smtClean="0"/>
              <a:t>	 ● Permit denial not a taking under </a:t>
            </a:r>
            <a:r>
              <a:rPr lang="en-US" sz="2800" u="sng" dirty="0" smtClean="0"/>
              <a:t>Lucas</a:t>
            </a:r>
            <a:r>
              <a:rPr lang="en-US" sz="2800" dirty="0" smtClean="0"/>
              <a:t> or </a:t>
            </a:r>
            <a:r>
              <a:rPr lang="en-US" sz="2800" u="sng" dirty="0" smtClean="0"/>
              <a:t>Penn Central</a:t>
            </a:r>
            <a:endParaRPr lang="en-US" sz="2800" u="sng"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0" y="0"/>
            <a:ext cx="91440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4" name="Title 3"/>
          <p:cNvSpPr>
            <a:spLocks noGrp="1"/>
          </p:cNvSpPr>
          <p:nvPr>
            <p:ph type="title"/>
          </p:nvPr>
        </p:nvSpPr>
        <p:spPr>
          <a:xfrm>
            <a:off x="457200" y="609600"/>
            <a:ext cx="8229600" cy="1219200"/>
          </a:xfrm>
        </p:spPr>
        <p:txBody>
          <a:bodyPr>
            <a:normAutofit fontScale="90000"/>
          </a:bodyPr>
          <a:lstStyle/>
          <a:p>
            <a:pPr algn="ctr"/>
            <a:r>
              <a:rPr lang="en-US" dirty="0" smtClean="0">
                <a:solidFill>
                  <a:srgbClr val="FFC000"/>
                </a:solidFill>
              </a:rPr>
              <a:t>Koontz  vs. Hames </a:t>
            </a:r>
            <a:br>
              <a:rPr lang="en-US" dirty="0" smtClean="0">
                <a:solidFill>
                  <a:srgbClr val="FFC000"/>
                </a:solidFill>
              </a:rPr>
            </a:br>
            <a:endParaRPr lang="en-US" dirty="0">
              <a:solidFill>
                <a:srgbClr val="FFC000"/>
              </a:solidFill>
            </a:endParaRPr>
          </a:p>
        </p:txBody>
      </p:sp>
      <p:sp>
        <p:nvSpPr>
          <p:cNvPr id="7" name="Text Placeholder 6"/>
          <p:cNvSpPr>
            <a:spLocks noGrp="1"/>
          </p:cNvSpPr>
          <p:nvPr>
            <p:ph type="body" idx="1"/>
          </p:nvPr>
        </p:nvSpPr>
        <p:spPr>
          <a:xfrm>
            <a:off x="457200" y="1295401"/>
            <a:ext cx="4040188" cy="457199"/>
          </a:xfrm>
        </p:spPr>
        <p:txBody>
          <a:bodyPr>
            <a:normAutofit lnSpcReduction="10000"/>
          </a:bodyPr>
          <a:lstStyle/>
          <a:p>
            <a:pPr algn="ctr"/>
            <a:r>
              <a:rPr lang="en-US" dirty="0" smtClean="0">
                <a:solidFill>
                  <a:srgbClr val="00B0F0"/>
                </a:solidFill>
              </a:rPr>
              <a:t>Koontz</a:t>
            </a:r>
            <a:endParaRPr lang="en-US" dirty="0">
              <a:solidFill>
                <a:srgbClr val="00B0F0"/>
              </a:solidFill>
            </a:endParaRPr>
          </a:p>
        </p:txBody>
      </p:sp>
      <p:sp>
        <p:nvSpPr>
          <p:cNvPr id="5" name="Content Placeholder 4"/>
          <p:cNvSpPr>
            <a:spLocks noGrp="1"/>
          </p:cNvSpPr>
          <p:nvPr>
            <p:ph sz="half" idx="2"/>
          </p:nvPr>
        </p:nvSpPr>
        <p:spPr>
          <a:xfrm>
            <a:off x="457200" y="1752600"/>
            <a:ext cx="4040188" cy="4373563"/>
          </a:xfrm>
        </p:spPr>
        <p:txBody>
          <a:bodyPr/>
          <a:lstStyle/>
          <a:p>
            <a:pPr>
              <a:spcBef>
                <a:spcPts val="0"/>
              </a:spcBef>
              <a:buNone/>
            </a:pPr>
            <a:r>
              <a:rPr lang="en-US" dirty="0" smtClean="0"/>
              <a:t>●	Some concessions proposed; claimed to be max possible to retain economic use of property</a:t>
            </a:r>
          </a:p>
          <a:p>
            <a:pPr>
              <a:buNone/>
            </a:pPr>
            <a:r>
              <a:rPr lang="en-US" dirty="0" smtClean="0"/>
              <a:t>● Agreed to a conservation easement over majority of parcel</a:t>
            </a:r>
          </a:p>
          <a:p>
            <a:pPr>
              <a:buNone/>
            </a:pPr>
            <a:r>
              <a:rPr lang="en-US" dirty="0" smtClean="0"/>
              <a:t>●  Applied requirements for avoidance &amp; minimization</a:t>
            </a:r>
          </a:p>
          <a:p>
            <a:pPr>
              <a:buNone/>
            </a:pPr>
            <a:r>
              <a:rPr lang="en-US" dirty="0" smtClean="0"/>
              <a:t>● Essential nexus &amp; rough proportionality at issue</a:t>
            </a:r>
          </a:p>
        </p:txBody>
      </p:sp>
      <p:sp>
        <p:nvSpPr>
          <p:cNvPr id="8" name="Text Placeholder 7"/>
          <p:cNvSpPr>
            <a:spLocks noGrp="1"/>
          </p:cNvSpPr>
          <p:nvPr>
            <p:ph type="body" sz="quarter" idx="3"/>
          </p:nvPr>
        </p:nvSpPr>
        <p:spPr>
          <a:xfrm>
            <a:off x="4645025" y="1219201"/>
            <a:ext cx="4041775" cy="533399"/>
          </a:xfrm>
        </p:spPr>
        <p:txBody>
          <a:bodyPr/>
          <a:lstStyle/>
          <a:p>
            <a:pPr algn="ctr"/>
            <a:r>
              <a:rPr lang="en-US" dirty="0" smtClean="0">
                <a:solidFill>
                  <a:srgbClr val="00B0F0"/>
                </a:solidFill>
              </a:rPr>
              <a:t>Hames</a:t>
            </a:r>
            <a:endParaRPr lang="en-US" dirty="0">
              <a:solidFill>
                <a:srgbClr val="00B0F0"/>
              </a:solidFill>
            </a:endParaRPr>
          </a:p>
        </p:txBody>
      </p:sp>
      <p:sp>
        <p:nvSpPr>
          <p:cNvPr id="6" name="Content Placeholder 5"/>
          <p:cNvSpPr>
            <a:spLocks noGrp="1"/>
          </p:cNvSpPr>
          <p:nvPr>
            <p:ph sz="quarter" idx="4"/>
          </p:nvPr>
        </p:nvSpPr>
        <p:spPr>
          <a:xfrm>
            <a:off x="4645025" y="1752600"/>
            <a:ext cx="4041775" cy="4373563"/>
          </a:xfrm>
        </p:spPr>
        <p:txBody>
          <a:bodyPr/>
          <a:lstStyle/>
          <a:p>
            <a:pPr>
              <a:spcBef>
                <a:spcPts val="0"/>
              </a:spcBef>
              <a:buNone/>
            </a:pPr>
            <a:r>
              <a:rPr lang="en-US" dirty="0" smtClean="0"/>
              <a:t> ● No concessions – right to develop without any environmental regulation</a:t>
            </a:r>
          </a:p>
          <a:p>
            <a:pPr>
              <a:spcBef>
                <a:spcPts val="600"/>
              </a:spcBef>
              <a:buNone/>
            </a:pPr>
            <a:endParaRPr lang="en-US" dirty="0" smtClean="0"/>
          </a:p>
          <a:p>
            <a:pPr>
              <a:spcBef>
                <a:spcPts val="0"/>
              </a:spcBef>
              <a:buNone/>
            </a:pPr>
            <a:r>
              <a:rPr lang="en-US" dirty="0" smtClean="0"/>
              <a:t>●  No mitigation required and none offered</a:t>
            </a:r>
          </a:p>
          <a:p>
            <a:pPr>
              <a:spcBef>
                <a:spcPts val="600"/>
              </a:spcBef>
              <a:buNone/>
            </a:pPr>
            <a:endParaRPr lang="en-US" dirty="0" smtClean="0"/>
          </a:p>
          <a:p>
            <a:pPr>
              <a:spcBef>
                <a:spcPts val="0"/>
              </a:spcBef>
              <a:buNone/>
            </a:pPr>
            <a:r>
              <a:rPr lang="en-US" dirty="0" smtClean="0"/>
              <a:t>●  Not required</a:t>
            </a:r>
          </a:p>
          <a:p>
            <a:pPr>
              <a:spcBef>
                <a:spcPts val="0"/>
              </a:spcBef>
              <a:buNone/>
            </a:pPr>
            <a:endParaRPr lang="en-US" dirty="0" smtClean="0"/>
          </a:p>
          <a:p>
            <a:pPr>
              <a:spcBef>
                <a:spcPts val="600"/>
              </a:spcBef>
              <a:buNone/>
            </a:pPr>
            <a:r>
              <a:rPr lang="en-US" dirty="0" smtClean="0"/>
              <a:t>●  Not raised</a:t>
            </a:r>
          </a:p>
          <a:p>
            <a:pPr>
              <a:spcBef>
                <a:spcPts val="0"/>
              </a:spcBef>
              <a:buNone/>
            </a:pPr>
            <a:endParaRPr lang="en-US" dirty="0" smtClean="0"/>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0" y="0"/>
            <a:ext cx="91440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4" name="Title 3"/>
          <p:cNvSpPr>
            <a:spLocks noGrp="1"/>
          </p:cNvSpPr>
          <p:nvPr>
            <p:ph type="title"/>
          </p:nvPr>
        </p:nvSpPr>
        <p:spPr/>
        <p:txBody>
          <a:bodyPr/>
          <a:lstStyle/>
          <a:p>
            <a:pPr algn="ctr"/>
            <a:r>
              <a:rPr lang="en-US" dirty="0" smtClean="0">
                <a:solidFill>
                  <a:srgbClr val="FFC000"/>
                </a:solidFill>
              </a:rPr>
              <a:t>Affirmed!</a:t>
            </a:r>
            <a:endParaRPr lang="en-US" dirty="0">
              <a:solidFill>
                <a:srgbClr val="FFC000"/>
              </a:solidFill>
            </a:endParaRPr>
          </a:p>
        </p:txBody>
      </p:sp>
      <p:sp>
        <p:nvSpPr>
          <p:cNvPr id="5" name="Content Placeholder 4"/>
          <p:cNvSpPr>
            <a:spLocks noGrp="1"/>
          </p:cNvSpPr>
          <p:nvPr>
            <p:ph idx="1"/>
          </p:nvPr>
        </p:nvSpPr>
        <p:spPr/>
        <p:txBody>
          <a:bodyPr/>
          <a:lstStyle/>
          <a:p>
            <a:pPr>
              <a:buNone/>
            </a:pPr>
            <a:r>
              <a:rPr lang="en-US" dirty="0" smtClean="0"/>
              <a:t>June 2012 - Per </a:t>
            </a:r>
            <a:r>
              <a:rPr lang="en-US" dirty="0" err="1" smtClean="0"/>
              <a:t>curiam</a:t>
            </a:r>
            <a:r>
              <a:rPr lang="en-US" dirty="0" smtClean="0"/>
              <a:t>, with special concurrence commending lower court’s final judgment:</a:t>
            </a:r>
          </a:p>
          <a:p>
            <a:pPr>
              <a:buNone/>
            </a:pPr>
            <a:r>
              <a:rPr lang="en-US" dirty="0" smtClean="0"/>
              <a:t>		 ● </a:t>
            </a:r>
            <a:r>
              <a:rPr lang="en-US" i="1" dirty="0" smtClean="0"/>
              <a:t>Plaintiffs failed to prove any taking</a:t>
            </a:r>
          </a:p>
          <a:p>
            <a:pPr>
              <a:buNone/>
            </a:pPr>
            <a:r>
              <a:rPr lang="en-US" i="1" dirty="0" smtClean="0"/>
              <a:t>		 ● Claims not ripe for judicial review 		due to failure to provide 				meaningful application</a:t>
            </a:r>
            <a:endParaRPr lang="en-US" i="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0" y="0"/>
            <a:ext cx="91440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6" name="Title 5"/>
          <p:cNvSpPr>
            <a:spLocks noGrp="1"/>
          </p:cNvSpPr>
          <p:nvPr>
            <p:ph type="title"/>
          </p:nvPr>
        </p:nvSpPr>
        <p:spPr>
          <a:xfrm>
            <a:off x="457200" y="381000"/>
            <a:ext cx="8229600" cy="1371600"/>
          </a:xfrm>
        </p:spPr>
        <p:txBody>
          <a:bodyPr>
            <a:normAutofit/>
          </a:bodyPr>
          <a:lstStyle/>
          <a:p>
            <a:pPr algn="ctr"/>
            <a:r>
              <a:rPr lang="en-US" sz="3600" dirty="0" smtClean="0"/>
              <a:t>Development and Permitting Options – Where Do We Go From Here?</a:t>
            </a:r>
            <a:endParaRPr lang="en-US" sz="3600" dirty="0"/>
          </a:p>
        </p:txBody>
      </p:sp>
      <p:sp>
        <p:nvSpPr>
          <p:cNvPr id="7" name="Content Placeholder 6"/>
          <p:cNvSpPr>
            <a:spLocks noGrp="1"/>
          </p:cNvSpPr>
          <p:nvPr>
            <p:ph sz="half" idx="1"/>
          </p:nvPr>
        </p:nvSpPr>
        <p:spPr/>
        <p:txBody>
          <a:bodyPr/>
          <a:lstStyle/>
          <a:p>
            <a:r>
              <a:rPr lang="en-US" dirty="0" smtClean="0"/>
              <a:t>Applicant must propose alternatives and mitigation options</a:t>
            </a:r>
          </a:p>
          <a:p>
            <a:endParaRPr lang="en-US" dirty="0" smtClean="0"/>
          </a:p>
          <a:p>
            <a:endParaRPr lang="en-US" dirty="0"/>
          </a:p>
        </p:txBody>
      </p:sp>
      <p:sp>
        <p:nvSpPr>
          <p:cNvPr id="8" name="Content Placeholder 7"/>
          <p:cNvSpPr>
            <a:spLocks noGrp="1"/>
          </p:cNvSpPr>
          <p:nvPr>
            <p:ph sz="half" idx="2"/>
          </p:nvPr>
        </p:nvSpPr>
        <p:spPr>
          <a:xfrm>
            <a:off x="4648200" y="1773936"/>
            <a:ext cx="4343400" cy="4623816"/>
          </a:xfrm>
        </p:spPr>
        <p:txBody>
          <a:bodyPr/>
          <a:lstStyle/>
          <a:p>
            <a:r>
              <a:rPr lang="en-US" dirty="0" smtClean="0"/>
              <a:t>District  </a:t>
            </a:r>
            <a:r>
              <a:rPr lang="en-US" smtClean="0"/>
              <a:t>and applicant  </a:t>
            </a:r>
            <a:r>
              <a:rPr lang="en-US" dirty="0" smtClean="0"/>
              <a:t>must consider proportionality and nexus</a:t>
            </a:r>
          </a:p>
          <a:p>
            <a:endParaRPr lang="en-US" dirty="0" smtClean="0"/>
          </a:p>
          <a:p>
            <a:endParaRPr lang="en-US" dirty="0"/>
          </a:p>
        </p:txBody>
      </p:sp>
      <p:pic>
        <p:nvPicPr>
          <p:cNvPr id="10" name="Content Placeholder 3" descr="penguin search.jpg"/>
          <p:cNvPicPr>
            <a:picLocks noChangeAspect="1"/>
          </p:cNvPicPr>
          <p:nvPr/>
        </p:nvPicPr>
        <p:blipFill>
          <a:blip r:embed="rId3" cstate="print"/>
          <a:stretch>
            <a:fillRect/>
          </a:stretch>
        </p:blipFill>
        <p:spPr>
          <a:xfrm rot="10800000" flipV="1">
            <a:off x="914400" y="3962400"/>
            <a:ext cx="3053109" cy="1908619"/>
          </a:xfrm>
          <a:prstGeom prst="rect">
            <a:avLst/>
          </a:prstGeom>
        </p:spPr>
      </p:pic>
      <p:pic>
        <p:nvPicPr>
          <p:cNvPr id="11" name="Picture 10" descr="http://ts2.mm.bing.net/th?&amp;id=HN.607991537625270770&amp;w=300&amp;h=300&amp;c=0&amp;pid=1.9&amp;rs=0&amp;p=0"/>
          <p:cNvPicPr/>
          <p:nvPr/>
        </p:nvPicPr>
        <p:blipFill>
          <a:blip r:embed="rId4" cstate="print"/>
          <a:srcRect/>
          <a:stretch>
            <a:fillRect/>
          </a:stretch>
        </p:blipFill>
        <p:spPr bwMode="auto">
          <a:xfrm>
            <a:off x="5334000" y="3962400"/>
            <a:ext cx="2857500" cy="1952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 WANT MY MTV !”</a:t>
            </a:r>
            <a:endParaRPr lang="en-U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0" y="1447800"/>
            <a:ext cx="9144000" cy="54102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Regional Location Map</a:t>
            </a:r>
            <a:endParaRPr lang="en-US" dirty="0"/>
          </a:p>
        </p:txBody>
      </p:sp>
      <p:pic>
        <p:nvPicPr>
          <p:cNvPr id="4" name="Content Placeholder 3" descr="Regional Map.jpg"/>
          <p:cNvPicPr>
            <a:picLocks noGrp="1" noChangeAspect="1"/>
          </p:cNvPicPr>
          <p:nvPr>
            <p:ph idx="1"/>
          </p:nvPr>
        </p:nvPicPr>
        <p:blipFill>
          <a:blip r:embed="rId2" cstate="print"/>
          <a:stretch>
            <a:fillRect/>
          </a:stretch>
        </p:blipFill>
        <p:spPr>
          <a:xfrm>
            <a:off x="-609600" y="1676400"/>
            <a:ext cx="7357332" cy="4625975"/>
          </a:xfrm>
        </p:spPr>
      </p:pic>
      <p:sp>
        <p:nvSpPr>
          <p:cNvPr id="5" name="Right Arrow 4"/>
          <p:cNvSpPr/>
          <p:nvPr/>
        </p:nvSpPr>
        <p:spPr>
          <a:xfrm>
            <a:off x="1828800" y="4724400"/>
            <a:ext cx="6096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LOCATION</a:t>
            </a:r>
            <a:endParaRPr lang="en-US" dirty="0"/>
          </a:p>
        </p:txBody>
      </p:sp>
      <p:pic>
        <p:nvPicPr>
          <p:cNvPr id="4" name="Content Placeholder 3" descr="SiteLocation.jpg"/>
          <p:cNvPicPr>
            <a:picLocks noGrp="1" noChangeAspect="1"/>
          </p:cNvPicPr>
          <p:nvPr>
            <p:ph idx="1"/>
          </p:nvPr>
        </p:nvPicPr>
        <p:blipFill>
          <a:blip r:embed="rId2" cstate="print"/>
          <a:stretch>
            <a:fillRect/>
          </a:stretch>
        </p:blipFill>
        <p:spPr>
          <a:xfrm>
            <a:off x="0" y="1447801"/>
            <a:ext cx="8610600" cy="5410199"/>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Street View of Lots</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0" y="1388156"/>
            <a:ext cx="9144000" cy="54698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0" y="0"/>
            <a:ext cx="92964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4" name="Title 3"/>
          <p:cNvSpPr>
            <a:spLocks noGrp="1"/>
          </p:cNvSpPr>
          <p:nvPr>
            <p:ph type="title"/>
          </p:nvPr>
        </p:nvSpPr>
        <p:spPr>
          <a:xfrm>
            <a:off x="411163" y="609600"/>
            <a:ext cx="8220075" cy="1295400"/>
          </a:xfrm>
        </p:spPr>
        <p:txBody>
          <a:bodyPr>
            <a:normAutofit fontScale="90000"/>
          </a:bodyPr>
          <a:lstStyle/>
          <a:p>
            <a:pPr algn="ctr"/>
            <a:r>
              <a:rPr lang="en-US" dirty="0" err="1" smtClean="0"/>
              <a:t>ERP</a:t>
            </a:r>
            <a:r>
              <a:rPr lang="en-US" dirty="0" smtClean="0"/>
              <a:t> Submittal History </a:t>
            </a:r>
            <a:br>
              <a:rPr lang="en-US" dirty="0" smtClean="0"/>
            </a:br>
            <a:endParaRPr lang="en-US" dirty="0"/>
          </a:p>
        </p:txBody>
      </p:sp>
      <p:sp>
        <p:nvSpPr>
          <p:cNvPr id="5" name="Content Placeholder 4"/>
          <p:cNvSpPr>
            <a:spLocks noGrp="1"/>
          </p:cNvSpPr>
          <p:nvPr>
            <p:ph idx="1"/>
          </p:nvPr>
        </p:nvSpPr>
        <p:spPr/>
        <p:txBody>
          <a:bodyPr>
            <a:normAutofit/>
          </a:bodyPr>
          <a:lstStyle/>
          <a:p>
            <a:r>
              <a:rPr lang="en-US" dirty="0" err="1" smtClean="0"/>
              <a:t>ERP</a:t>
            </a:r>
            <a:r>
              <a:rPr lang="en-US" dirty="0" smtClean="0"/>
              <a:t> Application for 8 separate Single Lot Construction permits submitted to </a:t>
            </a:r>
            <a:r>
              <a:rPr lang="en-US" dirty="0" err="1" smtClean="0"/>
              <a:t>FDEP</a:t>
            </a:r>
            <a:r>
              <a:rPr lang="en-US" dirty="0" smtClean="0"/>
              <a:t>-Tampa on 8/21/2003 </a:t>
            </a:r>
          </a:p>
          <a:p>
            <a:pPr lvl="1"/>
            <a:r>
              <a:rPr lang="en-US" dirty="0" err="1" smtClean="0"/>
              <a:t>FDEP</a:t>
            </a:r>
            <a:r>
              <a:rPr lang="en-US" dirty="0" smtClean="0"/>
              <a:t> staff reviewed and notified applicant that the lots were part of a larger common development plan  and would be reviewed  by </a:t>
            </a:r>
            <a:r>
              <a:rPr lang="en-US" dirty="0" err="1" smtClean="0"/>
              <a:t>SWFWMD</a:t>
            </a:r>
            <a:endParaRPr lang="en-US" dirty="0" smtClean="0"/>
          </a:p>
          <a:p>
            <a:pPr lvl="1"/>
            <a:r>
              <a:rPr lang="en-US" dirty="0" smtClean="0"/>
              <a:t>8 </a:t>
            </a:r>
            <a:r>
              <a:rPr lang="en-US" dirty="0" err="1" smtClean="0"/>
              <a:t>ERP</a:t>
            </a:r>
            <a:r>
              <a:rPr lang="en-US" dirty="0" smtClean="0"/>
              <a:t> </a:t>
            </a:r>
            <a:r>
              <a:rPr lang="en-US" dirty="0" err="1" smtClean="0"/>
              <a:t>RAI</a:t>
            </a:r>
            <a:r>
              <a:rPr lang="en-US" dirty="0" smtClean="0"/>
              <a:t> Letters sent on 9/19/2003</a:t>
            </a:r>
          </a:p>
          <a:p>
            <a:pPr lvl="1"/>
            <a:r>
              <a:rPr lang="en-US" dirty="0" smtClean="0"/>
              <a:t>Applications withdrawn on 11/7/2003</a:t>
            </a:r>
          </a:p>
          <a:p>
            <a:pPr lvl="1"/>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Location of Lots on Project Site</a:t>
            </a:r>
            <a:br>
              <a:rPr lang="en-US" dirty="0" smtClean="0"/>
            </a:br>
            <a:endParaRPr lang="en-US" dirty="0"/>
          </a:p>
        </p:txBody>
      </p:sp>
      <p:pic>
        <p:nvPicPr>
          <p:cNvPr id="4" name="Content Placeholder 3" descr="Hames 2 - lots aerial2.jpg"/>
          <p:cNvPicPr>
            <a:picLocks noGrp="1" noChangeAspect="1"/>
          </p:cNvPicPr>
          <p:nvPr>
            <p:ph idx="1"/>
          </p:nvPr>
        </p:nvPicPr>
        <p:blipFill>
          <a:blip r:embed="rId2" cstate="print"/>
          <a:stretch>
            <a:fillRect/>
          </a:stretch>
        </p:blipFill>
        <p:spPr>
          <a:xfrm>
            <a:off x="0" y="1066800"/>
            <a:ext cx="8382000" cy="60198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ndard_with_banner.jpg"/>
          <p:cNvPicPr>
            <a:picLocks noChangeAspect="1"/>
          </p:cNvPicPr>
          <p:nvPr/>
        </p:nvPicPr>
        <p:blipFill>
          <a:blip r:embed="rId2" cstate="print"/>
          <a:stretch>
            <a:fillRect/>
          </a:stretch>
        </p:blipFill>
        <p:spPr>
          <a:xfrm>
            <a:off x="0" y="0"/>
            <a:ext cx="9144000" cy="6858000"/>
          </a:xfrm>
          <a:prstGeom prst="rect">
            <a:avLst/>
          </a:prstGeom>
        </p:spPr>
      </p:pic>
      <p:sp>
        <p:nvSpPr>
          <p:cNvPr id="15" name="TextBox 14"/>
          <p:cNvSpPr txBox="1"/>
          <p:nvPr/>
        </p:nvSpPr>
        <p:spPr>
          <a:xfrm>
            <a:off x="1066800" y="533400"/>
            <a:ext cx="6934200" cy="584775"/>
          </a:xfrm>
          <a:prstGeom prst="rect">
            <a:avLst/>
          </a:prstGeom>
          <a:noFill/>
        </p:spPr>
        <p:txBody>
          <a:bodyPr wrap="square" rtlCol="0">
            <a:spAutoFit/>
          </a:bodyPr>
          <a:lstStyle/>
          <a:p>
            <a:pPr algn="ctr"/>
            <a:endParaRPr lang="en-US" sz="3200" b="1" u="sng" dirty="0">
              <a:solidFill>
                <a:srgbClr val="FF0000"/>
              </a:solidFill>
            </a:endParaRPr>
          </a:p>
        </p:txBody>
      </p:sp>
      <p:sp>
        <p:nvSpPr>
          <p:cNvPr id="4" name="Title 3"/>
          <p:cNvSpPr>
            <a:spLocks noGrp="1"/>
          </p:cNvSpPr>
          <p:nvPr>
            <p:ph type="title"/>
          </p:nvPr>
        </p:nvSpPr>
        <p:spPr>
          <a:xfrm>
            <a:off x="411163" y="609600"/>
            <a:ext cx="8220075" cy="1295400"/>
          </a:xfrm>
        </p:spPr>
        <p:txBody>
          <a:bodyPr>
            <a:normAutofit fontScale="90000"/>
          </a:bodyPr>
          <a:lstStyle/>
          <a:p>
            <a:pPr algn="ctr"/>
            <a:r>
              <a:rPr lang="en-US" dirty="0" err="1" smtClean="0"/>
              <a:t>ERP</a:t>
            </a:r>
            <a:r>
              <a:rPr lang="en-US" dirty="0" smtClean="0"/>
              <a:t> Submittal History </a:t>
            </a:r>
            <a:br>
              <a:rPr lang="en-US" dirty="0" smtClean="0"/>
            </a:br>
            <a:endParaRPr lang="en-US" dirty="0"/>
          </a:p>
        </p:txBody>
      </p:sp>
      <p:sp>
        <p:nvSpPr>
          <p:cNvPr id="5" name="Content Placeholder 4"/>
          <p:cNvSpPr>
            <a:spLocks noGrp="1"/>
          </p:cNvSpPr>
          <p:nvPr>
            <p:ph idx="1"/>
          </p:nvPr>
        </p:nvSpPr>
        <p:spPr/>
        <p:txBody>
          <a:bodyPr>
            <a:normAutofit/>
          </a:bodyPr>
          <a:lstStyle/>
          <a:p>
            <a:r>
              <a:rPr lang="en-US" dirty="0" err="1" smtClean="0"/>
              <a:t>ERP</a:t>
            </a:r>
            <a:r>
              <a:rPr lang="en-US" dirty="0" smtClean="0"/>
              <a:t> Application for 8 Lot subdivision (1.53 ac.) submitted to </a:t>
            </a:r>
            <a:r>
              <a:rPr lang="en-US" dirty="0" err="1" smtClean="0"/>
              <a:t>SWFWMD</a:t>
            </a:r>
            <a:r>
              <a:rPr lang="en-US" dirty="0" smtClean="0"/>
              <a:t>-Sarasota on 6/3/2005 </a:t>
            </a:r>
          </a:p>
          <a:p>
            <a:pPr lvl="1"/>
            <a:r>
              <a:rPr lang="en-US" dirty="0" smtClean="0"/>
              <a:t>Application showed impacts to all wetlands (approx. 1.3 ac.) </a:t>
            </a:r>
          </a:p>
          <a:p>
            <a:pPr lvl="1"/>
            <a:r>
              <a:rPr lang="en-US" dirty="0" smtClean="0"/>
              <a:t>‘No mitigation is proposed for the wetland displacement.”</a:t>
            </a:r>
          </a:p>
          <a:p>
            <a:pPr lvl="1"/>
            <a:r>
              <a:rPr lang="en-US" dirty="0" smtClean="0"/>
              <a:t>WHY NO MITIGATION??????????????? </a:t>
            </a:r>
          </a:p>
          <a:p>
            <a:pPr lvl="1"/>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There Are </a:t>
            </a:r>
            <a:r>
              <a:rPr lang="en-US" dirty="0" err="1" smtClean="0"/>
              <a:t>Seagrasses</a:t>
            </a:r>
            <a:r>
              <a:rPr lang="en-US" dirty="0" smtClean="0"/>
              <a:t>, too!</a:t>
            </a:r>
            <a:endParaRPr lang="en-US" dirty="0"/>
          </a:p>
        </p:txBody>
      </p:sp>
      <p:pic>
        <p:nvPicPr>
          <p:cNvPr id="4" name="Content Placeholder 3" descr="Hames 4 - Seagrass Map2.jpg"/>
          <p:cNvPicPr>
            <a:picLocks noGrp="1" noChangeAspect="1"/>
          </p:cNvPicPr>
          <p:nvPr>
            <p:ph idx="1"/>
          </p:nvPr>
        </p:nvPicPr>
        <p:blipFill>
          <a:blip r:embed="rId2" cstate="print"/>
          <a:stretch>
            <a:fillRect/>
          </a:stretch>
        </p:blipFill>
        <p:spPr>
          <a:xfrm>
            <a:off x="838200" y="1600201"/>
            <a:ext cx="7772400" cy="4800600"/>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734</TotalTime>
  <Words>577</Words>
  <Application>Microsoft Office PowerPoint</Application>
  <PresentationFormat>On-screen Show (4:3)</PresentationFormat>
  <Paragraphs>111</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Module</vt:lpstr>
      <vt:lpstr>MONEY FOR NOTHING</vt:lpstr>
      <vt:lpstr>ADDRESSING DIFFICULT PERMITTING SCENARIOS IN A POST-KOONTZ, INSIDE-OUT, UPSIDE-DOWN UNIVERSE </vt:lpstr>
      <vt:lpstr>Regional Location Map</vt:lpstr>
      <vt:lpstr>LOCATION</vt:lpstr>
      <vt:lpstr>Street View of Lots</vt:lpstr>
      <vt:lpstr>ERP Submittal History  </vt:lpstr>
      <vt:lpstr>Location of Lots on Project Site </vt:lpstr>
      <vt:lpstr>ERP Submittal History  </vt:lpstr>
      <vt:lpstr>And There Are Seagrasses, too!</vt:lpstr>
      <vt:lpstr>ERP Submittal History  </vt:lpstr>
      <vt:lpstr>ERP Submittal History  </vt:lpstr>
      <vt:lpstr>Slide 12</vt:lpstr>
      <vt:lpstr>SWFWMD Permit Denial July 31, 2006 </vt:lpstr>
      <vt:lpstr>Cedar Hames, et al. v. DEP &amp; SWFWMD 12th J.C. – Manatee Co.</vt:lpstr>
      <vt:lpstr>§ 373.617, F.S.</vt:lpstr>
      <vt:lpstr>Case History March 2007 – Dec 2010</vt:lpstr>
      <vt:lpstr>Case History Con’t</vt:lpstr>
      <vt:lpstr>Slide 18</vt:lpstr>
      <vt:lpstr>Slide 19</vt:lpstr>
      <vt:lpstr>Case History Con’t  - the Tide Turns</vt:lpstr>
      <vt:lpstr>Case History Con’t</vt:lpstr>
      <vt:lpstr>Appeal to 2nd DCA – Dec 2011</vt:lpstr>
      <vt:lpstr>2nd DCA Appeal Con’t</vt:lpstr>
      <vt:lpstr>Koontz  vs. Hames  </vt:lpstr>
      <vt:lpstr>Affirmed!</vt:lpstr>
      <vt:lpstr>Development and Permitting Options – Where Do We Go From Here?</vt:lpstr>
      <vt:lpstr>“I WANT MY MTV !”</vt:lpstr>
    </vt:vector>
  </TitlesOfParts>
  <Company>SWFWMD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mmoore</dc:creator>
  <cp:lastModifiedBy>jemery</cp:lastModifiedBy>
  <cp:revision>89</cp:revision>
  <dcterms:created xsi:type="dcterms:W3CDTF">2014-05-30T18:26:55Z</dcterms:created>
  <dcterms:modified xsi:type="dcterms:W3CDTF">2014-06-09T18:21:17Z</dcterms:modified>
</cp:coreProperties>
</file>