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60" r:id="rId1"/>
  </p:sldMasterIdLst>
  <p:notesMasterIdLst>
    <p:notesMasterId r:id="rId43"/>
  </p:notesMasterIdLst>
  <p:handoutMasterIdLst>
    <p:handoutMasterId r:id="rId44"/>
  </p:handoutMasterIdLst>
  <p:sldIdLst>
    <p:sldId id="330" r:id="rId2"/>
    <p:sldId id="400" r:id="rId3"/>
    <p:sldId id="512" r:id="rId4"/>
    <p:sldId id="513" r:id="rId5"/>
    <p:sldId id="514" r:id="rId6"/>
    <p:sldId id="412" r:id="rId7"/>
    <p:sldId id="413" r:id="rId8"/>
    <p:sldId id="414" r:id="rId9"/>
    <p:sldId id="415" r:id="rId10"/>
    <p:sldId id="438" r:id="rId11"/>
    <p:sldId id="515" r:id="rId12"/>
    <p:sldId id="516" r:id="rId13"/>
    <p:sldId id="517" r:id="rId14"/>
    <p:sldId id="518" r:id="rId15"/>
    <p:sldId id="439" r:id="rId16"/>
    <p:sldId id="440" r:id="rId17"/>
    <p:sldId id="441" r:id="rId18"/>
    <p:sldId id="442" r:id="rId19"/>
    <p:sldId id="443" r:id="rId20"/>
    <p:sldId id="444" r:id="rId21"/>
    <p:sldId id="520" r:id="rId22"/>
    <p:sldId id="445" r:id="rId23"/>
    <p:sldId id="426" r:id="rId24"/>
    <p:sldId id="427" r:id="rId25"/>
    <p:sldId id="448" r:id="rId26"/>
    <p:sldId id="454" r:id="rId27"/>
    <p:sldId id="455" r:id="rId28"/>
    <p:sldId id="478" r:id="rId29"/>
    <p:sldId id="456" r:id="rId30"/>
    <p:sldId id="488" r:id="rId31"/>
    <p:sldId id="482" r:id="rId32"/>
    <p:sldId id="490" r:id="rId33"/>
    <p:sldId id="457" r:id="rId34"/>
    <p:sldId id="494" r:id="rId35"/>
    <p:sldId id="377" r:id="rId36"/>
    <p:sldId id="458" r:id="rId37"/>
    <p:sldId id="519" r:id="rId38"/>
    <p:sldId id="497" r:id="rId39"/>
    <p:sldId id="498" r:id="rId40"/>
    <p:sldId id="499" r:id="rId41"/>
    <p:sldId id="462" r:id="rId4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35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183" autoAdjust="0"/>
    <p:restoredTop sz="86457" autoAdjust="0"/>
  </p:normalViewPr>
  <p:slideViewPr>
    <p:cSldViewPr>
      <p:cViewPr varScale="1">
        <p:scale>
          <a:sx n="74" d="100"/>
          <a:sy n="74" d="100"/>
        </p:scale>
        <p:origin x="1200" y="58"/>
      </p:cViewPr>
      <p:guideLst>
        <p:guide orient="horz" pos="2160"/>
        <p:guide pos="235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3629"/>
    </p:cViewPr>
  </p:sorterViewPr>
  <p:notesViewPr>
    <p:cSldViewPr showGuides="1">
      <p:cViewPr varScale="1">
        <p:scale>
          <a:sx n="84" d="100"/>
          <a:sy n="84" d="100"/>
        </p:scale>
        <p:origin x="-3084" y="-7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F2B1AB-B5F6-44F1-9763-D08910FFD5FE}" type="datetimeFigureOut">
              <a:rPr lang="en-US" smtClean="0"/>
              <a:pPr/>
              <a:t>5/27/2014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D94E6D-913F-4E76-AC51-2AD4B11F20B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4945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276910-1786-439F-A427-C2389471970D}" type="datetimeFigureOut">
              <a:rPr lang="en-US" smtClean="0"/>
              <a:pPr/>
              <a:t>5/27/2014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1B0246-348F-4278-9715-9D9338937F4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0954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r>
              <a:rPr lang="en-US"/>
              <a:t>10-13-06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/>
              <a:t>WQSA Module 8: Human Health Criteria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4DF7D2A-61D6-42F1-A01D-5EB865F6CD08}" type="slidenum">
              <a:rPr lang="en-US"/>
              <a:pPr/>
              <a:t>2</a:t>
            </a:fld>
            <a:endParaRPr lang="en-US"/>
          </a:p>
        </p:txBody>
      </p:sp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1804" y="4344025"/>
            <a:ext cx="5739848" cy="411448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6482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r>
              <a:rPr lang="en-US">
                <a:solidFill>
                  <a:srgbClr val="000000"/>
                </a:solidFill>
              </a:rPr>
              <a:t>10-13-06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>
                <a:solidFill>
                  <a:srgbClr val="000000"/>
                </a:solidFill>
              </a:rPr>
              <a:t>WQSA Module 8: Human Health Criteria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6D582C8-F701-490A-9992-A23EDAF5E3F0}" type="slidenum">
              <a:rPr lang="en-US">
                <a:solidFill>
                  <a:srgbClr val="000000"/>
                </a:solidFill>
              </a:rPr>
              <a:pPr/>
              <a:t>9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36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6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2717" y="4344025"/>
            <a:ext cx="6038022" cy="4350270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41553978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4380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FB9E85E-98E6-4864-B5AD-A2B8521909A7}" type="slidenum">
              <a:rPr lang="en-US"/>
              <a:pPr/>
              <a:t>21</a:t>
            </a:fld>
            <a:endParaRPr lang="en-US"/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windows(height=6,width=11.5)</a:t>
            </a:r>
          </a:p>
          <a:p>
            <a:r>
              <a:rPr lang="en-US" dirty="0"/>
              <a:t>par(</a:t>
            </a:r>
            <a:r>
              <a:rPr lang="en-US" dirty="0" err="1"/>
              <a:t>mfrow</a:t>
            </a:r>
            <a:r>
              <a:rPr lang="en-US" dirty="0"/>
              <a:t>=c(1,2))</a:t>
            </a:r>
          </a:p>
          <a:p>
            <a:r>
              <a:rPr lang="en-US" dirty="0"/>
              <a:t>par(mar=c(5, 4, 2, 0) + 0.1)</a:t>
            </a:r>
          </a:p>
          <a:p>
            <a:r>
              <a:rPr lang="en-US" dirty="0"/>
              <a:t>x &lt;- TOTALN</a:t>
            </a:r>
          </a:p>
          <a:p>
            <a:r>
              <a:rPr lang="en-US" dirty="0"/>
              <a:t>y &lt;- </a:t>
            </a:r>
            <a:r>
              <a:rPr lang="en-US" dirty="0" err="1"/>
              <a:t>AvgVPCCOVER</a:t>
            </a:r>
            <a:endParaRPr lang="en-US" dirty="0"/>
          </a:p>
          <a:p>
            <a:r>
              <a:rPr lang="en-US" dirty="0"/>
              <a:t> plot(</a:t>
            </a:r>
            <a:r>
              <a:rPr lang="en-US" dirty="0" err="1"/>
              <a:t>x,y</a:t>
            </a:r>
            <a:r>
              <a:rPr lang="en-US" dirty="0"/>
              <a:t>, log="x", </a:t>
            </a:r>
            <a:r>
              <a:rPr lang="en-US" dirty="0" err="1"/>
              <a:t>cex</a:t>
            </a:r>
            <a:r>
              <a:rPr lang="en-US" dirty="0"/>
              <a:t>=0.25, </a:t>
            </a:r>
            <a:r>
              <a:rPr lang="en-US" dirty="0" err="1"/>
              <a:t>typ</a:t>
            </a:r>
            <a:r>
              <a:rPr lang="en-US" dirty="0"/>
              <a:t>="n", </a:t>
            </a:r>
            <a:r>
              <a:rPr lang="en-US" dirty="0" err="1"/>
              <a:t>ylab</a:t>
            </a:r>
            <a:r>
              <a:rPr lang="en-US" dirty="0"/>
              <a:t>="</a:t>
            </a:r>
            <a:r>
              <a:rPr lang="en-US" dirty="0" err="1"/>
              <a:t>Avg</a:t>
            </a:r>
            <a:r>
              <a:rPr lang="en-US" dirty="0"/>
              <a:t> </a:t>
            </a:r>
            <a:r>
              <a:rPr lang="en-US" dirty="0" err="1"/>
              <a:t>Vaucheria</a:t>
            </a:r>
            <a:r>
              <a:rPr lang="en-US" dirty="0"/>
              <a:t> % cover",  </a:t>
            </a:r>
            <a:r>
              <a:rPr lang="en-US" dirty="0" err="1"/>
              <a:t>xlab</a:t>
            </a:r>
            <a:r>
              <a:rPr lang="en-US" dirty="0"/>
              <a:t>="TN (mg/L)")</a:t>
            </a:r>
          </a:p>
          <a:p>
            <a:r>
              <a:rPr lang="en-US" dirty="0"/>
              <a:t> points(x, y, </a:t>
            </a:r>
            <a:r>
              <a:rPr lang="en-US" dirty="0" err="1"/>
              <a:t>xlog</a:t>
            </a:r>
            <a:r>
              <a:rPr lang="en-US" dirty="0"/>
              <a:t>=T, </a:t>
            </a:r>
            <a:r>
              <a:rPr lang="en-US" dirty="0" err="1"/>
              <a:t>cex</a:t>
            </a:r>
            <a:r>
              <a:rPr lang="en-US" dirty="0"/>
              <a:t>=1, </a:t>
            </a:r>
            <a:r>
              <a:rPr lang="en-US" dirty="0" err="1"/>
              <a:t>pch</a:t>
            </a:r>
            <a:r>
              <a:rPr lang="en-US" dirty="0"/>
              <a:t>=19, col="black")</a:t>
            </a:r>
          </a:p>
          <a:p>
            <a:r>
              <a:rPr lang="en-US" dirty="0"/>
              <a:t> lines(</a:t>
            </a:r>
            <a:r>
              <a:rPr lang="en-US" dirty="0" err="1"/>
              <a:t>lowess</a:t>
            </a:r>
            <a:r>
              <a:rPr lang="en-US" dirty="0"/>
              <a:t>(</a:t>
            </a:r>
            <a:r>
              <a:rPr lang="en-US" dirty="0" err="1"/>
              <a:t>x,y,f</a:t>
            </a:r>
            <a:r>
              <a:rPr lang="en-US" dirty="0"/>
              <a:t>=1, </a:t>
            </a:r>
            <a:r>
              <a:rPr lang="en-US" dirty="0" err="1"/>
              <a:t>iter</a:t>
            </a:r>
            <a:r>
              <a:rPr lang="en-US" dirty="0"/>
              <a:t>=3), col="black", </a:t>
            </a:r>
            <a:r>
              <a:rPr lang="en-US" dirty="0" err="1"/>
              <a:t>lwd</a:t>
            </a:r>
            <a:r>
              <a:rPr lang="en-US" dirty="0"/>
              <a:t>=1.5)</a:t>
            </a:r>
          </a:p>
          <a:p>
            <a:r>
              <a:rPr lang="en-US" dirty="0"/>
              <a:t>par(mar=c(5, 3, 2, 1) + 0.1)</a:t>
            </a:r>
          </a:p>
          <a:p>
            <a:r>
              <a:rPr lang="en-US" dirty="0"/>
              <a:t>x &lt;- TOTALP</a:t>
            </a:r>
          </a:p>
          <a:p>
            <a:r>
              <a:rPr lang="en-US" dirty="0"/>
              <a:t>y &lt;- </a:t>
            </a:r>
            <a:r>
              <a:rPr lang="en-US" dirty="0" err="1"/>
              <a:t>AvgVPCCOVER</a:t>
            </a:r>
            <a:endParaRPr lang="en-US" dirty="0"/>
          </a:p>
          <a:p>
            <a:r>
              <a:rPr lang="en-US" dirty="0"/>
              <a:t> plot(</a:t>
            </a:r>
            <a:r>
              <a:rPr lang="en-US" dirty="0" err="1"/>
              <a:t>x,y</a:t>
            </a:r>
            <a:r>
              <a:rPr lang="en-US" dirty="0"/>
              <a:t>, log="x", </a:t>
            </a:r>
            <a:r>
              <a:rPr lang="en-US" dirty="0" err="1"/>
              <a:t>cex</a:t>
            </a:r>
            <a:r>
              <a:rPr lang="en-US" dirty="0"/>
              <a:t>=0.25, </a:t>
            </a:r>
            <a:r>
              <a:rPr lang="en-US" dirty="0" err="1"/>
              <a:t>typ</a:t>
            </a:r>
            <a:r>
              <a:rPr lang="en-US" dirty="0"/>
              <a:t>="n",</a:t>
            </a:r>
            <a:r>
              <a:rPr lang="en-US" dirty="0" err="1"/>
              <a:t>ylab</a:t>
            </a:r>
            <a:r>
              <a:rPr lang="en-US" dirty="0"/>
              <a:t>="", </a:t>
            </a:r>
            <a:r>
              <a:rPr lang="en-US" dirty="0" err="1"/>
              <a:t>xlab</a:t>
            </a:r>
            <a:r>
              <a:rPr lang="en-US" dirty="0"/>
              <a:t>="TP (mg/L)")</a:t>
            </a:r>
          </a:p>
          <a:p>
            <a:r>
              <a:rPr lang="en-US" dirty="0"/>
              <a:t> points(x, y, </a:t>
            </a:r>
            <a:r>
              <a:rPr lang="en-US" dirty="0" err="1"/>
              <a:t>xlog</a:t>
            </a:r>
            <a:r>
              <a:rPr lang="en-US" dirty="0"/>
              <a:t>=T, </a:t>
            </a:r>
            <a:r>
              <a:rPr lang="en-US" dirty="0" err="1"/>
              <a:t>cex</a:t>
            </a:r>
            <a:r>
              <a:rPr lang="en-US" dirty="0"/>
              <a:t>=1, </a:t>
            </a:r>
            <a:r>
              <a:rPr lang="en-US" dirty="0" err="1"/>
              <a:t>pch</a:t>
            </a:r>
            <a:r>
              <a:rPr lang="en-US" dirty="0"/>
              <a:t>=19, col="black")</a:t>
            </a:r>
          </a:p>
          <a:p>
            <a:r>
              <a:rPr lang="en-US" dirty="0"/>
              <a:t> lines(</a:t>
            </a:r>
            <a:r>
              <a:rPr lang="en-US" dirty="0" err="1"/>
              <a:t>lowess</a:t>
            </a:r>
            <a:r>
              <a:rPr lang="en-US" dirty="0"/>
              <a:t>(</a:t>
            </a:r>
            <a:r>
              <a:rPr lang="en-US" dirty="0" err="1"/>
              <a:t>x,y,f</a:t>
            </a:r>
            <a:r>
              <a:rPr lang="en-US" dirty="0"/>
              <a:t>=1, </a:t>
            </a:r>
            <a:r>
              <a:rPr lang="en-US" dirty="0" err="1"/>
              <a:t>iter</a:t>
            </a:r>
            <a:r>
              <a:rPr lang="en-US" dirty="0"/>
              <a:t>=3), col="black", </a:t>
            </a:r>
            <a:r>
              <a:rPr lang="en-US" dirty="0" err="1"/>
              <a:t>lwd</a:t>
            </a:r>
            <a:r>
              <a:rPr lang="en-US" dirty="0"/>
              <a:t>=1.5)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51056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r>
              <a:rPr lang="en-US"/>
              <a:t>10-13-06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/>
              <a:t>WQSA Module 8: Human Health Criteria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4DF7D2A-61D6-42F1-A01D-5EB865F6CD08}" type="slidenum">
              <a:rPr lang="en-US"/>
              <a:pPr/>
              <a:t>23</a:t>
            </a:fld>
            <a:endParaRPr lang="en-US"/>
          </a:p>
        </p:txBody>
      </p:sp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1804" y="4344025"/>
            <a:ext cx="5739848" cy="411448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0660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r>
              <a:rPr lang="en-US">
                <a:solidFill>
                  <a:srgbClr val="000000"/>
                </a:solidFill>
              </a:rPr>
              <a:t>10-13-06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>
                <a:solidFill>
                  <a:srgbClr val="000000"/>
                </a:solidFill>
              </a:rPr>
              <a:t>WQSA Module 8: Human Health Criteria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6D582C8-F701-490A-9992-A23EDAF5E3F0}" type="slidenum">
              <a:rPr lang="en-US">
                <a:solidFill>
                  <a:srgbClr val="000000"/>
                </a:solidFill>
              </a:rPr>
              <a:pPr/>
              <a:t>25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36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6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2717" y="4344025"/>
            <a:ext cx="6038022" cy="4350270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4560845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6019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b="1" smtClean="0"/>
              <a:t>The importance of establishing numeric nutrient criteria: </a:t>
            </a:r>
            <a:r>
              <a:rPr lang="en-US" smtClean="0"/>
              <a:t>Reiterate that nutrient pollution is currently one of the largest pollution problems in the state.  Establishing a numeric standard is the first step to protecting the state’s waterbodies from nutrient pollution.  </a:t>
            </a:r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DB77405-FD43-4CED-90EA-20D4341714E7}" type="slidenum">
              <a:rPr lang="en-US" smtClean="0"/>
              <a:pPr/>
              <a:t>41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9864734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E5B2B-7D85-4E0C-A49F-91A18A355932}" type="datetime1">
              <a:rPr lang="en-US" smtClean="0"/>
              <a:pPr/>
              <a:t>5/27/2014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C8065-B002-4A65-96F1-58898EA0280E}" type="datetime1">
              <a:rPr lang="en-US" smtClean="0"/>
              <a:pPr/>
              <a:t>5/27/2014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D1E87-47DE-4AF2-AC42-4FEA7FF7C3B1}" type="datetime1">
              <a:rPr lang="en-US" smtClean="0"/>
              <a:pPr/>
              <a:t>5/27/2014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914400"/>
            <a:ext cx="7313613" cy="6826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370013" y="1905000"/>
            <a:ext cx="3579812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5102225" y="1905000"/>
            <a:ext cx="35814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1752600" y="6096000"/>
            <a:ext cx="69342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  <a:p>
            <a:r>
              <a:rPr lang="en-US"/>
              <a:t>September 25, 2007  | </a:t>
            </a:r>
            <a:fld id="{9CC4F0B8-E29E-43E4-8A31-1CB19AB2E51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20916-7F99-4B44-BEAD-8239B2A074E7}" type="datetime1">
              <a:rPr lang="en-US" smtClean="0"/>
              <a:pPr/>
              <a:t>5/27/2014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416675"/>
            <a:ext cx="2133600" cy="365125"/>
          </a:xfrm>
        </p:spPr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75A97-9D1B-4304-BEF6-9694C44211F3}" type="datetime1">
              <a:rPr lang="en-US" smtClean="0"/>
              <a:pPr/>
              <a:t>5/27/2014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C7FF3-56C5-4941-BA39-45093A9D456E}" type="datetime1">
              <a:rPr lang="en-US" smtClean="0"/>
              <a:pPr/>
              <a:t>5/27/2014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473EC-A13D-4A35-8F72-3C7E9033854E}" type="datetime1">
              <a:rPr lang="en-US" smtClean="0"/>
              <a:pPr/>
              <a:t>5/27/2014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2E12B-2891-4DC4-AAB0-BE79AA1580D0}" type="datetime1">
              <a:rPr lang="en-US" smtClean="0"/>
              <a:pPr/>
              <a:t>5/27/2014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958CA-4611-4910-AA7D-7CD91ADAF642}" type="datetime1">
              <a:rPr lang="en-US" smtClean="0"/>
              <a:pPr/>
              <a:t>5/27/2014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07FFC-B23E-4271-8D63-A99F9B1E9830}" type="datetime1">
              <a:rPr lang="en-US" smtClean="0"/>
              <a:pPr/>
              <a:t>5/27/2014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116AB-EFCB-4721-9932-596085F843FC}" type="datetime1">
              <a:rPr lang="en-US" smtClean="0"/>
              <a:pPr/>
              <a:t>5/27/2014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732E22-C44F-4D7F-92EC-E44B19023D8E}" type="datetime1">
              <a:rPr lang="en-US" smtClean="0"/>
              <a:pPr/>
              <a:t>5/27/2014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dep.state.fl.us/water/sas/sop/sops.htm" TargetMode="Externa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ep.state.fl.us/water/tmdl/final_tmdl.htm" TargetMode="External"/><Relationship Id="rId2" Type="http://schemas.openxmlformats.org/officeDocument/2006/relationships/hyperlink" Target="http://www.dep.state.fl.us/water/watersheds/assessment/tmdl-tracker.htm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dep.state.fl.us/water/wqssp/index.htm" TargetMode="External"/><Relationship Id="rId4" Type="http://schemas.openxmlformats.org/officeDocument/2006/relationships/hyperlink" Target="https://www.flrules.org/gateway/ChapterHome.asp?Chapter=62-302" TargetMode="Externa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://waterdata.usgs.gov/fl/nwis/rt" TargetMode="External"/><Relationship Id="rId2" Type="http://schemas.openxmlformats.org/officeDocument/2006/relationships/hyperlink" Target="http://www.dep.state.fl.us/water/tmdl/final_tmdl.htm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publicfiles.dep.state.fl.us/dear/IWR/" TargetMode="External"/><Relationship Id="rId5" Type="http://schemas.openxmlformats.org/officeDocument/2006/relationships/hyperlink" Target="http://www.dep.state.fl.us/gis/" TargetMode="External"/><Relationship Id="rId4" Type="http://schemas.openxmlformats.org/officeDocument/2006/relationships/hyperlink" Target="https://www.flrules.org/gateway/ChapterHome.asp?Chapter=62-304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ep.state.fl.us/water/watersheds/assessment/a-lists.htm" TargetMode="External"/><Relationship Id="rId2" Type="http://schemas.openxmlformats.org/officeDocument/2006/relationships/hyperlink" Target="http://www.dep.state.fl.us/water/sas/sop/index.htm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dep.state.fl.us/water/watersheds/rap.htm" TargetMode="Externa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81200" y="1519535"/>
            <a:ext cx="548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Water Quality Standards Program</a:t>
            </a:r>
            <a:endParaRPr lang="en-US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2514601"/>
            <a:ext cx="82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Florida’s Numeric Nutrient Criteria (NNC):</a:t>
            </a:r>
          </a:p>
          <a:p>
            <a:pPr algn="ctr"/>
            <a:r>
              <a:rPr lang="en-US" sz="3600" b="1" dirty="0" smtClean="0"/>
              <a:t>Of Poison Pills and Imbalance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00200" y="4075093"/>
            <a:ext cx="5943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Division of Environmental Assessment and Restoration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Adopted Rules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95400"/>
            <a:ext cx="8305800" cy="4953000"/>
          </a:xfrm>
        </p:spPr>
        <p:txBody>
          <a:bodyPr>
            <a:normAutofit/>
          </a:bodyPr>
          <a:lstStyle/>
          <a:p>
            <a:r>
              <a:rPr lang="en-US" b="1" dirty="0" smtClean="0"/>
              <a:t>Rulemaking included revisions to </a:t>
            </a:r>
          </a:p>
          <a:p>
            <a:pPr lvl="1"/>
            <a:r>
              <a:rPr lang="en-US" sz="2600" b="1" dirty="0" smtClean="0"/>
              <a:t>Chapter 62-302, F.A.C. (Surface Water Quality Standards), and </a:t>
            </a:r>
          </a:p>
          <a:p>
            <a:pPr lvl="1"/>
            <a:r>
              <a:rPr lang="en-US" sz="2600" b="1" dirty="0" smtClean="0"/>
              <a:t>Chapter 62-303, F.A.C. (“Impaired Waters Rule”)</a:t>
            </a:r>
          </a:p>
          <a:p>
            <a:r>
              <a:rPr lang="en-US" b="1" dirty="0" smtClean="0"/>
              <a:t>Revisions to Chapter 62-302 included</a:t>
            </a:r>
          </a:p>
          <a:p>
            <a:pPr lvl="1"/>
            <a:r>
              <a:rPr lang="en-US" b="1" dirty="0" smtClean="0"/>
              <a:t>A new  new provision for “Type 3” Site Specific Alternative Criteria (SSAC) for nutrients</a:t>
            </a:r>
          </a:p>
          <a:p>
            <a:pPr lvl="1"/>
            <a:r>
              <a:rPr lang="en-US" sz="2600" b="1" dirty="0" smtClean="0"/>
              <a:t>A document, which was incorporated by reference, titled </a:t>
            </a:r>
            <a:r>
              <a:rPr lang="en-US" sz="2600" b="1" i="1" dirty="0" smtClean="0"/>
              <a:t>Implementation </a:t>
            </a:r>
            <a:r>
              <a:rPr lang="en-US" sz="2600" b="1" i="1" dirty="0"/>
              <a:t>of Florida’s Numeric Nutrient Standards</a:t>
            </a:r>
          </a:p>
          <a:p>
            <a:pPr lvl="1"/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pPr>
              <a:buNone/>
            </a:pP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5791200" y="6356350"/>
            <a:ext cx="2133600" cy="365125"/>
          </a:xfrm>
        </p:spPr>
        <p:txBody>
          <a:bodyPr/>
          <a:lstStyle/>
          <a:p>
            <a:fld id="{D9515C9C-B0D4-49C7-83C7-4BF66E55645D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5334000" y="1219200"/>
            <a:ext cx="38100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/>
              <a:t>Estuary Numeric Nutrient Criteria: </a:t>
            </a:r>
            <a:r>
              <a:rPr lang="en-US" sz="3600" b="1" dirty="0" smtClean="0">
                <a:cs typeface="Arial" pitchFamily="34" charset="0"/>
              </a:rPr>
              <a:t>DEP and local scientists developed </a:t>
            </a:r>
            <a:r>
              <a:rPr lang="en-US" sz="3600" b="1" u="sng" dirty="0" smtClean="0">
                <a:cs typeface="Arial" pitchFamily="34" charset="0"/>
              </a:rPr>
              <a:t>estuary-specific</a:t>
            </a:r>
            <a:r>
              <a:rPr lang="en-US" sz="3600" b="1" dirty="0" smtClean="0">
                <a:cs typeface="Arial" pitchFamily="34" charset="0"/>
              </a:rPr>
              <a:t> nutrient standards</a:t>
            </a:r>
            <a:endParaRPr lang="en-US" sz="3600" b="1" dirty="0"/>
          </a:p>
        </p:txBody>
      </p:sp>
      <p:pic>
        <p:nvPicPr>
          <p:cNvPr id="23" name="Picture 22" descr="Figure 1. Statewide NNC coverage status.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-76200"/>
            <a:ext cx="5322887" cy="7038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817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382000" cy="5334000"/>
          </a:xfrm>
        </p:spPr>
        <p:txBody>
          <a:bodyPr>
            <a:normAutofit fontScale="55000" lnSpcReduction="20000"/>
          </a:bodyPr>
          <a:lstStyle/>
          <a:p>
            <a:r>
              <a:rPr lang="en-US" sz="3800" b="1" dirty="0" smtClean="0"/>
              <a:t>Estuary NNC adopted in 3 separate rulemaking and in Report to Governor and Legislature</a:t>
            </a:r>
          </a:p>
          <a:p>
            <a:pPr lvl="1"/>
            <a:r>
              <a:rPr lang="en-US" sz="3800" b="1" dirty="0" smtClean="0"/>
              <a:t>All approved by EPA in October, 2013</a:t>
            </a:r>
          </a:p>
          <a:p>
            <a:pPr>
              <a:buNone/>
            </a:pPr>
            <a:r>
              <a:rPr lang="en-US" sz="3500" u="sng" dirty="0" smtClean="0"/>
              <a:t>Part 1 Estuaries</a:t>
            </a:r>
            <a:endParaRPr lang="en-US" sz="3500" dirty="0" smtClean="0"/>
          </a:p>
          <a:p>
            <a:r>
              <a:rPr lang="en-US" sz="3500" dirty="0" smtClean="0"/>
              <a:t>Clearwater Harbor, Tampa Bay, Sarasota Bay, Charlotte Harbor, Caloosahatchee Estuary, Southwest Coast, Florida Bay, Florida Keys, and Biscayne Bay: </a:t>
            </a:r>
            <a:r>
              <a:rPr lang="en-US" sz="3500" b="1" dirty="0" smtClean="0"/>
              <a:t>THESE ARE IN EFFECT!</a:t>
            </a:r>
          </a:p>
          <a:p>
            <a:pPr>
              <a:buNone/>
            </a:pPr>
            <a:r>
              <a:rPr lang="en-US" sz="3500" u="sng" dirty="0" smtClean="0"/>
              <a:t>Part 2 Estuaries</a:t>
            </a:r>
            <a:endParaRPr lang="en-US" sz="3500" dirty="0" smtClean="0"/>
          </a:p>
          <a:p>
            <a:r>
              <a:rPr lang="en-US" sz="3500" dirty="0" err="1" smtClean="0"/>
              <a:t>Perdido</a:t>
            </a:r>
            <a:r>
              <a:rPr lang="en-US" sz="3500" dirty="0" smtClean="0"/>
              <a:t> Bay, Pensacola Bay, Choctawhatchee Bay, St. Andrews Bay, St. Joseph Bay, and Apalachicola Bay: </a:t>
            </a:r>
            <a:r>
              <a:rPr lang="en-US" sz="3500" b="1" dirty="0" smtClean="0"/>
              <a:t>THESE ARE IN EFFECT!</a:t>
            </a:r>
            <a:endParaRPr lang="en-US" sz="3500" dirty="0" smtClean="0"/>
          </a:p>
          <a:p>
            <a:pPr>
              <a:buNone/>
            </a:pPr>
            <a:r>
              <a:rPr lang="en-US" sz="3500" u="sng" dirty="0" smtClean="0"/>
              <a:t>Part 3 Estuaries</a:t>
            </a:r>
            <a:endParaRPr lang="en-US" sz="3500" dirty="0" smtClean="0"/>
          </a:p>
          <a:p>
            <a:r>
              <a:rPr lang="en-US" sz="3500" dirty="0" smtClean="0"/>
              <a:t>Loxahatchee River, Lake Worth Lagoon, Halifax River, </a:t>
            </a:r>
            <a:r>
              <a:rPr lang="en-US" sz="3500" dirty="0" err="1" smtClean="0"/>
              <a:t>Guana</a:t>
            </a:r>
            <a:r>
              <a:rPr lang="en-US" sz="3500" dirty="0" smtClean="0"/>
              <a:t> River/</a:t>
            </a:r>
            <a:r>
              <a:rPr lang="en-US" sz="3500" dirty="0" err="1" smtClean="0"/>
              <a:t>Tolomato</a:t>
            </a:r>
            <a:r>
              <a:rPr lang="en-US" sz="3500" dirty="0" smtClean="0"/>
              <a:t> River/Matanzas River, Nassau River, Suwannee River, </a:t>
            </a:r>
            <a:r>
              <a:rPr lang="en-US" sz="3500" dirty="0" err="1" smtClean="0"/>
              <a:t>Waccasassa</a:t>
            </a:r>
            <a:r>
              <a:rPr lang="en-US" sz="3500" dirty="0" smtClean="0"/>
              <a:t> River, Withlacoochee River, and Springs Coast </a:t>
            </a:r>
          </a:p>
          <a:p>
            <a:pPr>
              <a:buNone/>
            </a:pPr>
            <a:r>
              <a:rPr lang="en-US" sz="3500" u="sng" dirty="0" smtClean="0"/>
              <a:t>Part 4 Estuaries- </a:t>
            </a:r>
            <a:r>
              <a:rPr lang="en-US" sz="3500" b="1" u="sng" dirty="0" smtClean="0"/>
              <a:t>Report to Governor</a:t>
            </a:r>
            <a:endParaRPr lang="en-US" sz="3500" b="1" dirty="0" smtClean="0"/>
          </a:p>
          <a:p>
            <a:r>
              <a:rPr lang="en-US" sz="3500" dirty="0" smtClean="0"/>
              <a:t>Big Bend from Alligator Harbor to the Suwannee Sound, Cedar Key, St. Mary’s, Southern Indian River Lagoon, several portions of the Intracoastal Waterway (ICWW) connecting estuarine systems, and a variety of small gaps</a:t>
            </a:r>
            <a:endParaRPr lang="en-US" sz="3500" b="1" dirty="0" smtClean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/>
                </a:solidFill>
                <a:cs typeface="Arial" pitchFamily="34" charset="0"/>
              </a:rPr>
              <a:t>Summary of Estuary Criteria </a:t>
            </a:r>
            <a:br>
              <a:rPr lang="en-US" dirty="0" smtClean="0">
                <a:solidFill>
                  <a:schemeClr val="bg1"/>
                </a:solidFill>
                <a:cs typeface="Arial" pitchFamily="34" charset="0"/>
              </a:rPr>
            </a:br>
            <a:endParaRPr lang="en-US" sz="31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62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-1" y="0"/>
          <a:ext cx="9144001" cy="6858004"/>
        </p:xfrm>
        <a:graphic>
          <a:graphicData uri="http://schemas.openxmlformats.org/drawingml/2006/table">
            <a:tbl>
              <a:tblPr/>
              <a:tblGrid>
                <a:gridCol w="1980399"/>
                <a:gridCol w="3524871"/>
                <a:gridCol w="1669632"/>
                <a:gridCol w="130036"/>
                <a:gridCol w="1839063"/>
              </a:tblGrid>
              <a:tr h="263770">
                <a:tc>
                  <a:txBody>
                    <a:bodyPr/>
                    <a:lstStyle/>
                    <a:p>
                      <a:pPr marL="0" marR="0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350" algn="l"/>
                        </a:tabLst>
                      </a:pPr>
                      <a:r>
                        <a:rPr lang="en-US" sz="1400" b="1" spc="-25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Estuary</a:t>
                      </a:r>
                      <a:endParaRPr lang="en-US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329" marR="613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350" algn="l"/>
                        </a:tabLst>
                      </a:pPr>
                      <a:r>
                        <a:rPr lang="en-US" sz="1400" b="1" spc="-2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Total Phosphorus </a:t>
                      </a:r>
                      <a:endParaRPr lang="en-US" sz="1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329" marR="613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350" algn="l"/>
                        </a:tabLst>
                      </a:pPr>
                      <a:r>
                        <a:rPr lang="en-US" sz="1400" b="1" spc="-2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Total Nitrogen </a:t>
                      </a:r>
                      <a:endParaRPr lang="en-US" sz="1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329" marR="613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350" algn="l"/>
                        </a:tabLst>
                      </a:pPr>
                      <a:r>
                        <a:rPr lang="en-US" sz="1400" b="1" spc="-25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Chlorophyll a</a:t>
                      </a:r>
                      <a:endParaRPr lang="en-US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329" marR="613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91308">
                <a:tc>
                  <a:txBody>
                    <a:bodyPr/>
                    <a:lstStyle/>
                    <a:p>
                      <a:pPr marL="0" marR="0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350" algn="l"/>
                        </a:tabLst>
                      </a:pPr>
                      <a:r>
                        <a:rPr lang="en-US" sz="1400" b="1" spc="-25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(q) Loxahatchee River Estuary</a:t>
                      </a:r>
                      <a:endParaRPr lang="en-US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329" marR="613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algn="just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350" algn="l"/>
                        </a:tabLst>
                      </a:pPr>
                      <a:r>
                        <a:rPr lang="en-US" sz="1400" b="1" spc="-25">
                          <a:latin typeface="Times New Roman"/>
                          <a:ea typeface="Times New Roman"/>
                          <a:cs typeface="Times New Roman"/>
                        </a:rPr>
                        <a:t>For estuary segments with criteria expressed as annual geometric means (AGM), the values shall not be exceeded more than once in a three year period. For all other estuary segments, the criteria shall not be exceeded in more than 10 percent of the measurements.</a:t>
                      </a:r>
                      <a:endParaRPr lang="en-US" sz="1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329" marR="613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63770">
                <a:tc>
                  <a:txBody>
                    <a:bodyPr/>
                    <a:lstStyle/>
                    <a:p>
                      <a:pPr marL="0" marR="0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350" algn="l"/>
                          <a:tab pos="114935" algn="l"/>
                        </a:tabLst>
                      </a:pPr>
                      <a:r>
                        <a:rPr lang="en-US" sz="1400" b="1" spc="-25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1. Lower Loxahatchee</a:t>
                      </a:r>
                      <a:endParaRPr lang="en-US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329" marR="613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350" algn="l"/>
                        </a:tabLst>
                      </a:pPr>
                      <a:r>
                        <a:rPr lang="en-US" sz="1400" b="1" spc="-25">
                          <a:latin typeface="Times New Roman"/>
                          <a:ea typeface="Times New Roman"/>
                          <a:cs typeface="Times New Roman"/>
                        </a:rPr>
                        <a:t>0.032 mg/L as AGM</a:t>
                      </a:r>
                      <a:endParaRPr lang="en-US" sz="1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329" marR="613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350" algn="l"/>
                        </a:tabLst>
                      </a:pPr>
                      <a:r>
                        <a:rPr lang="en-US" sz="1400" b="1" spc="-25">
                          <a:latin typeface="Times New Roman"/>
                          <a:ea typeface="Times New Roman"/>
                          <a:cs typeface="Times New Roman"/>
                        </a:rPr>
                        <a:t>0.63 mg/L as AGM</a:t>
                      </a:r>
                      <a:endParaRPr lang="en-US" sz="1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329" marR="613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350" algn="l"/>
                        </a:tabLst>
                      </a:pPr>
                      <a:r>
                        <a:rPr lang="en-US" sz="1400" b="1" spc="-25">
                          <a:latin typeface="Times New Roman"/>
                          <a:ea typeface="Times New Roman"/>
                          <a:cs typeface="Times New Roman"/>
                        </a:rPr>
                        <a:t>1.8 μg/L as AGM</a:t>
                      </a:r>
                      <a:endParaRPr lang="en-US" sz="1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329" marR="613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63770">
                <a:tc>
                  <a:txBody>
                    <a:bodyPr/>
                    <a:lstStyle/>
                    <a:p>
                      <a:pPr marL="0" marR="0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350" algn="l"/>
                          <a:tab pos="114935" algn="l"/>
                        </a:tabLst>
                      </a:pPr>
                      <a:r>
                        <a:rPr lang="en-US" sz="1400" b="1" spc="-2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2. Middle Loxahatchee</a:t>
                      </a:r>
                      <a:endParaRPr lang="en-US" sz="1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329" marR="613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350" algn="l"/>
                        </a:tabLst>
                      </a:pPr>
                      <a:r>
                        <a:rPr lang="en-US" sz="1400" b="1" spc="-25">
                          <a:latin typeface="Times New Roman"/>
                          <a:ea typeface="Times New Roman"/>
                          <a:cs typeface="Times New Roman"/>
                        </a:rPr>
                        <a:t>0.030 mg/L as AGM</a:t>
                      </a:r>
                      <a:endParaRPr lang="en-US" sz="1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329" marR="613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350" algn="l"/>
                        </a:tabLst>
                      </a:pPr>
                      <a:r>
                        <a:rPr lang="en-US" sz="1400" b="1" spc="-25">
                          <a:latin typeface="Times New Roman"/>
                          <a:ea typeface="Times New Roman"/>
                          <a:cs typeface="Times New Roman"/>
                        </a:rPr>
                        <a:t>0.80 mg/L as AGM</a:t>
                      </a:r>
                      <a:endParaRPr lang="en-US" sz="1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329" marR="613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350" algn="l"/>
                        </a:tabLst>
                      </a:pPr>
                      <a:r>
                        <a:rPr lang="en-US" sz="1400" b="1" spc="-25">
                          <a:latin typeface="Times New Roman"/>
                          <a:ea typeface="Times New Roman"/>
                          <a:cs typeface="Times New Roman"/>
                        </a:rPr>
                        <a:t>4.0 μg/L as AGM</a:t>
                      </a:r>
                      <a:endParaRPr lang="en-US" sz="1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329" marR="613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63770">
                <a:tc>
                  <a:txBody>
                    <a:bodyPr/>
                    <a:lstStyle/>
                    <a:p>
                      <a:pPr marL="0" marR="0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350" algn="l"/>
                          <a:tab pos="114935" algn="l"/>
                        </a:tabLst>
                      </a:pPr>
                      <a:r>
                        <a:rPr lang="en-US" sz="1400" b="1" spc="-2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3. Upper Loxahatchee</a:t>
                      </a:r>
                      <a:endParaRPr lang="en-US" sz="1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329" marR="613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350" algn="l"/>
                        </a:tabLst>
                      </a:pPr>
                      <a:r>
                        <a:rPr lang="en-US" sz="1400" b="1" spc="-25" dirty="0">
                          <a:latin typeface="Times New Roman"/>
                          <a:ea typeface="Times New Roman"/>
                          <a:cs typeface="Times New Roman"/>
                        </a:rPr>
                        <a:t>0.075 mg/L as AGM</a:t>
                      </a:r>
                      <a:endParaRPr lang="en-US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329" marR="613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350" algn="l"/>
                        </a:tabLst>
                      </a:pPr>
                      <a:r>
                        <a:rPr lang="en-US" sz="1400" b="1" spc="-25">
                          <a:latin typeface="Times New Roman"/>
                          <a:ea typeface="Times New Roman"/>
                          <a:cs typeface="Times New Roman"/>
                        </a:rPr>
                        <a:t>1.26 mg/L as AGM</a:t>
                      </a:r>
                      <a:endParaRPr lang="en-US" sz="1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329" marR="613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350" algn="l"/>
                        </a:tabLst>
                      </a:pPr>
                      <a:r>
                        <a:rPr lang="en-US" sz="1400" b="1" spc="-25">
                          <a:latin typeface="Times New Roman"/>
                          <a:ea typeface="Times New Roman"/>
                          <a:cs typeface="Times New Roman"/>
                        </a:rPr>
                        <a:t>5.5 μg/L as AGM</a:t>
                      </a:r>
                      <a:endParaRPr lang="en-US" sz="1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329" marR="613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91308">
                <a:tc>
                  <a:txBody>
                    <a:bodyPr/>
                    <a:lstStyle/>
                    <a:p>
                      <a:pPr marL="0" marR="0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350" algn="l"/>
                        </a:tabLst>
                      </a:pPr>
                      <a:r>
                        <a:rPr lang="en-US" sz="1400" b="1" spc="-25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(r) Lake Worth Lagoon</a:t>
                      </a:r>
                      <a:endParaRPr lang="en-US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329" marR="613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algn="just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350" algn="l"/>
                        </a:tabLst>
                      </a:pPr>
                      <a:r>
                        <a:rPr lang="en-US" sz="1400" b="1" spc="-25" dirty="0">
                          <a:latin typeface="Times New Roman"/>
                          <a:ea typeface="Times New Roman"/>
                          <a:cs typeface="Times New Roman"/>
                        </a:rPr>
                        <a:t>For estuary segments with criteria expressed as annual geometric means (AGM), the values shall not be exceeded more than once in a three year period. For all other estuary segments, the criteria shall not be exceeded in more than 10 percent of the measurements.</a:t>
                      </a:r>
                      <a:endParaRPr lang="en-US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329" marR="613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27538">
                <a:tc>
                  <a:txBody>
                    <a:bodyPr/>
                    <a:lstStyle/>
                    <a:p>
                      <a:pPr marL="0" marR="0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350" algn="l"/>
                        </a:tabLst>
                      </a:pPr>
                      <a:r>
                        <a:rPr lang="en-US" sz="1400" b="1" spc="-2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1. Northern Lake Worth Lagoon</a:t>
                      </a:r>
                      <a:endParaRPr lang="en-US" sz="1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329" marR="613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350" algn="l"/>
                        </a:tabLst>
                      </a:pPr>
                      <a:r>
                        <a:rPr lang="en-US" sz="1400" b="1" spc="-25" dirty="0">
                          <a:latin typeface="Times New Roman"/>
                          <a:ea typeface="Times New Roman"/>
                          <a:cs typeface="Times New Roman"/>
                        </a:rPr>
                        <a:t>0.044 mg/L as AGM</a:t>
                      </a:r>
                      <a:endParaRPr lang="en-US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329" marR="613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350" algn="l"/>
                        </a:tabLst>
                      </a:pPr>
                      <a:r>
                        <a:rPr lang="en-US" sz="1400" b="1" spc="-25">
                          <a:latin typeface="Times New Roman"/>
                          <a:ea typeface="Times New Roman"/>
                          <a:cs typeface="Times New Roman"/>
                        </a:rPr>
                        <a:t>0.54 mg/L as AGM</a:t>
                      </a:r>
                      <a:endParaRPr lang="en-US" sz="1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329" marR="613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350" algn="l"/>
                        </a:tabLst>
                      </a:pPr>
                      <a:r>
                        <a:rPr lang="en-US" sz="1400" b="1" spc="-25">
                          <a:latin typeface="Times New Roman"/>
                          <a:ea typeface="Times New Roman"/>
                          <a:cs typeface="Times New Roman"/>
                        </a:rPr>
                        <a:t>2.9 μg/L as AGM</a:t>
                      </a:r>
                      <a:endParaRPr lang="en-US" sz="1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329" marR="613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27538">
                <a:tc>
                  <a:txBody>
                    <a:bodyPr/>
                    <a:lstStyle/>
                    <a:p>
                      <a:pPr marL="0" marR="0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350" algn="l"/>
                        </a:tabLst>
                      </a:pPr>
                      <a:r>
                        <a:rPr lang="en-US" sz="1400" b="1" spc="-2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2. Central Lake Worth Lagoon</a:t>
                      </a:r>
                      <a:endParaRPr lang="en-US" sz="1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329" marR="613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350" algn="l"/>
                        </a:tabLst>
                      </a:pPr>
                      <a:r>
                        <a:rPr lang="en-US" sz="1400" b="1" spc="-25" dirty="0">
                          <a:latin typeface="Times New Roman"/>
                          <a:ea typeface="Times New Roman"/>
                          <a:cs typeface="Times New Roman"/>
                        </a:rPr>
                        <a:t>0.049 mg/L as AGM </a:t>
                      </a:r>
                      <a:endParaRPr lang="en-US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329" marR="613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350" algn="l"/>
                        </a:tabLst>
                      </a:pPr>
                      <a:r>
                        <a:rPr lang="en-US" sz="1400" b="1" spc="-25">
                          <a:latin typeface="Times New Roman"/>
                          <a:ea typeface="Times New Roman"/>
                          <a:cs typeface="Times New Roman"/>
                        </a:rPr>
                        <a:t>0.66 mg/L as AGM </a:t>
                      </a:r>
                      <a:endParaRPr lang="en-US" sz="1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329" marR="613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350" algn="l"/>
                        </a:tabLst>
                      </a:pPr>
                      <a:r>
                        <a:rPr lang="en-US" sz="1400" b="1" spc="-25">
                          <a:latin typeface="Times New Roman"/>
                          <a:ea typeface="Times New Roman"/>
                          <a:cs typeface="Times New Roman"/>
                        </a:rPr>
                        <a:t>10.2 μg/L</a:t>
                      </a:r>
                      <a:endParaRPr lang="en-US" sz="1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329" marR="613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27538">
                <a:tc>
                  <a:txBody>
                    <a:bodyPr/>
                    <a:lstStyle/>
                    <a:p>
                      <a:pPr marL="0" marR="0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350" algn="l"/>
                        </a:tabLst>
                      </a:pPr>
                      <a:r>
                        <a:rPr lang="en-US" sz="1400" b="1" spc="-2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3. Southern Lake Worth Lagoon</a:t>
                      </a:r>
                      <a:endParaRPr lang="en-US" sz="1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329" marR="613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350" algn="l"/>
                        </a:tabLst>
                      </a:pPr>
                      <a:r>
                        <a:rPr lang="en-US" sz="1400" b="1" spc="-25" dirty="0">
                          <a:latin typeface="Times New Roman"/>
                          <a:ea typeface="Times New Roman"/>
                          <a:cs typeface="Times New Roman"/>
                        </a:rPr>
                        <a:t>0.050 mg/L as AGM</a:t>
                      </a:r>
                      <a:endParaRPr lang="en-US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329" marR="613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350" algn="l"/>
                        </a:tabLst>
                      </a:pPr>
                      <a:r>
                        <a:rPr lang="en-US" sz="1400" b="1" spc="-25">
                          <a:latin typeface="Times New Roman"/>
                          <a:ea typeface="Times New Roman"/>
                          <a:cs typeface="Times New Roman"/>
                        </a:rPr>
                        <a:t>0.59 mg/L as AGM</a:t>
                      </a:r>
                      <a:endParaRPr lang="en-US" sz="1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329" marR="613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350" algn="l"/>
                        </a:tabLst>
                      </a:pPr>
                      <a:r>
                        <a:rPr lang="en-US" sz="1400" b="1" spc="-25">
                          <a:latin typeface="Times New Roman"/>
                          <a:ea typeface="Times New Roman"/>
                          <a:cs typeface="Times New Roman"/>
                        </a:rPr>
                        <a:t>5.7 μg/L as AGM</a:t>
                      </a:r>
                      <a:endParaRPr lang="en-US" sz="1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329" marR="613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27538">
                <a:tc>
                  <a:txBody>
                    <a:bodyPr/>
                    <a:lstStyle/>
                    <a:p>
                      <a:pPr marL="0" marR="0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350" algn="l"/>
                        </a:tabLst>
                      </a:pPr>
                      <a:r>
                        <a:rPr lang="en-US" sz="1400" b="1" spc="-25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(s) Halifax River Estuary</a:t>
                      </a:r>
                      <a:endParaRPr lang="en-US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329" marR="613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algn="just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350" algn="l"/>
                        </a:tabLst>
                      </a:pPr>
                      <a:r>
                        <a:rPr lang="en-US" sz="1400" b="1" spc="-25" dirty="0">
                          <a:latin typeface="Times New Roman"/>
                          <a:ea typeface="Times New Roman"/>
                          <a:cs typeface="Times New Roman"/>
                        </a:rPr>
                        <a:t>For estuary segments with criteria expressed as annual geometric means (AGM), the values shall not be exceeded more than once in a three year period.</a:t>
                      </a:r>
                      <a:endParaRPr lang="en-US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329" marR="613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27538">
                <a:tc>
                  <a:txBody>
                    <a:bodyPr/>
                    <a:lstStyle/>
                    <a:p>
                      <a:pPr marL="0" marR="0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350" algn="l"/>
                        </a:tabLst>
                      </a:pPr>
                      <a:r>
                        <a:rPr lang="en-US" sz="1400" b="1" spc="-25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Lower Halifax River Estuary</a:t>
                      </a:r>
                      <a:endParaRPr lang="en-US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329" marR="613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350" algn="l"/>
                        </a:tabLst>
                      </a:pPr>
                      <a:r>
                        <a:rPr lang="en-US" sz="1400" b="1" spc="-25" dirty="0">
                          <a:latin typeface="Times New Roman"/>
                          <a:ea typeface="Times New Roman"/>
                          <a:cs typeface="Times New Roman"/>
                        </a:rPr>
                        <a:t>0.142 mg/L as AGM</a:t>
                      </a:r>
                      <a:endParaRPr lang="en-US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329" marR="613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350" algn="l"/>
                        </a:tabLst>
                      </a:pPr>
                      <a:r>
                        <a:rPr lang="en-US" sz="1400" b="1" spc="-25" dirty="0">
                          <a:latin typeface="Times New Roman"/>
                          <a:ea typeface="Times New Roman"/>
                          <a:cs typeface="Times New Roman"/>
                        </a:rPr>
                        <a:t>0.72 mg/L as AGM</a:t>
                      </a:r>
                      <a:endParaRPr lang="en-US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329" marR="613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350" algn="l"/>
                        </a:tabLst>
                      </a:pPr>
                      <a:r>
                        <a:rPr lang="en-US" sz="1400" b="1" spc="-25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6.2 µg/L as AGM</a:t>
                      </a:r>
                      <a:endParaRPr lang="en-US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329" marR="613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91308">
                <a:tc>
                  <a:txBody>
                    <a:bodyPr/>
                    <a:lstStyle/>
                    <a:p>
                      <a:pPr marL="0" marR="0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350" algn="l"/>
                        </a:tabLst>
                      </a:pPr>
                      <a:r>
                        <a:rPr lang="en-US" sz="1400" b="1" spc="-25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(t) </a:t>
                      </a:r>
                      <a:r>
                        <a:rPr lang="en-US" sz="1400" b="1" spc="-25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Guana</a:t>
                      </a:r>
                      <a:r>
                        <a:rPr lang="en-US" sz="1400" b="1" spc="-25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River/</a:t>
                      </a:r>
                      <a:r>
                        <a:rPr lang="en-US" sz="1400" b="1" spc="-25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Tolomato</a:t>
                      </a:r>
                      <a:r>
                        <a:rPr lang="en-US" sz="1400" b="1" spc="-25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River/Matanzas River (GTM) Estuary</a:t>
                      </a:r>
                      <a:endParaRPr lang="en-US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329" marR="613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algn="just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350" algn="l"/>
                        </a:tabLst>
                      </a:pPr>
                      <a:r>
                        <a:rPr lang="en-US" sz="1400" b="1" spc="-25" dirty="0">
                          <a:latin typeface="Times New Roman"/>
                          <a:ea typeface="Times New Roman"/>
                          <a:cs typeface="Times New Roman"/>
                        </a:rPr>
                        <a:t>Criteria for all estuary segments are expressed as annual geometric mean values not to be exceeded more than once in a three year period.</a:t>
                      </a:r>
                      <a:endParaRPr lang="en-US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329" marR="613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63770">
                <a:tc>
                  <a:txBody>
                    <a:bodyPr/>
                    <a:lstStyle/>
                    <a:p>
                      <a:pPr marL="0" marR="0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350" algn="l"/>
                        </a:tabLst>
                      </a:pPr>
                      <a:r>
                        <a:rPr lang="en-US" sz="1400" b="1" spc="-2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1. Tolomato</a:t>
                      </a:r>
                      <a:endParaRPr lang="en-US" sz="1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329" marR="613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350" algn="l"/>
                        </a:tabLst>
                      </a:pPr>
                      <a:r>
                        <a:rPr lang="en-US" sz="1400" b="1" spc="-25">
                          <a:latin typeface="Times New Roman"/>
                          <a:ea typeface="Times New Roman"/>
                          <a:cs typeface="Times New Roman"/>
                        </a:rPr>
                        <a:t>0.105 mg/L as AGM</a:t>
                      </a:r>
                      <a:endParaRPr lang="en-US" sz="1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329" marR="613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350" algn="l"/>
                        </a:tabLst>
                      </a:pPr>
                      <a:r>
                        <a:rPr lang="en-US" sz="1400" b="1" spc="-25" dirty="0">
                          <a:latin typeface="Times New Roman"/>
                          <a:ea typeface="Times New Roman"/>
                          <a:cs typeface="Times New Roman"/>
                        </a:rPr>
                        <a:t>0.65 mg/L as AGM</a:t>
                      </a:r>
                      <a:endParaRPr lang="en-US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329" marR="613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350" algn="l"/>
                        </a:tabLst>
                      </a:pPr>
                      <a:r>
                        <a:rPr lang="en-US" sz="1400" b="1" spc="-25" dirty="0">
                          <a:latin typeface="Times New Roman"/>
                          <a:ea typeface="Times New Roman"/>
                          <a:cs typeface="Times New Roman"/>
                        </a:rPr>
                        <a:t>6.6 </a:t>
                      </a:r>
                      <a:r>
                        <a:rPr lang="en-US" sz="1400" b="1" spc="-25" dirty="0" err="1">
                          <a:latin typeface="Times New Roman"/>
                          <a:ea typeface="Times New Roman"/>
                          <a:cs typeface="Times New Roman"/>
                        </a:rPr>
                        <a:t>μg</a:t>
                      </a:r>
                      <a:r>
                        <a:rPr lang="en-US" sz="1400" b="1" spc="-25" dirty="0">
                          <a:latin typeface="Times New Roman"/>
                          <a:ea typeface="Times New Roman"/>
                          <a:cs typeface="Times New Roman"/>
                        </a:rPr>
                        <a:t>/L as AGM</a:t>
                      </a:r>
                      <a:endParaRPr lang="en-US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329" marR="613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63770">
                <a:tc>
                  <a:txBody>
                    <a:bodyPr/>
                    <a:lstStyle/>
                    <a:p>
                      <a:pPr marL="0" marR="0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350" algn="l"/>
                        </a:tabLst>
                      </a:pPr>
                      <a:r>
                        <a:rPr lang="en-US" sz="1400" b="1" spc="-2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2. </a:t>
                      </a:r>
                      <a:r>
                        <a:rPr lang="en-US" sz="1400" b="1" spc="-25">
                          <a:latin typeface="Times New Roman"/>
                          <a:ea typeface="Times New Roman"/>
                          <a:cs typeface="Times New Roman"/>
                        </a:rPr>
                        <a:t>North Matanzas</a:t>
                      </a:r>
                      <a:endParaRPr lang="en-US" sz="1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329" marR="613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350" algn="l"/>
                        </a:tabLst>
                      </a:pPr>
                      <a:r>
                        <a:rPr lang="en-US" sz="1400" b="1" spc="-25">
                          <a:latin typeface="Times New Roman"/>
                          <a:ea typeface="Times New Roman"/>
                          <a:cs typeface="Times New Roman"/>
                        </a:rPr>
                        <a:t>0.110 mg/L as AGM</a:t>
                      </a:r>
                      <a:endParaRPr lang="en-US" sz="1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329" marR="613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350" algn="l"/>
                        </a:tabLst>
                      </a:pPr>
                      <a:r>
                        <a:rPr lang="en-US" sz="1400" b="1" spc="-25">
                          <a:latin typeface="Times New Roman"/>
                          <a:ea typeface="Times New Roman"/>
                          <a:cs typeface="Times New Roman"/>
                        </a:rPr>
                        <a:t>0.55 mg/L as AGM</a:t>
                      </a:r>
                      <a:endParaRPr lang="en-US" sz="1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329" marR="613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350" algn="l"/>
                        </a:tabLst>
                      </a:pPr>
                      <a:r>
                        <a:rPr lang="en-US" sz="1400" b="1" spc="-25" dirty="0">
                          <a:latin typeface="Times New Roman"/>
                          <a:ea typeface="Times New Roman"/>
                          <a:cs typeface="Times New Roman"/>
                        </a:rPr>
                        <a:t>4.0 </a:t>
                      </a:r>
                      <a:r>
                        <a:rPr lang="en-US" sz="1400" b="1" spc="-25" dirty="0" err="1">
                          <a:latin typeface="Times New Roman"/>
                          <a:ea typeface="Times New Roman"/>
                          <a:cs typeface="Times New Roman"/>
                        </a:rPr>
                        <a:t>μg</a:t>
                      </a:r>
                      <a:r>
                        <a:rPr lang="en-US" sz="1400" b="1" spc="-25" dirty="0">
                          <a:latin typeface="Times New Roman"/>
                          <a:ea typeface="Times New Roman"/>
                          <a:cs typeface="Times New Roman"/>
                        </a:rPr>
                        <a:t>/L as AGM</a:t>
                      </a:r>
                      <a:endParaRPr lang="en-US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329" marR="613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63770">
                <a:tc>
                  <a:txBody>
                    <a:bodyPr/>
                    <a:lstStyle/>
                    <a:p>
                      <a:pPr marL="0" marR="0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350" algn="l"/>
                        </a:tabLst>
                      </a:pPr>
                      <a:r>
                        <a:rPr lang="en-US" sz="1400" b="1" spc="-25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3. </a:t>
                      </a:r>
                      <a:r>
                        <a:rPr lang="en-US" sz="1400" b="1" spc="-25">
                          <a:latin typeface="Times New Roman"/>
                          <a:ea typeface="Times New Roman"/>
                          <a:cs typeface="Times New Roman"/>
                        </a:rPr>
                        <a:t>South Matanzas</a:t>
                      </a:r>
                      <a:endParaRPr lang="en-US" sz="1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329" marR="613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350" algn="l"/>
                        </a:tabLst>
                      </a:pPr>
                      <a:r>
                        <a:rPr lang="en-US" sz="1400" b="1" spc="-25">
                          <a:latin typeface="Times New Roman"/>
                          <a:ea typeface="Times New Roman"/>
                          <a:cs typeface="Times New Roman"/>
                        </a:rPr>
                        <a:t>0.111 mg/L as AGM</a:t>
                      </a:r>
                      <a:endParaRPr lang="en-US" sz="1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329" marR="613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350" algn="l"/>
                        </a:tabLst>
                      </a:pPr>
                      <a:r>
                        <a:rPr lang="en-US" sz="1400" b="1" spc="-25">
                          <a:latin typeface="Times New Roman"/>
                          <a:ea typeface="Times New Roman"/>
                          <a:cs typeface="Times New Roman"/>
                        </a:rPr>
                        <a:t>0.53 mg/L as AGM</a:t>
                      </a:r>
                      <a:endParaRPr lang="en-US" sz="1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329" marR="613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350" algn="l"/>
                        </a:tabLst>
                      </a:pPr>
                      <a:r>
                        <a:rPr lang="en-US" sz="1400" b="1" spc="-25" dirty="0">
                          <a:latin typeface="Times New Roman"/>
                          <a:ea typeface="Times New Roman"/>
                          <a:cs typeface="Times New Roman"/>
                        </a:rPr>
                        <a:t>5.5 </a:t>
                      </a:r>
                      <a:r>
                        <a:rPr lang="en-US" sz="1400" b="1" spc="-25" dirty="0" err="1">
                          <a:latin typeface="Times New Roman"/>
                          <a:ea typeface="Times New Roman"/>
                          <a:cs typeface="Times New Roman"/>
                        </a:rPr>
                        <a:t>μg</a:t>
                      </a:r>
                      <a:r>
                        <a:rPr lang="en-US" sz="1400" b="1" spc="-25" dirty="0">
                          <a:latin typeface="Times New Roman"/>
                          <a:ea typeface="Times New Roman"/>
                          <a:cs typeface="Times New Roman"/>
                        </a:rPr>
                        <a:t>/L as AGM</a:t>
                      </a:r>
                      <a:endParaRPr lang="en-US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329" marR="613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550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76200"/>
            <a:ext cx="8534400" cy="838199"/>
          </a:xfrm>
        </p:spPr>
        <p:txBody>
          <a:bodyPr>
            <a:noAutofit/>
          </a:bodyPr>
          <a:lstStyle/>
          <a:p>
            <a:r>
              <a:rPr lang="en-US" sz="4000" dirty="0" smtClean="0">
                <a:solidFill>
                  <a:schemeClr val="bg1"/>
                </a:solidFill>
              </a:rPr>
              <a:t>Expression of Estuarine </a:t>
            </a:r>
            <a:br>
              <a:rPr lang="en-US" sz="4000" dirty="0" smtClean="0">
                <a:solidFill>
                  <a:schemeClr val="bg1"/>
                </a:solidFill>
              </a:rPr>
            </a:br>
            <a:r>
              <a:rPr lang="en-US" sz="4000" dirty="0" smtClean="0">
                <a:solidFill>
                  <a:schemeClr val="bg1"/>
                </a:solidFill>
              </a:rPr>
              <a:t>Interpretations of Narrative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371600"/>
            <a:ext cx="8534400" cy="4953000"/>
          </a:xfrm>
        </p:spPr>
        <p:txBody>
          <a:bodyPr>
            <a:normAutofit lnSpcReduction="10000"/>
          </a:bodyPr>
          <a:lstStyle/>
          <a:p>
            <a:pPr>
              <a:buClr>
                <a:schemeClr val="tx1"/>
              </a:buClr>
            </a:pPr>
            <a:r>
              <a:rPr lang="en-US" sz="3000" b="1" dirty="0" smtClean="0"/>
              <a:t>Estuary NNC are expressed as either</a:t>
            </a:r>
          </a:p>
          <a:p>
            <a:pPr lvl="1">
              <a:buClr>
                <a:schemeClr val="tx1"/>
              </a:buClr>
            </a:pPr>
            <a:r>
              <a:rPr lang="en-US" b="1" dirty="0" smtClean="0"/>
              <a:t>Annual geometric means, not to be exceeded more than once in a three-year period, or </a:t>
            </a:r>
          </a:p>
          <a:p>
            <a:pPr lvl="1">
              <a:buClr>
                <a:schemeClr val="tx1"/>
              </a:buClr>
            </a:pPr>
            <a:r>
              <a:rPr lang="en-US" b="1" dirty="0" smtClean="0"/>
              <a:t>A single sample value not to be exceeded more than 10% of the time</a:t>
            </a:r>
          </a:p>
          <a:p>
            <a:pPr>
              <a:buClr>
                <a:schemeClr val="tx1"/>
              </a:buClr>
            </a:pPr>
            <a:r>
              <a:rPr lang="en-US" sz="3000" b="1" dirty="0" smtClean="0"/>
              <a:t>Criteria apply as average of open water segments</a:t>
            </a:r>
          </a:p>
          <a:p>
            <a:r>
              <a:rPr lang="en-US" sz="3000" b="1" dirty="0"/>
              <a:t>NNC applied independently</a:t>
            </a:r>
          </a:p>
          <a:p>
            <a:pPr>
              <a:buClr>
                <a:schemeClr val="tx1"/>
              </a:buClr>
            </a:pPr>
            <a:r>
              <a:rPr lang="en-US" sz="2800" b="1" dirty="0" smtClean="0"/>
              <a:t>Proposed standards do not apply to tidal creeks</a:t>
            </a:r>
          </a:p>
          <a:p>
            <a:pPr lvl="1">
              <a:buClr>
                <a:schemeClr val="tx1"/>
              </a:buClr>
            </a:pPr>
            <a:r>
              <a:rPr lang="en-US" b="1" dirty="0" smtClean="0"/>
              <a:t>Tidal creeks are important, but distinct, ecological resource that need separate criteria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6406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0"/>
            <a:ext cx="8229600" cy="152400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Numeric Interpretations for </a:t>
            </a:r>
            <a:r>
              <a:rPr lang="en-US" dirty="0" smtClean="0">
                <a:solidFill>
                  <a:srgbClr val="FFC000"/>
                </a:solidFill>
              </a:rPr>
              <a:t>Lakes</a:t>
            </a: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71600"/>
            <a:ext cx="8686800" cy="5181600"/>
          </a:xfrm>
        </p:spPr>
        <p:txBody>
          <a:bodyPr>
            <a:normAutofit lnSpcReduction="10000"/>
          </a:bodyPr>
          <a:lstStyle/>
          <a:p>
            <a:r>
              <a:rPr lang="en-US" b="1" dirty="0" smtClean="0"/>
              <a:t>Established chlorophyll a (</a:t>
            </a:r>
            <a:r>
              <a:rPr lang="en-US" b="1" dirty="0" err="1" smtClean="0"/>
              <a:t>chl</a:t>
            </a:r>
            <a:r>
              <a:rPr lang="en-US" b="1" dirty="0" smtClean="0"/>
              <a:t> a), Total Nitrogen (TN), and Total Phosphorus (TP) criteria </a:t>
            </a:r>
          </a:p>
          <a:p>
            <a:pPr lvl="1"/>
            <a:r>
              <a:rPr lang="en-US" sz="2600" b="1" dirty="0" smtClean="0"/>
              <a:t>Started with target chl a, and set TN and TP criteria using statistical relationship between nutrients and chl a</a:t>
            </a:r>
          </a:p>
          <a:p>
            <a:pPr lvl="1"/>
            <a:r>
              <a:rPr lang="en-US" sz="2600" b="1" dirty="0" smtClean="0"/>
              <a:t>Criteria vary depending on color and alkalinity</a:t>
            </a:r>
          </a:p>
          <a:p>
            <a:pPr lvl="2"/>
            <a:r>
              <a:rPr lang="en-US" b="1" dirty="0" smtClean="0"/>
              <a:t>Long-term geometric mean</a:t>
            </a:r>
          </a:p>
          <a:p>
            <a:pPr lvl="1"/>
            <a:r>
              <a:rPr lang="en-US" sz="2600" b="1" dirty="0" smtClean="0"/>
              <a:t>Expressed as </a:t>
            </a:r>
            <a:r>
              <a:rPr lang="en-US" sz="2600" b="1" u="sng" dirty="0" smtClean="0"/>
              <a:t>annual geometric means </a:t>
            </a:r>
            <a:r>
              <a:rPr lang="en-US" sz="2600" b="1" dirty="0" smtClean="0"/>
              <a:t>that cannot be exceeded more than once in a three-year period</a:t>
            </a:r>
          </a:p>
          <a:p>
            <a:pPr>
              <a:spcBef>
                <a:spcPts val="600"/>
              </a:spcBef>
            </a:pPr>
            <a:r>
              <a:rPr lang="en-US" b="1" dirty="0"/>
              <a:t>NNC are applied as a spatial average in waterbody, consistent with </a:t>
            </a:r>
            <a:r>
              <a:rPr lang="en-US" b="1" dirty="0" smtClean="0"/>
              <a:t>derivation</a:t>
            </a:r>
          </a:p>
          <a:p>
            <a:pPr lvl="1">
              <a:spcBef>
                <a:spcPts val="600"/>
              </a:spcBef>
            </a:pPr>
            <a:r>
              <a:rPr lang="en-US" b="1" dirty="0" smtClean="0"/>
              <a:t>True for all of the NNC</a:t>
            </a:r>
            <a:endParaRPr lang="en-US" b="1" dirty="0"/>
          </a:p>
          <a:p>
            <a:pPr lvl="1"/>
            <a:endParaRPr lang="en-US" b="1" dirty="0" smtClean="0"/>
          </a:p>
          <a:p>
            <a:pPr marL="457200" lvl="1" indent="0">
              <a:buNone/>
            </a:pPr>
            <a:endParaRPr lang="en-US" sz="22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28601"/>
            <a:ext cx="7772400" cy="838200"/>
          </a:xfrm>
        </p:spPr>
        <p:txBody>
          <a:bodyPr/>
          <a:lstStyle/>
          <a:p>
            <a:pPr>
              <a:defRPr/>
            </a:pPr>
            <a:r>
              <a:rPr 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Colored Lake </a:t>
            </a:r>
            <a:r>
              <a:rPr lang="en-US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Chl</a:t>
            </a:r>
            <a:r>
              <a:rPr 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-a Response to Total Phosphorus</a:t>
            </a:r>
            <a:endParaRPr lang="en-US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21F1F93F-2276-4AAF-BCD8-86C19667801F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876425" y="3429000"/>
            <a:ext cx="2568575" cy="2035175"/>
          </a:xfrm>
          <a:prstGeom prst="rect">
            <a:avLst/>
          </a:prstGeom>
          <a:solidFill>
            <a:schemeClr val="bg2">
              <a:lumMod val="40000"/>
              <a:lumOff val="60000"/>
              <a:alpha val="4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defRPr/>
            </a:pPr>
            <a:endParaRPr lang="en-US">
              <a:latin typeface="Arial" pitchFamily="34" charset="0"/>
            </a:endParaRPr>
          </a:p>
        </p:txBody>
      </p:sp>
      <p:pic>
        <p:nvPicPr>
          <p:cNvPr id="12293" name="Picture 3"/>
          <p:cNvPicPr>
            <a:picLocks noChangeAspect="1" noChangeArrowheads="1"/>
          </p:cNvPicPr>
          <p:nvPr/>
        </p:nvPicPr>
        <p:blipFill>
          <a:blip r:embed="rId2" cstate="print"/>
          <a:srcRect t="7156"/>
          <a:stretch>
            <a:fillRect/>
          </a:stretch>
        </p:blipFill>
        <p:spPr bwMode="auto">
          <a:xfrm>
            <a:off x="1143000" y="1600200"/>
            <a:ext cx="7064375" cy="479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4"/>
          <p:cNvSpPr/>
          <p:nvPr/>
        </p:nvSpPr>
        <p:spPr>
          <a:xfrm>
            <a:off x="5872163" y="3668713"/>
            <a:ext cx="2205037" cy="369887"/>
          </a:xfrm>
          <a:prstGeom prst="rect">
            <a:avLst/>
          </a:prstGeom>
          <a:solidFill>
            <a:srgbClr val="00B050">
              <a:alpha val="40000"/>
            </a:srgbClr>
          </a:solidFill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 dirty="0" err="1">
                <a:solidFill>
                  <a:schemeClr val="bg1">
                    <a:lumMod val="50000"/>
                  </a:schemeClr>
                </a:solidFill>
                <a:latin typeface="Arial" pitchFamily="34" charset="0"/>
              </a:rPr>
              <a:t>Chl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</a:rPr>
              <a:t>-a typically &gt; 20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981200" y="3668713"/>
            <a:ext cx="2139950" cy="369887"/>
          </a:xfrm>
          <a:prstGeom prst="rect">
            <a:avLst/>
          </a:prstGeom>
          <a:solidFill>
            <a:schemeClr val="accent1">
              <a:lumMod val="40000"/>
              <a:lumOff val="60000"/>
              <a:alpha val="40000"/>
            </a:schemeClr>
          </a:solidFill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 dirty="0" err="1">
                <a:solidFill>
                  <a:schemeClr val="bg1">
                    <a:lumMod val="50000"/>
                  </a:schemeClr>
                </a:solidFill>
                <a:latin typeface="Arial" pitchFamily="34" charset="0"/>
              </a:rPr>
              <a:t>Chl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</a:rPr>
              <a:t>-a typically &lt; 20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038600" y="2983468"/>
            <a:ext cx="2351926" cy="369332"/>
          </a:xfrm>
          <a:prstGeom prst="rect">
            <a:avLst/>
          </a:prstGeom>
          <a:gradFill>
            <a:gsLst>
              <a:gs pos="47000">
                <a:srgbClr val="00B050">
                  <a:alpha val="82000"/>
                </a:srgbClr>
              </a:gs>
              <a:gs pos="67000">
                <a:schemeClr val="accent1">
                  <a:lumMod val="40000"/>
                  <a:lumOff val="60000"/>
                  <a:alpha val="82000"/>
                </a:schemeClr>
              </a:gs>
              <a:gs pos="0">
                <a:srgbClr val="00B050">
                  <a:alpha val="36000"/>
                </a:srgb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</a:rPr>
              <a:t>Range of Uncertainty</a:t>
            </a:r>
          </a:p>
        </p:txBody>
      </p:sp>
      <p:sp>
        <p:nvSpPr>
          <p:cNvPr id="24" name="Right Brace 23"/>
          <p:cNvSpPr>
            <a:spLocks/>
          </p:cNvSpPr>
          <p:nvPr/>
        </p:nvSpPr>
        <p:spPr bwMode="auto">
          <a:xfrm rot="-5400000">
            <a:off x="5037138" y="2795587"/>
            <a:ext cx="304800" cy="1266825"/>
          </a:xfrm>
          <a:prstGeom prst="rightBrace">
            <a:avLst>
              <a:gd name="adj1" fmla="val 8332"/>
              <a:gd name="adj2" fmla="val 48523"/>
            </a:avLst>
          </a:prstGeom>
          <a:noFill/>
          <a:ln w="19050" algn="ctr">
            <a:solidFill>
              <a:srgbClr val="C00000"/>
            </a:solidFill>
            <a:round/>
            <a:headEnd/>
            <a:tailEnd/>
          </a:ln>
        </p:spPr>
        <p:txBody>
          <a:bodyPr/>
          <a:lstStyle/>
          <a:p>
            <a:pPr eaLnBrk="0" hangingPunct="0"/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4243388" y="5715000"/>
            <a:ext cx="633412" cy="3698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tx2">
                    <a:lumMod val="10000"/>
                  </a:schemeClr>
                </a:solidFill>
              </a:rPr>
              <a:t>0.05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486400" y="5715000"/>
            <a:ext cx="762000" cy="3698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tx2">
                    <a:lumMod val="10000"/>
                  </a:schemeClr>
                </a:solidFill>
              </a:rPr>
              <a:t>0.157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24" grpId="0" animBg="1"/>
      <p:bldP spid="25" grpId="0"/>
      <p:bldP spid="2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228600"/>
            <a:ext cx="7391400" cy="12954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Numeric Interpretations for Lakes</a:t>
            </a: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24000"/>
            <a:ext cx="8534400" cy="4267200"/>
          </a:xfrm>
        </p:spPr>
        <p:txBody>
          <a:bodyPr>
            <a:normAutofit/>
          </a:bodyPr>
          <a:lstStyle/>
          <a:p>
            <a:r>
              <a:rPr lang="en-US" sz="2800" b="1" dirty="0" smtClean="0"/>
              <a:t>Rule allows TN and TP </a:t>
            </a:r>
            <a:r>
              <a:rPr lang="en-US" sz="2800" b="1" u="sng" dirty="0" smtClean="0"/>
              <a:t>criteria</a:t>
            </a:r>
            <a:r>
              <a:rPr lang="en-US" sz="2800" b="1" dirty="0" smtClean="0"/>
              <a:t> to vary annually depending on chlorophyll a </a:t>
            </a:r>
          </a:p>
          <a:p>
            <a:pPr lvl="1"/>
            <a:r>
              <a:rPr lang="en-US" sz="2600" b="1" dirty="0" smtClean="0"/>
              <a:t>If meet </a:t>
            </a:r>
            <a:r>
              <a:rPr lang="en-US" sz="2600" b="1" dirty="0" err="1" smtClean="0"/>
              <a:t>chl</a:t>
            </a:r>
            <a:r>
              <a:rPr lang="en-US" sz="2600" b="1" dirty="0" smtClean="0"/>
              <a:t> a value for lake type for a given year, then TN and TP set at annual geometric mean of ambient samples for that year, subject to range shown</a:t>
            </a:r>
          </a:p>
          <a:p>
            <a:pPr lvl="1"/>
            <a:r>
              <a:rPr lang="en-US" sz="2600" b="1" dirty="0" smtClean="0"/>
              <a:t>If do not meet </a:t>
            </a:r>
            <a:r>
              <a:rPr lang="en-US" sz="2600" b="1" dirty="0" err="1" smtClean="0"/>
              <a:t>chl</a:t>
            </a:r>
            <a:r>
              <a:rPr lang="en-US" sz="2600" b="1" dirty="0" smtClean="0"/>
              <a:t> a or if insufficient </a:t>
            </a:r>
            <a:r>
              <a:rPr lang="en-US" sz="2600" b="1" dirty="0" err="1" smtClean="0"/>
              <a:t>chl</a:t>
            </a:r>
            <a:r>
              <a:rPr lang="en-US" sz="2600" b="1" dirty="0" smtClean="0"/>
              <a:t> a data, then criteria set at </a:t>
            </a:r>
            <a:r>
              <a:rPr lang="en-US" sz="2600" b="1" u="sng" dirty="0" smtClean="0"/>
              <a:t>minimum</a:t>
            </a:r>
            <a:r>
              <a:rPr lang="en-US" sz="2600" b="1" dirty="0" smtClean="0"/>
              <a:t> value</a:t>
            </a:r>
          </a:p>
          <a:p>
            <a:pPr marL="457200" lvl="1" indent="0">
              <a:buNone/>
            </a:pPr>
            <a:endParaRPr lang="en-US" sz="22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295400" y="206515"/>
            <a:ext cx="6781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bg1"/>
                </a:solidFill>
                <a:latin typeface="Arial"/>
                <a:cs typeface="Arial"/>
              </a:rPr>
              <a:t>NNC for Lakes</a:t>
            </a:r>
            <a:endParaRPr lang="en-US" sz="36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10" name="Picture 9" descr="DEP_color_logo white text[Converted]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600" y="191379"/>
            <a:ext cx="990600" cy="64682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6200" y="617220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aseline="30000" dirty="0" smtClean="0"/>
              <a:t>1</a:t>
            </a:r>
            <a:r>
              <a:rPr lang="en-US" dirty="0" smtClean="0"/>
              <a:t> For lakes with color &gt; 40 PCU in the West Central Region, the maximum TP limit is 0.49 mg/L</a:t>
            </a:r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609601" y="1066800"/>
          <a:ext cx="7924799" cy="5165379"/>
        </p:xfrm>
        <a:graphic>
          <a:graphicData uri="http://schemas.openxmlformats.org/drawingml/2006/table">
            <a:tbl>
              <a:tblPr/>
              <a:tblGrid>
                <a:gridCol w="1539484"/>
                <a:gridCol w="1347156"/>
                <a:gridCol w="1279628"/>
                <a:gridCol w="1279628"/>
                <a:gridCol w="1279628"/>
                <a:gridCol w="1199275"/>
              </a:tblGrid>
              <a:tr h="479589"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latin typeface="Calibri"/>
                          <a:ea typeface="Calibri"/>
                          <a:cs typeface="Calibri"/>
                        </a:rPr>
                        <a:t>Long Term Geometric Mean Lake Color and Alkalinity</a:t>
                      </a:r>
                      <a:endParaRPr lang="en-US" sz="18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latin typeface="Calibri"/>
                          <a:ea typeface="Calibri"/>
                          <a:cs typeface="Calibri"/>
                        </a:rPr>
                        <a:t>Annual Geometric Mean Chlorophyll </a:t>
                      </a:r>
                      <a:r>
                        <a:rPr lang="en-US" sz="1800" b="0" i="1" dirty="0">
                          <a:latin typeface="Calibri"/>
                          <a:ea typeface="Calibri"/>
                          <a:cs typeface="Calibri"/>
                        </a:rPr>
                        <a:t>a</a:t>
                      </a:r>
                      <a:endParaRPr lang="en-US" sz="18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latin typeface="Calibri"/>
                          <a:ea typeface="Calibri"/>
                          <a:cs typeface="Calibri"/>
                        </a:rPr>
                        <a:t>Minimum calculated numeric interpretation</a:t>
                      </a:r>
                      <a:endParaRPr lang="en-US" sz="18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latin typeface="Calibri"/>
                          <a:ea typeface="Calibri"/>
                          <a:cs typeface="Calibri"/>
                        </a:rPr>
                        <a:t>Maximum calculated numeric interpretation</a:t>
                      </a:r>
                      <a:endParaRPr lang="en-US" sz="18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34046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latin typeface="Calibri"/>
                          <a:ea typeface="Calibri"/>
                          <a:cs typeface="Calibri"/>
                        </a:rPr>
                        <a:t>Annual Geometric Mean Total </a:t>
                      </a:r>
                      <a:endParaRPr lang="en-US" sz="1800" b="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latin typeface="Calibri"/>
                          <a:ea typeface="Calibri"/>
                          <a:cs typeface="Calibri"/>
                        </a:rPr>
                        <a:t>Phosphorus</a:t>
                      </a:r>
                      <a:endParaRPr lang="en-US" sz="18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latin typeface="Calibri"/>
                          <a:ea typeface="Calibri"/>
                          <a:cs typeface="Calibri"/>
                        </a:rPr>
                        <a:t>Annual Geometric Mean Total </a:t>
                      </a:r>
                      <a:endParaRPr lang="en-US" sz="1800" b="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latin typeface="Calibri"/>
                          <a:ea typeface="Calibri"/>
                          <a:cs typeface="Calibri"/>
                        </a:rPr>
                        <a:t>Nitrogen</a:t>
                      </a:r>
                      <a:endParaRPr lang="en-US" sz="18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latin typeface="Calibri"/>
                          <a:ea typeface="Calibri"/>
                          <a:cs typeface="Calibri"/>
                        </a:rPr>
                        <a:t>Annual Geometric Mean Total </a:t>
                      </a:r>
                      <a:endParaRPr lang="en-US" sz="1800" b="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latin typeface="Calibri"/>
                          <a:ea typeface="Calibri"/>
                          <a:cs typeface="Calibri"/>
                        </a:rPr>
                        <a:t>Phosphorus</a:t>
                      </a:r>
                      <a:endParaRPr lang="en-US" sz="18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latin typeface="Calibri"/>
                          <a:ea typeface="Calibri"/>
                          <a:cs typeface="Calibri"/>
                        </a:rPr>
                        <a:t>Annual Geometric Mean Total </a:t>
                      </a:r>
                      <a:endParaRPr lang="en-US" sz="1800" b="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latin typeface="Calibri"/>
                          <a:ea typeface="Calibri"/>
                          <a:cs typeface="Calibri"/>
                        </a:rPr>
                        <a:t>Nitrogen</a:t>
                      </a:r>
                      <a:endParaRPr lang="en-US" sz="18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67023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latin typeface="Calibri"/>
                          <a:ea typeface="Calibri"/>
                          <a:cs typeface="Calibri"/>
                        </a:rPr>
                        <a:t>&gt; 40 Platinum Cobalt Units </a:t>
                      </a:r>
                      <a:endParaRPr lang="en-US" sz="18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 dirty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Calibri"/>
                          <a:ea typeface="Calibri"/>
                          <a:cs typeface="Calibri"/>
                        </a:rPr>
                        <a:t>20 µg/L</a:t>
                      </a:r>
                      <a:endParaRPr lang="en-US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 dirty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Calibri"/>
                          <a:ea typeface="Calibri"/>
                          <a:cs typeface="Calibri"/>
                        </a:rPr>
                        <a:t>0.05 mg/L</a:t>
                      </a:r>
                      <a:endParaRPr lang="en-US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>
                        <a:latin typeface="Calibri"/>
                        <a:ea typeface="Calibri"/>
                        <a:cs typeface="Calibri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Calibri"/>
                          <a:ea typeface="Calibri"/>
                          <a:cs typeface="Calibri"/>
                        </a:rPr>
                        <a:t>1.27 mg/L</a:t>
                      </a:r>
                      <a:endParaRPr lang="en-US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>
                        <a:latin typeface="Calibri"/>
                        <a:ea typeface="Calibri"/>
                        <a:cs typeface="Calibri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Calibri"/>
                          <a:ea typeface="Calibri"/>
                          <a:cs typeface="Calibri"/>
                        </a:rPr>
                        <a:t>0.16 mg/L</a:t>
                      </a:r>
                      <a:r>
                        <a:rPr lang="en-US" sz="1800" b="1" baseline="30000">
                          <a:latin typeface="Calibri"/>
                          <a:ea typeface="Calibri"/>
                          <a:cs typeface="Calibri"/>
                        </a:rPr>
                        <a:t>1</a:t>
                      </a:r>
                      <a:endParaRPr lang="en-US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>
                        <a:latin typeface="Calibri"/>
                        <a:ea typeface="Calibri"/>
                        <a:cs typeface="Calibri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Calibri"/>
                          <a:ea typeface="Calibri"/>
                          <a:cs typeface="Calibri"/>
                        </a:rPr>
                        <a:t>2.23 mg/L</a:t>
                      </a:r>
                      <a:endParaRPr lang="en-US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1705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latin typeface="Calibri"/>
                          <a:ea typeface="Calibri"/>
                          <a:cs typeface="Calibri"/>
                        </a:rPr>
                        <a:t>≤ 40 Platinum Cobalt Units and &gt; 20 mg/L CaCO</a:t>
                      </a:r>
                      <a:r>
                        <a:rPr lang="en-US" sz="1800" b="0" baseline="-25000" dirty="0">
                          <a:latin typeface="Calibri"/>
                          <a:ea typeface="Calibri"/>
                          <a:cs typeface="Calibri"/>
                        </a:rPr>
                        <a:t>3</a:t>
                      </a:r>
                      <a:endParaRPr lang="en-US" sz="18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>
                        <a:latin typeface="Calibri"/>
                        <a:ea typeface="Calibri"/>
                        <a:cs typeface="Calibri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Calibri"/>
                          <a:ea typeface="Calibri"/>
                          <a:cs typeface="Calibri"/>
                        </a:rPr>
                        <a:t>20 µg/L</a:t>
                      </a:r>
                      <a:endParaRPr lang="en-US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 dirty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Calibri"/>
                          <a:ea typeface="Calibri"/>
                          <a:cs typeface="Calibri"/>
                        </a:rPr>
                        <a:t>0.03 mg/L</a:t>
                      </a:r>
                      <a:endParaRPr lang="en-US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 dirty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Calibri"/>
                          <a:ea typeface="Calibri"/>
                          <a:cs typeface="Calibri"/>
                        </a:rPr>
                        <a:t>1.05 mg/L</a:t>
                      </a:r>
                      <a:endParaRPr lang="en-US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 dirty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Calibri"/>
                          <a:ea typeface="Calibri"/>
                          <a:cs typeface="Calibri"/>
                        </a:rPr>
                        <a:t>0.09 mg/L</a:t>
                      </a:r>
                      <a:endParaRPr lang="en-US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>
                        <a:latin typeface="Calibri"/>
                        <a:ea typeface="Calibri"/>
                        <a:cs typeface="Calibri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Calibri"/>
                          <a:ea typeface="Calibri"/>
                          <a:cs typeface="Calibri"/>
                        </a:rPr>
                        <a:t>1.91 mg/L</a:t>
                      </a:r>
                      <a:endParaRPr lang="en-US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1705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latin typeface="Calibri"/>
                          <a:ea typeface="Calibri"/>
                          <a:cs typeface="Calibri"/>
                        </a:rPr>
                        <a:t>≤ 40 Platinum Cobalt Units and ≤ 20 mg/L CaCO</a:t>
                      </a:r>
                      <a:r>
                        <a:rPr lang="en-US" sz="1800" b="0" baseline="-25000" dirty="0">
                          <a:latin typeface="Calibri"/>
                          <a:ea typeface="Calibri"/>
                          <a:cs typeface="Calibri"/>
                        </a:rPr>
                        <a:t>3</a:t>
                      </a:r>
                      <a:r>
                        <a:rPr lang="en-US" sz="1800" b="0" dirty="0"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endParaRPr lang="en-US" sz="18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>
                        <a:latin typeface="Calibri"/>
                        <a:ea typeface="Calibri"/>
                        <a:cs typeface="Calibri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Calibri"/>
                          <a:ea typeface="Calibri"/>
                          <a:cs typeface="Calibri"/>
                        </a:rPr>
                        <a:t>6 µg/L</a:t>
                      </a:r>
                      <a:endParaRPr lang="en-US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>
                        <a:latin typeface="Calibri"/>
                        <a:ea typeface="Calibri"/>
                        <a:cs typeface="Calibri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Calibri"/>
                          <a:ea typeface="Calibri"/>
                          <a:cs typeface="Calibri"/>
                        </a:rPr>
                        <a:t>0.01 mg/L</a:t>
                      </a:r>
                      <a:endParaRPr lang="en-US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 dirty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Calibri"/>
                          <a:ea typeface="Calibri"/>
                          <a:cs typeface="Calibri"/>
                        </a:rPr>
                        <a:t>0.51 mg/L</a:t>
                      </a:r>
                      <a:endParaRPr lang="en-US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 dirty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Calibri"/>
                          <a:ea typeface="Calibri"/>
                          <a:cs typeface="Calibri"/>
                        </a:rPr>
                        <a:t>0.03 mg/L</a:t>
                      </a:r>
                      <a:endParaRPr lang="en-US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 dirty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Calibri"/>
                          <a:ea typeface="Calibri"/>
                          <a:cs typeface="Calibri"/>
                        </a:rPr>
                        <a:t>0.93 mg/L</a:t>
                      </a:r>
                      <a:endParaRPr lang="en-US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091" marR="540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86200" y="1066800"/>
            <a:ext cx="5486400" cy="4481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3" cstate="print"/>
          <a:srcRect l="1909"/>
          <a:stretch>
            <a:fillRect/>
          </a:stretch>
        </p:blipFill>
        <p:spPr bwMode="auto">
          <a:xfrm>
            <a:off x="-138113" y="1024261"/>
            <a:ext cx="4557713" cy="45383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01" name="Text Box 9"/>
          <p:cNvSpPr txBox="1">
            <a:spLocks noChangeArrowheads="1"/>
          </p:cNvSpPr>
          <p:nvPr/>
        </p:nvSpPr>
        <p:spPr bwMode="auto">
          <a:xfrm>
            <a:off x="0" y="1066800"/>
            <a:ext cx="4343400" cy="822325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  <a:alpha val="17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2400" dirty="0" err="1">
                <a:latin typeface="Arial" charset="0"/>
              </a:rPr>
              <a:t>Weeki</a:t>
            </a:r>
            <a:r>
              <a:rPr lang="en-US" sz="2400" dirty="0">
                <a:latin typeface="Arial" charset="0"/>
              </a:rPr>
              <a:t> </a:t>
            </a:r>
            <a:r>
              <a:rPr lang="en-US" sz="2400" dirty="0" err="1">
                <a:latin typeface="Arial" charset="0"/>
              </a:rPr>
              <a:t>Wachee</a:t>
            </a:r>
            <a:r>
              <a:rPr lang="en-US" sz="2400" dirty="0">
                <a:latin typeface="Arial" charset="0"/>
              </a:rPr>
              <a:t>, 1950s;</a:t>
            </a:r>
          </a:p>
          <a:p>
            <a:pPr eaLnBrk="1" hangingPunct="1"/>
            <a:r>
              <a:rPr lang="en-US" sz="2400" dirty="0">
                <a:latin typeface="Arial" charset="0"/>
              </a:rPr>
              <a:t>Nitrate &lt; 0.1 mg/L, Eel grass</a:t>
            </a:r>
          </a:p>
        </p:txBody>
      </p:sp>
      <p:sp>
        <p:nvSpPr>
          <p:cNvPr id="8202" name="Text Box 10"/>
          <p:cNvSpPr txBox="1">
            <a:spLocks noChangeArrowheads="1"/>
          </p:cNvSpPr>
          <p:nvPr/>
        </p:nvSpPr>
        <p:spPr bwMode="auto">
          <a:xfrm>
            <a:off x="4419600" y="1006475"/>
            <a:ext cx="4724400" cy="822325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  <a:alpha val="17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2400" dirty="0" err="1">
                <a:latin typeface="Arial" charset="0"/>
              </a:rPr>
              <a:t>Weeki</a:t>
            </a:r>
            <a:r>
              <a:rPr lang="en-US" sz="2400" dirty="0">
                <a:latin typeface="Arial" charset="0"/>
              </a:rPr>
              <a:t> </a:t>
            </a:r>
            <a:r>
              <a:rPr lang="en-US" sz="2400" dirty="0" err="1">
                <a:latin typeface="Arial" charset="0"/>
              </a:rPr>
              <a:t>Wachee</a:t>
            </a:r>
            <a:r>
              <a:rPr lang="en-US" sz="2400" dirty="0">
                <a:latin typeface="Arial" charset="0"/>
              </a:rPr>
              <a:t>, 2001:</a:t>
            </a:r>
          </a:p>
          <a:p>
            <a:pPr eaLnBrk="1" hangingPunct="1"/>
            <a:r>
              <a:rPr lang="en-US" sz="2400" dirty="0">
                <a:latin typeface="Arial" charset="0"/>
              </a:rPr>
              <a:t>Nitrate ~ 0.7 mg/L, </a:t>
            </a:r>
            <a:r>
              <a:rPr lang="en-US" sz="2400" dirty="0" err="1">
                <a:latin typeface="Arial" charset="0"/>
              </a:rPr>
              <a:t>Lyngbya</a:t>
            </a:r>
            <a:r>
              <a:rPr lang="en-US" sz="2400" dirty="0">
                <a:latin typeface="Arial" charset="0"/>
              </a:rPr>
              <a:t> mats</a:t>
            </a:r>
          </a:p>
        </p:txBody>
      </p:sp>
      <p:sp>
        <p:nvSpPr>
          <p:cNvPr id="8203" name="Text Box 11"/>
          <p:cNvSpPr txBox="1">
            <a:spLocks noChangeArrowheads="1"/>
          </p:cNvSpPr>
          <p:nvPr/>
        </p:nvSpPr>
        <p:spPr bwMode="auto">
          <a:xfrm>
            <a:off x="0" y="5739825"/>
            <a:ext cx="903128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3200" dirty="0" smtClean="0"/>
              <a:t>Nuisance </a:t>
            </a:r>
            <a:r>
              <a:rPr lang="en-US" sz="3200" dirty="0"/>
              <a:t>Algal Mats </a:t>
            </a:r>
            <a:r>
              <a:rPr lang="en-US" sz="3200" dirty="0" smtClean="0"/>
              <a:t>in Springs</a:t>
            </a:r>
            <a:endParaRPr lang="en-US" sz="3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752600"/>
            <a:ext cx="8534400" cy="4572000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n-US" sz="2700" b="1" dirty="0" smtClean="0">
                <a:latin typeface="Arial" pitchFamily="34" charset="0"/>
                <a:cs typeface="Arial" pitchFamily="34" charset="0"/>
              </a:rPr>
              <a:t>Current Status of State Numeric Nutrient </a:t>
            </a:r>
            <a:r>
              <a:rPr lang="en-US" sz="2700" b="1" dirty="0" smtClean="0">
                <a:latin typeface="Arial" pitchFamily="34" charset="0"/>
                <a:cs typeface="Arial" pitchFamily="34" charset="0"/>
              </a:rPr>
              <a:t>Criteria </a:t>
            </a:r>
            <a:r>
              <a:rPr lang="en-US" sz="2700" b="1" dirty="0" smtClean="0">
                <a:latin typeface="Arial" pitchFamily="34" charset="0"/>
                <a:cs typeface="Arial" pitchFamily="34" charset="0"/>
              </a:rPr>
              <a:t>(NNC)</a:t>
            </a:r>
            <a:r>
              <a:rPr lang="en-US" sz="2700" b="1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2700" b="1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n-US" sz="2700" b="1" dirty="0" smtClean="0">
                <a:latin typeface="Arial" pitchFamily="34" charset="0"/>
                <a:cs typeface="Arial" pitchFamily="34" charset="0"/>
              </a:rPr>
              <a:t>Basic Concept and Hierarchical Approach</a:t>
            </a:r>
          </a:p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n-US" sz="2700" b="1" dirty="0" smtClean="0">
                <a:latin typeface="Arial" pitchFamily="34" charset="0"/>
                <a:cs typeface="Arial" pitchFamily="34" charset="0"/>
              </a:rPr>
              <a:t>Florida’s Adopted NNC </a:t>
            </a:r>
          </a:p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n-US" sz="2700" b="1" dirty="0" smtClean="0">
                <a:latin typeface="Arial" pitchFamily="34" charset="0"/>
                <a:cs typeface="Arial" pitchFamily="34" charset="0"/>
              </a:rPr>
              <a:t>Waters Excluded from Streams NNC</a:t>
            </a:r>
          </a:p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n-US" sz="2700" b="1" dirty="0" smtClean="0">
                <a:latin typeface="Arial" pitchFamily="34" charset="0"/>
                <a:cs typeface="Arial" pitchFamily="34" charset="0"/>
              </a:rPr>
              <a:t>Downstream Waters Protection</a:t>
            </a:r>
          </a:p>
        </p:txBody>
      </p:sp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838200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Summary of Presentation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371600" y="206514"/>
            <a:ext cx="685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bg1"/>
                </a:solidFill>
                <a:latin typeface="Arial"/>
                <a:cs typeface="Arial"/>
              </a:rPr>
              <a:t>Nitrate in Spring Vents</a:t>
            </a:r>
            <a:endParaRPr lang="en-US" sz="36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8600" y="1295400"/>
            <a:ext cx="8382000" cy="54630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5425" indent="-225425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2800" b="1" dirty="0" smtClean="0"/>
              <a:t>Based on a regression between nitrate-nitrite and nuisance algal mats</a:t>
            </a:r>
          </a:p>
          <a:p>
            <a:pPr marL="742950" lvl="1" indent="-285750">
              <a:spcBef>
                <a:spcPct val="20000"/>
              </a:spcBef>
              <a:buFont typeface="Arial" pitchFamily="34" charset="0"/>
              <a:buChar char="–"/>
            </a:pPr>
            <a:r>
              <a:rPr lang="en-US" sz="2400" b="1" dirty="0" smtClean="0"/>
              <a:t>Criterion established at a concentration that prevents nuisance mats from occurring </a:t>
            </a:r>
          </a:p>
          <a:p>
            <a:pPr marL="285750" indent="-285750">
              <a:spcBef>
                <a:spcPct val="20000"/>
              </a:spcBef>
              <a:buFont typeface="Arial" pitchFamily="34" charset="0"/>
              <a:buChar char="–"/>
            </a:pPr>
            <a:r>
              <a:rPr lang="en-US" sz="2800" b="1" dirty="0" smtClean="0"/>
              <a:t>Numeric interpretation of the narrative nutrient criterion is 0.35 mg/L of nitrate-nitrite</a:t>
            </a:r>
          </a:p>
          <a:p>
            <a:pPr marL="742950" lvl="1" indent="-285750">
              <a:spcBef>
                <a:spcPct val="20000"/>
              </a:spcBef>
              <a:buFont typeface="Arial" pitchFamily="34" charset="0"/>
              <a:buChar char="–"/>
            </a:pPr>
            <a:r>
              <a:rPr lang="en-US" sz="2800" b="1" dirty="0" smtClean="0"/>
              <a:t>Expressed as an annual geometric mean not to be exceeded more than once in any three consecutive calendar year period</a:t>
            </a:r>
          </a:p>
          <a:p>
            <a:pPr marL="225425" indent="-225425">
              <a:buFont typeface="Arial" pitchFamily="34" charset="0"/>
              <a:buChar char="•"/>
            </a:pPr>
            <a:r>
              <a:rPr lang="en-US" sz="2800" b="1" dirty="0" smtClean="0"/>
              <a:t>Applies only at spring vent, and stream nutrient standards apply in spring run</a:t>
            </a:r>
          </a:p>
          <a:p>
            <a:pPr marL="742950" lvl="1" indent="-285750">
              <a:spcBef>
                <a:spcPct val="20000"/>
              </a:spcBef>
            </a:pPr>
            <a:endParaRPr lang="en-US" sz="2800" dirty="0" smtClean="0"/>
          </a:p>
        </p:txBody>
      </p:sp>
      <p:pic>
        <p:nvPicPr>
          <p:cNvPr id="10" name="Picture 9" descr="DEP_color_logo white text[Converted]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600" y="191379"/>
            <a:ext cx="990600" cy="646821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785812" y="-76200"/>
            <a:ext cx="8510588" cy="1095375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Field </a:t>
            </a:r>
            <a:r>
              <a:rPr lang="en-US" dirty="0" smtClean="0">
                <a:solidFill>
                  <a:schemeClr val="bg1"/>
                </a:solidFill>
              </a:rPr>
              <a:t>Studies: </a:t>
            </a:r>
            <a:r>
              <a:rPr lang="en-US" sz="2400" i="1" dirty="0" err="1" smtClean="0">
                <a:solidFill>
                  <a:schemeClr val="bg1"/>
                </a:solidFill>
              </a:rPr>
              <a:t>Vaucheria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>
                <a:solidFill>
                  <a:schemeClr val="bg1"/>
                </a:solidFill>
              </a:rPr>
              <a:t>% Cover was Significantly Related to Springs Nitrogen Concentration</a:t>
            </a:r>
          </a:p>
        </p:txBody>
      </p:sp>
      <p:sp>
        <p:nvSpPr>
          <p:cNvPr id="15378" name="Rectangle 18"/>
          <p:cNvSpPr>
            <a:spLocks noChangeArrowheads="1"/>
          </p:cNvSpPr>
          <p:nvPr/>
        </p:nvSpPr>
        <p:spPr bwMode="auto">
          <a:xfrm>
            <a:off x="2209800" y="6016625"/>
            <a:ext cx="2276475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1" hangingPunct="1"/>
            <a:r>
              <a:rPr lang="en-US" sz="2800" dirty="0">
                <a:cs typeface="Arial" charset="0"/>
              </a:rPr>
              <a:t>Total N (mg/L)</a:t>
            </a:r>
          </a:p>
        </p:txBody>
      </p:sp>
      <p:sp>
        <p:nvSpPr>
          <p:cNvPr id="15379" name="Rectangle 19"/>
          <p:cNvSpPr>
            <a:spLocks noChangeArrowheads="1"/>
          </p:cNvSpPr>
          <p:nvPr/>
        </p:nvSpPr>
        <p:spPr bwMode="auto">
          <a:xfrm rot="16200000">
            <a:off x="-900112" y="3562350"/>
            <a:ext cx="2989262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1" hangingPunct="1"/>
            <a:r>
              <a:rPr lang="en-US" sz="2800" i="1" dirty="0" err="1">
                <a:cs typeface="Arial" charset="0"/>
              </a:rPr>
              <a:t>Vaucheria</a:t>
            </a:r>
            <a:r>
              <a:rPr lang="en-US" sz="2800" dirty="0">
                <a:cs typeface="Arial" charset="0"/>
              </a:rPr>
              <a:t> % cover</a:t>
            </a:r>
          </a:p>
        </p:txBody>
      </p:sp>
      <p:sp>
        <p:nvSpPr>
          <p:cNvPr id="15537" name="Text Box 177"/>
          <p:cNvSpPr txBox="1">
            <a:spLocks noChangeArrowheads="1"/>
          </p:cNvSpPr>
          <p:nvPr/>
        </p:nvSpPr>
        <p:spPr bwMode="auto">
          <a:xfrm>
            <a:off x="5791200" y="2133600"/>
            <a:ext cx="2987675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400" dirty="0">
                <a:latin typeface="Tahoma" pitchFamily="34" charset="0"/>
              </a:rPr>
              <a:t>Excessive growth and cover of </a:t>
            </a:r>
            <a:r>
              <a:rPr lang="en-US" sz="2400" i="1" dirty="0" err="1">
                <a:latin typeface="Tahoma" pitchFamily="34" charset="0"/>
              </a:rPr>
              <a:t>Vaucheria</a:t>
            </a:r>
            <a:r>
              <a:rPr lang="en-US" sz="2400" dirty="0">
                <a:latin typeface="Tahoma" pitchFamily="34" charset="0"/>
              </a:rPr>
              <a:t> was found at sites with </a:t>
            </a:r>
            <a:r>
              <a:rPr lang="en-US" sz="2400" b="1" dirty="0" smtClean="0">
                <a:latin typeface="Tahoma" pitchFamily="34" charset="0"/>
              </a:rPr>
              <a:t>nitrate-nitrite </a:t>
            </a:r>
            <a:r>
              <a:rPr lang="en-US" sz="2400" b="1" dirty="0">
                <a:latin typeface="Tahoma" pitchFamily="34" charset="0"/>
              </a:rPr>
              <a:t>concentrations at or above</a:t>
            </a:r>
            <a:r>
              <a:rPr lang="en-US" sz="2400" dirty="0">
                <a:latin typeface="Tahoma" pitchFamily="34" charset="0"/>
              </a:rPr>
              <a:t> </a:t>
            </a:r>
            <a:r>
              <a:rPr lang="en-US" sz="2400" b="1" dirty="0">
                <a:latin typeface="Tahoma" pitchFamily="34" charset="0"/>
              </a:rPr>
              <a:t>0.454 mg/L</a:t>
            </a:r>
            <a:r>
              <a:rPr lang="en-US" sz="2400" dirty="0">
                <a:latin typeface="Tahoma" pitchFamily="34" charset="0"/>
              </a:rPr>
              <a:t>. </a:t>
            </a:r>
          </a:p>
        </p:txBody>
      </p:sp>
      <p:pic>
        <p:nvPicPr>
          <p:cNvPr id="35842" name="Picture 2" descr="Scatterplot showing Vaucheria percent cover plotted against total nitrogen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1676400"/>
            <a:ext cx="4352925" cy="4210050"/>
          </a:xfrm>
          <a:prstGeom prst="rect">
            <a:avLst/>
          </a:prstGeom>
          <a:noFill/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3487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219200" y="206514"/>
            <a:ext cx="6934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bg1"/>
                </a:solidFill>
                <a:latin typeface="Arial"/>
                <a:cs typeface="Arial"/>
              </a:rPr>
              <a:t>NNC for Streams</a:t>
            </a:r>
            <a:endParaRPr lang="en-US" sz="36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1000" y="1371600"/>
            <a:ext cx="84582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5425" indent="-225425">
              <a:buFont typeface="Arial" pitchFamily="34" charset="0"/>
              <a:buChar char="•"/>
            </a:pPr>
            <a:r>
              <a:rPr lang="en-US" sz="2800" b="1" dirty="0" smtClean="0"/>
              <a:t>Looked extensively for cause-effect relationships between nutrients and biological responses, but they were insufficient to develop criteria </a:t>
            </a:r>
          </a:p>
          <a:p>
            <a:pPr marL="225425" indent="-225425">
              <a:buFont typeface="Arial" pitchFamily="34" charset="0"/>
              <a:buChar char="•"/>
            </a:pPr>
            <a:r>
              <a:rPr lang="en-US" sz="2800" b="1" dirty="0" smtClean="0">
                <a:cs typeface="Arial" pitchFamily="34" charset="0"/>
              </a:rPr>
              <a:t>Established </a:t>
            </a:r>
            <a:r>
              <a:rPr lang="en-US" sz="2800" b="1" u="sng" dirty="0" smtClean="0">
                <a:cs typeface="Arial" pitchFamily="34" charset="0"/>
              </a:rPr>
              <a:t>numeric thresholds </a:t>
            </a:r>
            <a:r>
              <a:rPr lang="en-US" sz="2800" b="1" dirty="0" smtClean="0">
                <a:cs typeface="Arial" pitchFamily="34" charset="0"/>
              </a:rPr>
              <a:t>based on “reference approach”, but because there is no link to impairment, Florida established broader </a:t>
            </a:r>
            <a:r>
              <a:rPr lang="en-US" sz="2800" b="1" dirty="0" smtClean="0"/>
              <a:t>evaluation of water chemistry and biological data (flora </a:t>
            </a:r>
            <a:r>
              <a:rPr lang="en-US" sz="2800" b="1" u="sng" dirty="0" smtClean="0"/>
              <a:t>and</a:t>
            </a:r>
            <a:r>
              <a:rPr lang="en-US" sz="2800" b="1" dirty="0" smtClean="0"/>
              <a:t> fauna) to determine if a stream’s nutrient concentrations are protective of balanced flora and fauna</a:t>
            </a:r>
          </a:p>
          <a:p>
            <a:pPr marL="682625" lvl="1" indent="-225425">
              <a:buFont typeface="Arial" pitchFamily="34" charset="0"/>
              <a:buChar char="•"/>
            </a:pPr>
            <a:r>
              <a:rPr lang="en-US" sz="2800" b="1" dirty="0" smtClean="0"/>
              <a:t>Often referred to as “biological confirmation”, but not really correct term</a:t>
            </a:r>
          </a:p>
        </p:txBody>
      </p:sp>
      <p:pic>
        <p:nvPicPr>
          <p:cNvPr id="10" name="Picture 9" descr="DEP_color_logo white text[Converted]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600" y="191379"/>
            <a:ext cx="990600" cy="646821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295400"/>
            <a:ext cx="8686800" cy="4953000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en-US" b="1" dirty="0" smtClean="0">
                <a:cs typeface="Arial" pitchFamily="34" charset="0"/>
              </a:rPr>
              <a:t>Nutrient standards for streams attained IF:</a:t>
            </a:r>
          </a:p>
          <a:p>
            <a:pPr lvl="1"/>
            <a:r>
              <a:rPr lang="en-US" b="1" dirty="0" smtClean="0"/>
              <a:t>Information on chlorophyll </a:t>
            </a:r>
            <a:r>
              <a:rPr lang="en-US" b="1" i="1" dirty="0" smtClean="0"/>
              <a:t>a </a:t>
            </a:r>
            <a:r>
              <a:rPr lang="en-US" b="1" dirty="0" smtClean="0"/>
              <a:t>levels, algal mats or blooms, nuisance </a:t>
            </a:r>
            <a:r>
              <a:rPr lang="en-US" b="1" dirty="0" err="1" smtClean="0"/>
              <a:t>macrophyte</a:t>
            </a:r>
            <a:r>
              <a:rPr lang="en-US" b="1" dirty="0" smtClean="0"/>
              <a:t> growth, and changes in algal species composition do not indicate an imbalance in flora or fauna; AND EITHER</a:t>
            </a:r>
          </a:p>
          <a:p>
            <a:pPr lvl="1"/>
            <a:r>
              <a:rPr lang="en-US" b="1" dirty="0" smtClean="0"/>
              <a:t>The average score of at least two temporally independent Stream Condition Indices (SCIs) is 40 or higher, with neither of the two most recent SCI scores less than 35, OR</a:t>
            </a:r>
          </a:p>
          <a:p>
            <a:pPr lvl="1"/>
            <a:r>
              <a:rPr lang="en-US" b="1" dirty="0" smtClean="0"/>
              <a:t>The Nutrient Thresholds (expressed as annual geometric means) are not exceeded more than once in a three year period</a:t>
            </a:r>
            <a:endParaRPr lang="en-US" b="1" dirty="0"/>
          </a:p>
        </p:txBody>
      </p:sp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838200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NNC for Streams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Floral Tools in Streams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447800"/>
            <a:ext cx="8610600" cy="4678363"/>
          </a:xfrm>
        </p:spPr>
        <p:txBody>
          <a:bodyPr>
            <a:normAutofit/>
          </a:bodyPr>
          <a:lstStyle/>
          <a:p>
            <a:r>
              <a:rPr lang="en-US" b="1" dirty="0" smtClean="0"/>
              <a:t>DEP will evaluate a variety of floral information</a:t>
            </a:r>
          </a:p>
          <a:p>
            <a:pPr lvl="1"/>
            <a:r>
              <a:rPr lang="en-US" b="1" dirty="0" smtClean="0"/>
              <a:t>Linear Vegetation Survey</a:t>
            </a:r>
          </a:p>
          <a:p>
            <a:pPr lvl="2"/>
            <a:r>
              <a:rPr lang="en-US" sz="2800" b="1" dirty="0" smtClean="0"/>
              <a:t>Coefficient of Conservatism (&gt; 2.5)</a:t>
            </a:r>
          </a:p>
          <a:p>
            <a:pPr lvl="2"/>
            <a:r>
              <a:rPr lang="en-US" sz="2800" b="1" dirty="0" smtClean="0"/>
              <a:t>Invasive Exotics (FLEPPC site average &lt; 25%) </a:t>
            </a:r>
          </a:p>
          <a:p>
            <a:pPr lvl="1"/>
            <a:r>
              <a:rPr lang="en-US" b="1" dirty="0" smtClean="0"/>
              <a:t>Rapid </a:t>
            </a:r>
            <a:r>
              <a:rPr lang="en-US" b="1" dirty="0" err="1" smtClean="0"/>
              <a:t>Periphyton</a:t>
            </a:r>
            <a:r>
              <a:rPr lang="en-US" b="1" dirty="0" smtClean="0"/>
              <a:t> Survey</a:t>
            </a:r>
          </a:p>
          <a:p>
            <a:pPr lvl="2"/>
            <a:r>
              <a:rPr lang="en-US" sz="2800" b="1" dirty="0" smtClean="0"/>
              <a:t>Thickness and extent (&lt; 32% rank 4-6 coverage)</a:t>
            </a:r>
          </a:p>
          <a:p>
            <a:pPr lvl="2"/>
            <a:r>
              <a:rPr lang="en-US" sz="2800" b="1" dirty="0" err="1" smtClean="0"/>
              <a:t>Autecology</a:t>
            </a:r>
            <a:r>
              <a:rPr lang="en-US" sz="2800" b="1" dirty="0" smtClean="0"/>
              <a:t> (No adverse shifts in dominant </a:t>
            </a:r>
            <a:r>
              <a:rPr lang="en-US" sz="2800" b="1" dirty="0" err="1" smtClean="0"/>
              <a:t>taxa</a:t>
            </a:r>
            <a:r>
              <a:rPr lang="en-US" sz="2800" b="1" dirty="0" smtClean="0"/>
              <a:t>)</a:t>
            </a:r>
          </a:p>
          <a:p>
            <a:pPr lvl="1"/>
            <a:r>
              <a:rPr lang="en-US" b="1" dirty="0" smtClean="0"/>
              <a:t>Phytoplankton chlorophyll a (&lt; 20 </a:t>
            </a:r>
            <a:r>
              <a:rPr lang="en-US" b="1" dirty="0" err="1" smtClean="0"/>
              <a:t>ug</a:t>
            </a:r>
            <a:r>
              <a:rPr lang="en-US" b="1" dirty="0" smtClean="0"/>
              <a:t>/L; 3.5 to 20 µg/L = site specific)</a:t>
            </a:r>
          </a:p>
          <a:p>
            <a:pPr lvl="1">
              <a:buNone/>
            </a:pPr>
            <a:endParaRPr lang="en-US" b="1" dirty="0" smtClean="0"/>
          </a:p>
          <a:p>
            <a:pPr lvl="1"/>
            <a:endParaRPr lang="en-US" sz="2800" b="1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914400" y="0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Streams Thresholds and Regions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" name="Picture 4" descr="NWR_101211.jpg"/>
          <p:cNvPicPr/>
          <p:nvPr/>
        </p:nvPicPr>
        <p:blipFill>
          <a:blip r:embed="rId3" cstate="print"/>
          <a:srcRect l="4487" t="7184" r="4647" b="30140"/>
          <a:stretch>
            <a:fillRect/>
          </a:stretch>
        </p:blipFill>
        <p:spPr>
          <a:xfrm>
            <a:off x="5410200" y="1739153"/>
            <a:ext cx="3810000" cy="3518647"/>
          </a:xfrm>
          <a:prstGeom prst="rect">
            <a:avLst/>
          </a:prstGeom>
        </p:spPr>
      </p:pic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0" y="1111122"/>
          <a:ext cx="5410200" cy="5730240"/>
        </p:xfrm>
        <a:graphic>
          <a:graphicData uri="http://schemas.openxmlformats.org/drawingml/2006/table">
            <a:tbl>
              <a:tblPr/>
              <a:tblGrid>
                <a:gridCol w="1730165"/>
                <a:gridCol w="1922406"/>
                <a:gridCol w="1757629"/>
              </a:tblGrid>
              <a:tr h="10820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Nutrient Region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Total Phosphorus Threshold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Total Nitrogen Threshold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</a:tr>
              <a:tr h="54102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Panhandle West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0.06 mg/L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0.67 mg/L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102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Panhandle East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0.18 mg/L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1.03 mg/L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102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North Central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0.30 mg/L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1.87 mg/L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102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Peninsula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0.12 mg/L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1.54 mg/L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102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West Central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0.49 mg/L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1.65 mg/L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2306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South Florida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No numeric nutrient threshold. The narrative criterion in paragraph 62-302.530(47)(b), F.A.C., applies.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0"/>
            <a:ext cx="3017838" cy="6350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1000" y="0"/>
            <a:ext cx="8458200" cy="10668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sz="3600" b="1" dirty="0" smtClean="0">
                <a:solidFill>
                  <a:schemeClr val="bg1"/>
                </a:solidFill>
                <a:cs typeface="Arial" pitchFamily="34" charset="0"/>
              </a:rPr>
              <a:t>Exceptions to Streams Definition</a:t>
            </a:r>
            <a:endParaRPr 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381000" y="1219200"/>
            <a:ext cx="8534400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n-US" sz="2800" b="1" dirty="0" smtClean="0"/>
              <a:t>Streams definition excludes several </a:t>
            </a:r>
            <a:r>
              <a:rPr lang="en-US" sz="2800" b="1" dirty="0" err="1" smtClean="0"/>
              <a:t>waterbody</a:t>
            </a:r>
            <a:r>
              <a:rPr lang="en-US" sz="2800" b="1" dirty="0" smtClean="0"/>
              <a:t> types 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en-US" sz="2800" b="1" dirty="0" smtClean="0"/>
              <a:t>Non-perennial water segments, wetlands, lake-like waters, tidally-influenced segments that fluctuate between fresh and marine, and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en-US" sz="2800" b="1" dirty="0" smtClean="0"/>
              <a:t>Channelized or physically altered ditches, and canals and other conveyances used primarily for water management purposes (flood protection, </a:t>
            </a:r>
            <a:r>
              <a:rPr lang="en-US" sz="2800" b="1" dirty="0" err="1" smtClean="0"/>
              <a:t>stormwater</a:t>
            </a:r>
            <a:r>
              <a:rPr lang="en-US" sz="2800" b="1" dirty="0" smtClean="0"/>
              <a:t> management, irrigation, or water supply) and with limited habitat 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800" b="1" u="sng" dirty="0" smtClean="0"/>
              <a:t>Definition does not make any changes that impact whether a </a:t>
            </a:r>
            <a:r>
              <a:rPr lang="en-US" sz="2800" b="1" u="sng" dirty="0" err="1" smtClean="0"/>
              <a:t>waterbody</a:t>
            </a:r>
            <a:r>
              <a:rPr lang="en-US" sz="2800" b="1" u="sng" dirty="0" smtClean="0"/>
              <a:t> is a “water of the state”</a:t>
            </a:r>
            <a:endParaRPr lang="en-US" sz="2800" b="1" u="sng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371600" y="206515"/>
            <a:ext cx="6934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cs typeface="Arial" pitchFamily="34" charset="0"/>
              </a:rPr>
              <a:t>Exceptions to Streams Definition </a:t>
            </a:r>
            <a:r>
              <a:rPr lang="en-US" sz="1400" b="1" dirty="0" smtClean="0">
                <a:solidFill>
                  <a:schemeClr val="bg1"/>
                </a:solidFill>
                <a:cs typeface="Arial" pitchFamily="34" charset="0"/>
              </a:rPr>
              <a:t>(continued)</a:t>
            </a:r>
            <a:endParaRPr lang="en-US" sz="14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1000" y="1295400"/>
            <a:ext cx="83820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5425" indent="-225425">
              <a:spcBef>
                <a:spcPts val="600"/>
              </a:spcBef>
              <a:buFont typeface="Arial" pitchFamily="34" charset="0"/>
              <a:buChar char="•"/>
            </a:pPr>
            <a:r>
              <a:rPr lang="en-US" sz="3200" b="1" dirty="0" smtClean="0"/>
              <a:t>Flowing waters are presumed to be streams until documented to meet one of the exclusions in the streams definition</a:t>
            </a:r>
          </a:p>
          <a:p>
            <a:pPr marL="682625" lvl="1" indent="-225425">
              <a:spcBef>
                <a:spcPts val="600"/>
              </a:spcBef>
              <a:buFont typeface="Arial" pitchFamily="34" charset="0"/>
              <a:buChar char="•"/>
            </a:pPr>
            <a:r>
              <a:rPr lang="en-US" sz="2800" b="1" dirty="0" smtClean="0"/>
              <a:t>Stream NNC apply until demonstration</a:t>
            </a:r>
          </a:p>
          <a:p>
            <a:pPr marL="225425" indent="-225425">
              <a:spcBef>
                <a:spcPts val="600"/>
              </a:spcBef>
              <a:buFont typeface="Arial" pitchFamily="34" charset="0"/>
              <a:buChar char="•"/>
            </a:pPr>
            <a:r>
              <a:rPr lang="en-US" sz="3200" b="1" dirty="0" smtClean="0">
                <a:cs typeface="Arial" pitchFamily="34" charset="0"/>
              </a:rPr>
              <a:t>Required demonstration is addressed in NNC Implementation Document (pp 49-50)</a:t>
            </a:r>
          </a:p>
          <a:p>
            <a:pPr marL="682625" lvl="1" indent="-225425">
              <a:spcBef>
                <a:spcPts val="600"/>
              </a:spcBef>
              <a:buFont typeface="Arial" pitchFamily="34" charset="0"/>
              <a:buChar char="•"/>
            </a:pPr>
            <a:r>
              <a:rPr lang="en-US" sz="2800" b="1" dirty="0" smtClean="0">
                <a:cs typeface="Arial" pitchFamily="34" charset="0"/>
              </a:rPr>
              <a:t>Interested Parties (permit applicants) are responsible for providing information needed</a:t>
            </a:r>
          </a:p>
          <a:p>
            <a:pPr marL="682625" lvl="1" indent="-225425">
              <a:spcBef>
                <a:spcPts val="600"/>
              </a:spcBef>
              <a:buFont typeface="Arial" pitchFamily="34" charset="0"/>
              <a:buChar char="•"/>
            </a:pPr>
            <a:r>
              <a:rPr lang="en-US" sz="2800" b="1" dirty="0" smtClean="0">
                <a:cs typeface="Arial" pitchFamily="34" charset="0"/>
              </a:rPr>
              <a:t>DEP responsible for providing public notice on determination</a:t>
            </a:r>
            <a:endParaRPr lang="en-US" sz="2800" b="1" dirty="0" smtClean="0"/>
          </a:p>
        </p:txBody>
      </p:sp>
      <p:pic>
        <p:nvPicPr>
          <p:cNvPr id="10" name="Picture 9" descr="DEP_color_logo white text[Converted]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600" y="191379"/>
            <a:ext cx="990600" cy="646821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Lake-like Portions of Rivers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678363"/>
          </a:xfrm>
        </p:spPr>
        <p:txBody>
          <a:bodyPr>
            <a:normAutofit/>
          </a:bodyPr>
          <a:lstStyle/>
          <a:p>
            <a:r>
              <a:rPr lang="en-US" b="1" dirty="0" smtClean="0"/>
              <a:t>Some large rivers have portions that are more lake-like</a:t>
            </a:r>
            <a:r>
              <a:rPr lang="en-US" b="1" dirty="0"/>
              <a:t> </a:t>
            </a:r>
            <a:r>
              <a:rPr lang="en-US" b="1" dirty="0" smtClean="0"/>
              <a:t>due to long residence time, increased width, or preponderance of biological </a:t>
            </a:r>
            <a:r>
              <a:rPr lang="en-US" b="1" dirty="0" err="1" smtClean="0"/>
              <a:t>taxa</a:t>
            </a:r>
            <a:r>
              <a:rPr lang="en-US" b="1" dirty="0" smtClean="0"/>
              <a:t> typically found in lakes</a:t>
            </a:r>
          </a:p>
          <a:p>
            <a:pPr lvl="1"/>
            <a:r>
              <a:rPr lang="en-US" b="1" dirty="0" smtClean="0"/>
              <a:t>Portions of St. Johns</a:t>
            </a:r>
          </a:p>
          <a:p>
            <a:pPr lvl="1"/>
            <a:r>
              <a:rPr lang="en-US" b="1" dirty="0" smtClean="0"/>
              <a:t>Biological </a:t>
            </a:r>
            <a:r>
              <a:rPr lang="en-US" b="1" dirty="0" err="1" smtClean="0"/>
              <a:t>taxa</a:t>
            </a:r>
            <a:r>
              <a:rPr lang="en-US" b="1" dirty="0" smtClean="0"/>
              <a:t> (plants and invertebrates) more lake-like than stream-like</a:t>
            </a:r>
          </a:p>
          <a:p>
            <a:pPr lvl="1"/>
            <a:r>
              <a:rPr lang="en-US" b="1" dirty="0" smtClean="0"/>
              <a:t>For permitting purposes, applicant would need to provide this information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1000" y="0"/>
            <a:ext cx="8458200" cy="10668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sz="3600" b="1" dirty="0" smtClean="0">
                <a:solidFill>
                  <a:schemeClr val="bg1"/>
                </a:solidFill>
                <a:cs typeface="Arial" pitchFamily="34" charset="0"/>
              </a:rPr>
              <a:t>Exceptions to Streams Definition</a:t>
            </a:r>
            <a:br>
              <a:rPr lang="en-US" sz="3600" b="1" dirty="0" smtClean="0">
                <a:solidFill>
                  <a:schemeClr val="bg1"/>
                </a:solidFill>
                <a:cs typeface="Arial" pitchFamily="34" charset="0"/>
              </a:rPr>
            </a:br>
            <a:r>
              <a:rPr lang="en-US" sz="1400" b="1" dirty="0" smtClean="0">
                <a:solidFill>
                  <a:schemeClr val="bg1"/>
                </a:solidFill>
                <a:cs typeface="Arial" pitchFamily="34" charset="0"/>
              </a:rPr>
              <a:t> (continued)</a:t>
            </a:r>
            <a:endParaRPr lang="en-US" sz="1400" b="1" i="1" dirty="0">
              <a:solidFill>
                <a:schemeClr val="bg1"/>
              </a:solidFill>
              <a:latin typeface="Book Antiqua" pitchFamily="18" charset="0"/>
              <a:cs typeface="Arial" pitchFamily="34" charset="0"/>
            </a:endParaRP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457200" y="1447800"/>
            <a:ext cx="8458200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n-US" sz="2800" b="1" dirty="0" smtClean="0"/>
              <a:t>To document </a:t>
            </a:r>
            <a:r>
              <a:rPr lang="en-US" sz="2800" b="1" u="sng" dirty="0" smtClean="0"/>
              <a:t>non-perennial or wetland</a:t>
            </a:r>
            <a:r>
              <a:rPr lang="en-US" sz="2800" b="1" dirty="0" smtClean="0"/>
              <a:t>, need data on vascular plants and benthic </a:t>
            </a:r>
            <a:r>
              <a:rPr lang="en-US" sz="2800" b="1" dirty="0" err="1" smtClean="0"/>
              <a:t>macroinverterbates</a:t>
            </a:r>
            <a:r>
              <a:rPr lang="en-US" sz="2800" b="1" dirty="0" smtClean="0"/>
              <a:t> to show dominance of </a:t>
            </a:r>
            <a:r>
              <a:rPr lang="en-US" sz="2800" b="1" dirty="0" err="1" smtClean="0"/>
              <a:t>taxa</a:t>
            </a:r>
            <a:r>
              <a:rPr lang="en-US" sz="2800" b="1" dirty="0" smtClean="0"/>
              <a:t> more typically found in wetland or terrestrial conditions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800" b="1" dirty="0" smtClean="0"/>
              <a:t>To document </a:t>
            </a:r>
            <a:r>
              <a:rPr lang="en-US" sz="2800" b="1" u="sng" dirty="0" smtClean="0"/>
              <a:t>tidally influenced</a:t>
            </a:r>
            <a:r>
              <a:rPr lang="en-US" sz="2800" b="1" dirty="0" smtClean="0"/>
              <a:t>, need chloride or specific conductance data collected during typical hydrologic conditions, using tide and flow data that are temporally coupled with the water quality sampling events, demonstrating changing salinity conditions</a:t>
            </a:r>
            <a:endParaRPr lang="en-US" sz="28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610600" cy="11430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Status of Florida’s NNC	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371600"/>
            <a:ext cx="8153400" cy="5181600"/>
          </a:xfrm>
        </p:spPr>
        <p:txBody>
          <a:bodyPr>
            <a:normAutofit lnSpcReduction="10000"/>
          </a:bodyPr>
          <a:lstStyle/>
          <a:p>
            <a:r>
              <a:rPr lang="en-US" sz="2800" b="1" dirty="0" smtClean="0"/>
              <a:t>Over last 2 ½ years, DEP has adopted </a:t>
            </a:r>
            <a:r>
              <a:rPr lang="en-US" sz="2800" b="1" dirty="0" smtClean="0"/>
              <a:t>NNC </a:t>
            </a:r>
            <a:r>
              <a:rPr lang="en-US" sz="2800" b="1" dirty="0" smtClean="0"/>
              <a:t>for all lakes, spring vents, and estuaries, and for all streams (“flowing waters”) except in South Florida</a:t>
            </a:r>
          </a:p>
          <a:p>
            <a:pPr lvl="1"/>
            <a:r>
              <a:rPr lang="en-US" sz="2600" b="1" dirty="0" smtClean="0"/>
              <a:t>Did not cover tidal creeks, wetlands, or conveyances used for water management purposes</a:t>
            </a:r>
          </a:p>
          <a:p>
            <a:r>
              <a:rPr lang="en-US" sz="2800" b="1" dirty="0" smtClean="0"/>
              <a:t>EPA has approved all of our adopted NNC, but only NNC for selected estuaries are in effect due to “poison pill” provision</a:t>
            </a:r>
          </a:p>
          <a:p>
            <a:pPr lvl="1"/>
            <a:r>
              <a:rPr lang="en-US" b="1" dirty="0" smtClean="0"/>
              <a:t>Southwest Estuaries from Clearwater to Miami and the Keys</a:t>
            </a:r>
          </a:p>
          <a:p>
            <a:pPr lvl="1"/>
            <a:r>
              <a:rPr lang="en-US" b="1" dirty="0" smtClean="0"/>
              <a:t>Panhandle estuaries from Perdido River to Apalachicola Bay</a:t>
            </a:r>
          </a:p>
          <a:p>
            <a:pPr>
              <a:buNone/>
            </a:pPr>
            <a:endParaRPr lang="en-US" sz="3000" b="1" dirty="0" smtClean="0"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2239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 descr="Avon Park Bomb Range_10-03-12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7" name="TextBox 6"/>
          <p:cNvSpPr txBox="1"/>
          <p:nvPr/>
        </p:nvSpPr>
        <p:spPr>
          <a:xfrm>
            <a:off x="762000" y="5461337"/>
            <a:ext cx="7467600" cy="132343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b="1" dirty="0" smtClean="0"/>
              <a:t>Non-perennial system:  channel has non-obligate plants</a:t>
            </a:r>
            <a:endParaRPr lang="en-US" sz="40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6" name="Content Placeholder 15" descr="DSCN0178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17" name="TextBox 16"/>
          <p:cNvSpPr txBox="1"/>
          <p:nvPr/>
        </p:nvSpPr>
        <p:spPr>
          <a:xfrm>
            <a:off x="2895600" y="381000"/>
            <a:ext cx="2899512" cy="10156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6000" b="1" dirty="0" smtClean="0"/>
              <a:t>Wetland</a:t>
            </a:r>
            <a:endParaRPr lang="en-US" sz="60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Pinhook1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-304800" y="0"/>
            <a:ext cx="9143999" cy="6858000"/>
          </a:xfrm>
        </p:spPr>
      </p:pic>
      <p:sp>
        <p:nvSpPr>
          <p:cNvPr id="5" name="TextBox 4"/>
          <p:cNvSpPr txBox="1"/>
          <p:nvPr/>
        </p:nvSpPr>
        <p:spPr>
          <a:xfrm>
            <a:off x="1143000" y="5461337"/>
            <a:ext cx="6248400" cy="10156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6000" b="1" dirty="0" smtClean="0"/>
              <a:t>Fluctuating Salinity</a:t>
            </a:r>
            <a:endParaRPr lang="en-US" sz="60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1000" y="0"/>
            <a:ext cx="8458200" cy="10668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sz="3600" b="1" dirty="0" smtClean="0">
                <a:solidFill>
                  <a:schemeClr val="bg1"/>
                </a:solidFill>
                <a:cs typeface="Arial" pitchFamily="34" charset="0"/>
              </a:rPr>
              <a:t>Exceptions to Streams Definition</a:t>
            </a:r>
            <a:br>
              <a:rPr lang="en-US" sz="3600" b="1" dirty="0" smtClean="0">
                <a:solidFill>
                  <a:schemeClr val="bg1"/>
                </a:solidFill>
                <a:cs typeface="Arial" pitchFamily="34" charset="0"/>
              </a:rPr>
            </a:br>
            <a:r>
              <a:rPr lang="en-US" sz="1400" b="1" dirty="0" smtClean="0">
                <a:solidFill>
                  <a:schemeClr val="bg1"/>
                </a:solidFill>
                <a:cs typeface="Arial" pitchFamily="34" charset="0"/>
              </a:rPr>
              <a:t>(continued)</a:t>
            </a:r>
            <a:endParaRPr lang="en-US" sz="1400" b="1" i="1" dirty="0">
              <a:solidFill>
                <a:schemeClr val="bg1"/>
              </a:solidFill>
              <a:latin typeface="Book Antiqua" pitchFamily="18" charset="0"/>
              <a:cs typeface="Arial" pitchFamily="34" charset="0"/>
            </a:endParaRP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457200" y="1295400"/>
            <a:ext cx="8458200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sz="2800" b="1" dirty="0" smtClean="0"/>
              <a:t>For ditches, canals, and other artificial conveyances, need information that the conveyance is primarily used for water management purposes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800" b="1" dirty="0" smtClean="0"/>
              <a:t>See page 55 of Implementation Document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US" sz="2800" b="1" dirty="0" smtClean="0"/>
              <a:t>To demonstrate habitat limitation, need a Habitat Assessment (HA) (DEP SOP FT 3000, see </a:t>
            </a:r>
            <a:r>
              <a:rPr lang="en-US" sz="2800" b="1" dirty="0" smtClean="0">
                <a:hlinkClick r:id="rId2"/>
              </a:rPr>
              <a:t>http://www.dep.state.fl.us/water/sas/sop/sops.htm</a:t>
            </a:r>
            <a:r>
              <a:rPr lang="en-US" sz="2800" b="1" dirty="0" smtClean="0"/>
              <a:t>)</a:t>
            </a:r>
          </a:p>
          <a:p>
            <a:pPr marL="800100" lvl="1" indent="-342900">
              <a:buFont typeface="Arial" pitchFamily="34" charset="0"/>
              <a:buChar char="•"/>
              <a:defRPr/>
            </a:pPr>
            <a:r>
              <a:rPr lang="en-US" sz="2800" b="1" dirty="0" smtClean="0"/>
              <a:t>Habitat limited if Degree of Artificial Channelization and Substrate Diversity /Availability score in Poor category, and overall score is Poor or Marginal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6" name="Content Placeholder 15" descr="Shingle Cr N of Oak Ridge looking S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17" name="TextBox 16"/>
          <p:cNvSpPr txBox="1"/>
          <p:nvPr/>
        </p:nvSpPr>
        <p:spPr>
          <a:xfrm>
            <a:off x="457200" y="457200"/>
            <a:ext cx="8153400" cy="10156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6000" b="1" dirty="0" smtClean="0"/>
              <a:t>Maintained Conveyance</a:t>
            </a:r>
            <a:endParaRPr lang="en-US" sz="60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Implementation Document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486400"/>
          </a:xfrm>
        </p:spPr>
        <p:txBody>
          <a:bodyPr>
            <a:normAutofit lnSpcReduction="10000"/>
          </a:bodyPr>
          <a:lstStyle/>
          <a:p>
            <a:r>
              <a:rPr lang="en-US" sz="3000" b="1" dirty="0" smtClean="0"/>
              <a:t>To assist EPA’s understanding of Florida’s rules during the EPA review process, DEP wrote a document titled, </a:t>
            </a:r>
            <a:r>
              <a:rPr lang="en-US" sz="3000" b="1" i="1" dirty="0" smtClean="0"/>
              <a:t>Implementation of Florida’s Numeric Nutrient Standards</a:t>
            </a:r>
          </a:p>
          <a:p>
            <a:pPr lvl="1"/>
            <a:r>
              <a:rPr lang="en-US" b="1" dirty="0" smtClean="0"/>
              <a:t>Describes how the adopted provisions for nutrients in Chapters 62-302, 62-303, and the SCI Primer work in conjunction </a:t>
            </a:r>
          </a:p>
          <a:p>
            <a:pPr lvl="1"/>
            <a:r>
              <a:rPr lang="en-US" b="1" dirty="0" smtClean="0"/>
              <a:t>Environmental Community challenged as non-rule policy</a:t>
            </a:r>
            <a:endParaRPr lang="en-US" b="1" dirty="0" smtClean="0">
              <a:solidFill>
                <a:srgbClr val="C00000"/>
              </a:solidFill>
            </a:endParaRPr>
          </a:p>
          <a:p>
            <a:r>
              <a:rPr lang="en-US" sz="3000" b="1" dirty="0" smtClean="0"/>
              <a:t>Adopted by reference into Chapter 62-302, including floral evidentiary thresholds for stream nutrient standards attainment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Implementation Document </a:t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sz="1600" dirty="0" smtClean="0">
                <a:solidFill>
                  <a:schemeClr val="bg1"/>
                </a:solidFill>
              </a:rPr>
              <a:t>(continued)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71600"/>
            <a:ext cx="8458200" cy="5334000"/>
          </a:xfrm>
        </p:spPr>
        <p:txBody>
          <a:bodyPr>
            <a:normAutofit/>
          </a:bodyPr>
          <a:lstStyle/>
          <a:p>
            <a:r>
              <a:rPr lang="en-US" sz="3000" b="1" dirty="0" smtClean="0"/>
              <a:t>Document provides details about implementation in 303(d) assessment process and NPDES permitting</a:t>
            </a:r>
          </a:p>
          <a:p>
            <a:pPr lvl="1"/>
            <a:r>
              <a:rPr lang="en-US" b="1" dirty="0" smtClean="0"/>
              <a:t>Notes importance of Water Quality-Based Effluent Limitation (WQBEL) Process and Downstream Protection</a:t>
            </a:r>
          </a:p>
          <a:p>
            <a:endParaRPr lang="en-US" b="1" dirty="0" smtClean="0"/>
          </a:p>
          <a:p>
            <a:pPr lvl="1"/>
            <a:endParaRPr lang="en-US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Downstream Waters Protection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486400"/>
          </a:xfrm>
        </p:spPr>
        <p:txBody>
          <a:bodyPr>
            <a:normAutofit fontScale="85000" lnSpcReduction="10000"/>
          </a:bodyPr>
          <a:lstStyle/>
          <a:p>
            <a:r>
              <a:rPr lang="en-US" b="1" dirty="0" smtClean="0"/>
              <a:t>Nutrient standard includes narrative provision to that downstream waters protected</a:t>
            </a:r>
          </a:p>
          <a:p>
            <a:pPr lvl="1"/>
            <a:r>
              <a:rPr lang="en-US" b="1" dirty="0" smtClean="0"/>
              <a:t>Rule 62-302.531(4), F.A.C., states “The loading of nutrients from a </a:t>
            </a:r>
            <a:r>
              <a:rPr lang="en-US" b="1" dirty="0" err="1" smtClean="0"/>
              <a:t>waterbody</a:t>
            </a:r>
            <a:r>
              <a:rPr lang="en-US" b="1" dirty="0" smtClean="0"/>
              <a:t> shall be limited as necessary to provide for the attainment and maintenance of water quality standards in downstream waters.”</a:t>
            </a:r>
          </a:p>
          <a:p>
            <a:r>
              <a:rPr lang="en-US" b="1" dirty="0" smtClean="0"/>
              <a:t>Implementation Document notes can address by:</a:t>
            </a:r>
          </a:p>
          <a:p>
            <a:pPr lvl="1"/>
            <a:r>
              <a:rPr lang="en-US" b="1" dirty="0" smtClean="0"/>
              <a:t>Using models to allocate to upstream watersheds when establishing the TMDL for the downstream </a:t>
            </a:r>
            <a:r>
              <a:rPr lang="en-US" b="1" dirty="0" err="1" smtClean="0"/>
              <a:t>waterbody</a:t>
            </a:r>
            <a:r>
              <a:rPr lang="en-US" b="1" dirty="0" smtClean="0"/>
              <a:t>;</a:t>
            </a:r>
          </a:p>
          <a:p>
            <a:pPr lvl="1"/>
            <a:r>
              <a:rPr lang="en-US" b="1" dirty="0" smtClean="0"/>
              <a:t>Requiring dischargers to protect downstream waters (if there is </a:t>
            </a:r>
            <a:r>
              <a:rPr lang="en-US" b="1" u="sng" dirty="0" smtClean="0"/>
              <a:t>reasonable potential </a:t>
            </a:r>
            <a:r>
              <a:rPr lang="en-US" b="1" dirty="0" smtClean="0"/>
              <a:t>that will impact); and </a:t>
            </a:r>
          </a:p>
          <a:p>
            <a:pPr lvl="1"/>
            <a:r>
              <a:rPr lang="en-US" b="1" dirty="0" smtClean="0"/>
              <a:t>Identifying trends in nutrient concentrations in all waters, including downstream waters, </a:t>
            </a:r>
            <a:r>
              <a:rPr lang="en-US" b="1" u="sng" dirty="0" smtClean="0"/>
              <a:t>as part of the IWR assessment cycle </a:t>
            </a:r>
            <a:endParaRPr lang="en-US" b="1" u="sn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70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562600"/>
          </a:xfrm>
        </p:spPr>
        <p:txBody>
          <a:bodyPr>
            <a:normAutofit fontScale="92500" lnSpcReduction="20000"/>
          </a:bodyPr>
          <a:lstStyle/>
          <a:p>
            <a:r>
              <a:rPr lang="en-US" sz="2800" b="1" dirty="0" smtClean="0"/>
              <a:t>Can get information about adopted nutrient TMDLs from TMDL Tracker</a:t>
            </a:r>
          </a:p>
          <a:p>
            <a:pPr lvl="1"/>
            <a:r>
              <a:rPr lang="en-US" sz="2400" b="1" dirty="0" smtClean="0">
                <a:hlinkClick r:id="rId2"/>
              </a:rPr>
              <a:t>http://www.dep.state.fl.us/water/watersheds/assessment/tmdl-tracker.htm</a:t>
            </a:r>
            <a:endParaRPr lang="en-US" sz="2400" b="1" dirty="0" smtClean="0"/>
          </a:p>
          <a:p>
            <a:r>
              <a:rPr lang="en-US" b="1" dirty="0" smtClean="0"/>
              <a:t>List of Nutrient TMDLs on Water Quality Standards Program website</a:t>
            </a:r>
          </a:p>
          <a:p>
            <a:pPr lvl="1"/>
            <a:r>
              <a:rPr lang="en-US" b="1" dirty="0" smtClean="0">
                <a:hlinkClick r:id="rId3"/>
              </a:rPr>
              <a:t>http://www.dep.state.fl.us/water/tmdl/final_tmdl.htm</a:t>
            </a:r>
            <a:endParaRPr lang="en-US" b="1" dirty="0" smtClean="0"/>
          </a:p>
          <a:p>
            <a:r>
              <a:rPr lang="en-US" b="1" dirty="0" smtClean="0"/>
              <a:t>Can get adopted NNC from Chapter 62-302.532</a:t>
            </a:r>
          </a:p>
          <a:p>
            <a:pPr lvl="1"/>
            <a:r>
              <a:rPr lang="en-US" b="1" dirty="0" smtClean="0">
                <a:hlinkClick r:id="rId4"/>
              </a:rPr>
              <a:t>https://www.flrules.org/gateway/ChapterHome.asp?Chapter=62-302</a:t>
            </a:r>
            <a:r>
              <a:rPr lang="en-US" b="1" dirty="0" smtClean="0"/>
              <a:t> </a:t>
            </a:r>
          </a:p>
          <a:p>
            <a:r>
              <a:rPr lang="en-US" b="1" dirty="0" smtClean="0"/>
              <a:t>If estuary not addressed in Chapter 62-302, look at August 1 Report to Governor</a:t>
            </a:r>
          </a:p>
          <a:p>
            <a:pPr lvl="1"/>
            <a:r>
              <a:rPr lang="en-US" b="1" dirty="0" smtClean="0">
                <a:hlinkClick r:id="rId5"/>
              </a:rPr>
              <a:t>http://www.dep.state.fl.us/water/wqssp/index.htm</a:t>
            </a:r>
            <a:endParaRPr lang="en-US" b="1" dirty="0" smtClean="0"/>
          </a:p>
          <a:p>
            <a:pPr lvl="1"/>
            <a:endParaRPr lang="en-US" b="1" dirty="0" smtClean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Sources of Information</a:t>
            </a:r>
            <a:endParaRPr lang="en-US" sz="2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Additional Information Sources</a:t>
            </a:r>
            <a:br>
              <a:rPr lang="en-US" dirty="0" smtClean="0">
                <a:solidFill>
                  <a:schemeClr val="bg1"/>
                </a:solidFill>
              </a:rPr>
            </a:b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334000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 smtClean="0"/>
              <a:t>TMDL webpage </a:t>
            </a:r>
          </a:p>
          <a:p>
            <a:pPr lvl="1"/>
            <a:r>
              <a:rPr lang="en-US" b="1" dirty="0" smtClean="0">
                <a:hlinkClick r:id="rId2"/>
              </a:rPr>
              <a:t>http://www.dep.state.fl.us/water/tmdl/final_tmdl.htm</a:t>
            </a:r>
            <a:endParaRPr lang="en-US" b="1" dirty="0" smtClean="0"/>
          </a:p>
          <a:p>
            <a:r>
              <a:rPr lang="en-US" b="1" dirty="0" smtClean="0"/>
              <a:t>FDEP Biological Data Base</a:t>
            </a:r>
          </a:p>
          <a:p>
            <a:pPr lvl="1"/>
            <a:r>
              <a:rPr lang="en-US" dirty="0" smtClean="0"/>
              <a:t>Biologists (access to S-Bio); Tallahassee (WQAP, AEQA, Biology Section</a:t>
            </a:r>
            <a:endParaRPr lang="en-US" b="1" dirty="0" smtClean="0"/>
          </a:p>
          <a:p>
            <a:r>
              <a:rPr lang="en-US" b="1" dirty="0" smtClean="0"/>
              <a:t>USGS for flow information</a:t>
            </a:r>
          </a:p>
          <a:p>
            <a:pPr lvl="1"/>
            <a:r>
              <a:rPr lang="en-US" b="1" dirty="0" smtClean="0">
                <a:hlinkClick r:id="rId3"/>
              </a:rPr>
              <a:t>http://waterdata.usgs.gov/fl/nwis/rt</a:t>
            </a:r>
            <a:endParaRPr lang="en-US" b="1" dirty="0" smtClean="0"/>
          </a:p>
          <a:p>
            <a:r>
              <a:rPr lang="en-US" b="1" dirty="0" smtClean="0"/>
              <a:t>62-304 for looking up TMDLs</a:t>
            </a:r>
          </a:p>
          <a:p>
            <a:pPr lvl="1"/>
            <a:r>
              <a:rPr lang="en-US" b="1" dirty="0" smtClean="0">
                <a:hlinkClick r:id="rId4"/>
              </a:rPr>
              <a:t>https://www.flrules.org/gateway/ChapterHome.asp?Chapter=62-304</a:t>
            </a:r>
            <a:endParaRPr lang="en-US" b="1" dirty="0" smtClean="0"/>
          </a:p>
          <a:p>
            <a:r>
              <a:rPr lang="en-US" b="1" dirty="0" smtClean="0"/>
              <a:t>FDEP Map Direct</a:t>
            </a:r>
          </a:p>
          <a:p>
            <a:pPr lvl="1"/>
            <a:r>
              <a:rPr lang="en-US" b="1" dirty="0" smtClean="0">
                <a:hlinkClick r:id="rId5"/>
              </a:rPr>
              <a:t>http://www.dep.state.fl.us/gis/</a:t>
            </a:r>
            <a:endParaRPr lang="en-US" b="1" dirty="0" smtClean="0"/>
          </a:p>
          <a:p>
            <a:r>
              <a:rPr lang="en-US" b="1" dirty="0" smtClean="0"/>
              <a:t>IWR Runs</a:t>
            </a:r>
          </a:p>
          <a:p>
            <a:pPr lvl="1"/>
            <a:r>
              <a:rPr lang="en-US" b="1" dirty="0" smtClean="0">
                <a:hlinkClick r:id="rId6"/>
              </a:rPr>
              <a:t>http://publicfiles.dep.state.fl.us/dear/IWR/</a:t>
            </a:r>
            <a:endParaRPr lang="en-US" b="1" dirty="0" smtClean="0"/>
          </a:p>
          <a:p>
            <a:endParaRPr lang="en-US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458200" cy="6858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EPA Approval (Rule 62-302.531 (9))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24000"/>
            <a:ext cx="8534400" cy="5029200"/>
          </a:xfrm>
        </p:spPr>
        <p:txBody>
          <a:bodyPr>
            <a:normAutofit/>
          </a:bodyPr>
          <a:lstStyle/>
          <a:p>
            <a:r>
              <a:rPr lang="en-US" sz="2800" b="1" dirty="0" smtClean="0"/>
              <a:t>Subsection (9) states that key definitions, NNC for streams/lakes/spring vent, and schedule for estuary criteria development shall be </a:t>
            </a:r>
            <a:r>
              <a:rPr lang="en-US" sz="2800" b="1" u="sng" dirty="0" smtClean="0"/>
              <a:t>effective</a:t>
            </a:r>
            <a:r>
              <a:rPr lang="en-US" sz="2800" b="1" dirty="0" smtClean="0"/>
              <a:t> only if EPA</a:t>
            </a:r>
          </a:p>
          <a:p>
            <a:pPr lvl="1"/>
            <a:r>
              <a:rPr lang="en-US" sz="2600" b="1" dirty="0" smtClean="0"/>
              <a:t>Approves these rules in their entirety, </a:t>
            </a:r>
          </a:p>
          <a:p>
            <a:pPr lvl="1"/>
            <a:r>
              <a:rPr lang="en-US" sz="2600" b="1" dirty="0" smtClean="0"/>
              <a:t>Concludes rulemaking that </a:t>
            </a:r>
            <a:r>
              <a:rPr lang="en-US" sz="2600" b="1" u="sng" dirty="0" smtClean="0"/>
              <a:t>removes federal numeric nutrient criteria</a:t>
            </a:r>
            <a:r>
              <a:rPr lang="en-US" sz="2600" b="1" dirty="0" smtClean="0"/>
              <a:t> in response to the approval, and </a:t>
            </a:r>
          </a:p>
          <a:p>
            <a:pPr lvl="1"/>
            <a:r>
              <a:rPr lang="en-US" sz="2600" b="1" dirty="0" smtClean="0"/>
              <a:t>Determines, in accordance with 33 U.S.C. § 1313(c)(3), that these rules sufficiently address EPA’s January 14, 2009 determination</a:t>
            </a:r>
          </a:p>
          <a:p>
            <a:pPr>
              <a:buNone/>
            </a:pPr>
            <a:endParaRPr lang="en-US" sz="3000" b="1" dirty="0" smtClean="0"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686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Additional Information 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b="1" dirty="0" smtClean="0"/>
              <a:t>DEP SOPs for collecting Biology and Water Quality data</a:t>
            </a:r>
          </a:p>
          <a:p>
            <a:pPr lvl="1"/>
            <a:r>
              <a:rPr lang="en-US" b="1" dirty="0" smtClean="0">
                <a:hlinkClick r:id="rId2"/>
              </a:rPr>
              <a:t>http://www.dep.state.fl.us/water/sas/sop/index.htm</a:t>
            </a:r>
            <a:endParaRPr lang="en-US" b="1" dirty="0" smtClean="0"/>
          </a:p>
          <a:p>
            <a:r>
              <a:rPr lang="en-US" b="1" dirty="0" smtClean="0"/>
              <a:t>Level II WQBELS for multiple and single discharges</a:t>
            </a:r>
          </a:p>
          <a:p>
            <a:pPr lvl="1"/>
            <a:r>
              <a:rPr lang="en-US" b="1" dirty="0" smtClean="0"/>
              <a:t>See TMDL Section</a:t>
            </a:r>
          </a:p>
          <a:p>
            <a:r>
              <a:rPr lang="en-US" b="1" dirty="0" smtClean="0"/>
              <a:t>Watershed Assessment Complete List of Verified Waters</a:t>
            </a:r>
          </a:p>
          <a:p>
            <a:pPr lvl="1"/>
            <a:r>
              <a:rPr lang="en-US" b="1" dirty="0" smtClean="0">
                <a:hlinkClick r:id="rId3"/>
              </a:rPr>
              <a:t>http://www.dep.state.fl.us/water/watersheds/assessment/a-lists.htm#vl</a:t>
            </a:r>
            <a:endParaRPr lang="en-US" b="1" dirty="0" smtClean="0"/>
          </a:p>
          <a:p>
            <a:r>
              <a:rPr lang="en-US" b="1" dirty="0" smtClean="0"/>
              <a:t>Reasonable Assurance Plans</a:t>
            </a:r>
          </a:p>
          <a:p>
            <a:pPr lvl="1"/>
            <a:r>
              <a:rPr lang="en-US" b="1" dirty="0" smtClean="0">
                <a:hlinkClick r:id="rId4"/>
              </a:rPr>
              <a:t>http://www.dep.state.fl.us/water/watersheds/rap.htm</a:t>
            </a:r>
            <a:endParaRPr lang="en-US" b="1" dirty="0" smtClean="0"/>
          </a:p>
          <a:p>
            <a:pPr lvl="1">
              <a:buNone/>
            </a:pPr>
            <a:endParaRPr lang="en-US" b="1" dirty="0" smtClean="0"/>
          </a:p>
          <a:p>
            <a:pPr lvl="1">
              <a:buNone/>
            </a:pPr>
            <a:endParaRPr lang="en-US" b="1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C:\DEAR\Subjects\Pictures\Photo Contest\John Crowe\Crowe 0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7800" y="2514600"/>
            <a:ext cx="6477000" cy="39817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838200"/>
          </a:xfrm>
        </p:spPr>
        <p:txBody>
          <a:bodyPr>
            <a:normAutofit/>
          </a:bodyPr>
          <a:lstStyle/>
          <a:p>
            <a:pPr algn="ctr"/>
            <a:r>
              <a:rPr lang="en-US" sz="4000" dirty="0" smtClean="0">
                <a:solidFill>
                  <a:schemeClr val="bg1"/>
                </a:solidFill>
              </a:rPr>
              <a:t>For More Information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52400" y="1752600"/>
            <a:ext cx="8610600" cy="762000"/>
          </a:xfrm>
          <a:prstGeom prst="rect">
            <a:avLst/>
          </a:prstGeom>
          <a:solidFill>
            <a:srgbClr val="000000">
              <a:alpha val="47059"/>
            </a:srgbClr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40000"/>
              </a:spcBef>
              <a:buClr>
                <a:schemeClr val="tx1"/>
              </a:buClr>
              <a:defRPr/>
            </a:pPr>
            <a:r>
              <a:rPr lang="en-US" sz="2800" b="1" kern="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  <a:cs typeface="Arial" charset="0"/>
              </a:rPr>
              <a:t>http://www.dep.state.fl.us/water/wqssp/nutrients</a:t>
            </a:r>
            <a:endParaRPr lang="en-US" sz="2800" b="1" kern="0" dirty="0">
              <a:solidFill>
                <a:schemeClr val="tx2">
                  <a:lumMod val="20000"/>
                  <a:lumOff val="80000"/>
                </a:schemeClr>
              </a:solidFill>
              <a:latin typeface="+mj-lt"/>
              <a:cs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8001000" cy="1143001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3600" dirty="0" smtClean="0">
                <a:solidFill>
                  <a:schemeClr val="bg1"/>
                </a:solidFill>
                <a:cs typeface="Arial" pitchFamily="34" charset="0"/>
              </a:rPr>
              <a:t>Path Forward </a:t>
            </a:r>
            <a:endParaRPr lang="en-US" sz="1400" dirty="0" smtClean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447800"/>
            <a:ext cx="8839200" cy="4876800"/>
          </a:xfrm>
        </p:spPr>
        <p:txBody>
          <a:bodyPr>
            <a:noAutofit/>
          </a:bodyPr>
          <a:lstStyle/>
          <a:p>
            <a:pPr marL="342900" lvl="1" indent="-342900">
              <a:buFont typeface="Arial" pitchFamily="34" charset="0"/>
              <a:buChar char="•"/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As part of “Path Forward” agreement between EPA and DEP, State legislation last year addressed the poison pill language</a:t>
            </a:r>
          </a:p>
          <a:p>
            <a:pPr marL="742950" lvl="2" indent="-342900"/>
            <a:r>
              <a:rPr lang="en-US" sz="2600" b="1" dirty="0" smtClean="0">
                <a:latin typeface="Arial" pitchFamily="34" charset="0"/>
                <a:cs typeface="Arial" pitchFamily="34" charset="0"/>
              </a:rPr>
              <a:t>Repeals 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“poison pill” language in Rule 62-302.531(9) if EPA withdraws federal NNC and ceases NNC rulemaking</a:t>
            </a:r>
          </a:p>
          <a:p>
            <a:pPr marL="401638"/>
            <a:r>
              <a:rPr lang="en-US" sz="2800" b="1" dirty="0" smtClean="0">
                <a:latin typeface="Arial" pitchFamily="34" charset="0"/>
                <a:cs typeface="Arial" pitchFamily="34" charset="0"/>
              </a:rPr>
              <a:t>EPA proposed to withdraw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federal NNC on April 2, with a 60-day comment period (thru June 2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marL="801688" lvl="1" indent="-342900">
              <a:buFont typeface="Arial" pitchFamily="34" charset="0"/>
              <a:buChar char="•"/>
            </a:pP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Not clear when EPA will act, but all remaining NNC will go into effect the day after EPA rescinds </a:t>
            </a:r>
            <a:endParaRPr lang="en-US" sz="2600" b="1" dirty="0">
              <a:latin typeface="Arial" pitchFamily="34" charset="0"/>
              <a:cs typeface="Arial" pitchFamily="34" charset="0"/>
            </a:endParaRPr>
          </a:p>
          <a:p>
            <a:endParaRPr lang="en-US" sz="2600" b="1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832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 dirty="0"/>
          </a:p>
        </p:txBody>
      </p:sp>
      <p:pic>
        <p:nvPicPr>
          <p:cNvPr id="5" name="Picture 4" descr="be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1" y="588835"/>
            <a:ext cx="4572000" cy="3068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river_aeria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657601"/>
            <a:ext cx="475449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 descr="NW1-SL-2025N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04800"/>
            <a:ext cx="4572000" cy="3429000"/>
          </a:xfrm>
          <a:prstGeom prst="rect">
            <a:avLst/>
          </a:prstGeom>
          <a:noFill/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3586655"/>
            <a:ext cx="4572000" cy="3271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848600" cy="6096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Needed a New Conceptual Model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524000"/>
            <a:ext cx="8000999" cy="4495800"/>
          </a:xfrm>
        </p:spPr>
        <p:txBody>
          <a:bodyPr>
            <a:normAutofit/>
          </a:bodyPr>
          <a:lstStyle/>
          <a:p>
            <a:r>
              <a:rPr lang="en-US" sz="30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Nutrients are typically not toxic, and </a:t>
            </a:r>
            <a:r>
              <a:rPr lang="en-US" sz="30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effects </a:t>
            </a:r>
            <a:r>
              <a:rPr lang="en-US" sz="30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are very site specific</a:t>
            </a:r>
          </a:p>
          <a:p>
            <a:pPr lvl="1"/>
            <a:r>
              <a:rPr lang="en-US" sz="26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Light </a:t>
            </a:r>
            <a:r>
              <a:rPr lang="en-US" sz="26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penetration, hydraulic residence time, presence of grazers, </a:t>
            </a:r>
            <a:r>
              <a:rPr lang="en-US" sz="26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habitat considerations </a:t>
            </a:r>
          </a:p>
          <a:p>
            <a:r>
              <a:rPr lang="en-US" sz="3000" b="1" dirty="0" smtClean="0"/>
              <a:t>M</a:t>
            </a:r>
            <a:r>
              <a:rPr lang="en-US" sz="30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akes broad-based </a:t>
            </a:r>
            <a:r>
              <a:rPr lang="en-US" sz="30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numeric </a:t>
            </a:r>
            <a:r>
              <a:rPr lang="en-US" sz="30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nutrient criteria </a:t>
            </a:r>
            <a:r>
              <a:rPr lang="en-US" sz="30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development more complicated than </a:t>
            </a:r>
            <a:r>
              <a:rPr lang="en-US" sz="30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most pollutants (e.g., toxic substances) </a:t>
            </a:r>
            <a:endParaRPr lang="en-US" sz="3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0"/>
            <a:ext cx="7696200" cy="1143000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Summary of Basic Concept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447800"/>
            <a:ext cx="8153400" cy="4800600"/>
          </a:xfrm>
        </p:spPr>
        <p:txBody>
          <a:bodyPr>
            <a:normAutofit/>
          </a:bodyPr>
          <a:lstStyle/>
          <a:p>
            <a:r>
              <a:rPr lang="en-US" b="1" u="sng" dirty="0" smtClean="0"/>
              <a:t>Maintain the narrative nutrient criterion </a:t>
            </a:r>
            <a:r>
              <a:rPr lang="en-US" b="1" dirty="0" smtClean="0"/>
              <a:t>and numerically interpret it using best available information on a site-specific basis using a </a:t>
            </a:r>
            <a:r>
              <a:rPr lang="en-US" b="1" dirty="0" smtClean="0">
                <a:solidFill>
                  <a:schemeClr val="accent4"/>
                </a:solidFill>
              </a:rPr>
              <a:t>systematic, hierarchical approach</a:t>
            </a:r>
          </a:p>
          <a:p>
            <a:pPr lvl="1"/>
            <a:r>
              <a:rPr lang="en-US" sz="2800" b="1" dirty="0" smtClean="0">
                <a:ea typeface="+mn-ea"/>
                <a:cs typeface="+mn-cs"/>
              </a:rPr>
              <a:t>Narrative states that “in no case shall nutrient concentrations of a body of water be altered so as to cause an imbalance in natural populations of aquatic flora or fauna.” </a:t>
            </a:r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endParaRPr lang="en-US" b="1" dirty="0" smtClean="0"/>
          </a:p>
          <a:p>
            <a:pPr>
              <a:buNone/>
            </a:pP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7620000" cy="11430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Hierarchical Approach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" name="Subtitle 2"/>
          <p:cNvSpPr>
            <a:spLocks noGrp="1"/>
          </p:cNvSpPr>
          <p:nvPr/>
        </p:nvSpPr>
        <p:spPr>
          <a:xfrm>
            <a:off x="1333500" y="3313212"/>
            <a:ext cx="6400800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grpSp>
        <p:nvGrpSpPr>
          <p:cNvPr id="2" name="Group 9"/>
          <p:cNvGrpSpPr/>
          <p:nvPr/>
        </p:nvGrpSpPr>
        <p:grpSpPr>
          <a:xfrm>
            <a:off x="381000" y="1618595"/>
            <a:ext cx="8305800" cy="4401205"/>
            <a:chOff x="381000" y="1219200"/>
            <a:chExt cx="8305800" cy="4401205"/>
          </a:xfrm>
        </p:grpSpPr>
        <p:sp>
          <p:nvSpPr>
            <p:cNvPr id="6" name="Rectangle 5"/>
            <p:cNvSpPr/>
            <p:nvPr/>
          </p:nvSpPr>
          <p:spPr>
            <a:xfrm>
              <a:off x="381000" y="1219200"/>
              <a:ext cx="8305800" cy="4401205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buNone/>
              </a:pPr>
              <a:r>
                <a:rPr lang="en-US" sz="2000" b="1" dirty="0" smtClean="0">
                  <a:latin typeface="+mn-lt"/>
                  <a:cs typeface="Arial" pitchFamily="34" charset="0"/>
                </a:rPr>
                <a:t>Nutrient Total Maximum Daily Loads, Site Specific Alternative Criteria , Estuary-specific Criteria, and </a:t>
              </a:r>
            </a:p>
            <a:p>
              <a:pPr algn="ctr">
                <a:buNone/>
              </a:pPr>
              <a:r>
                <a:rPr lang="en-US" sz="2000" b="1" dirty="0" smtClean="0">
                  <a:latin typeface="+mn-lt"/>
                  <a:cs typeface="Arial" pitchFamily="34" charset="0"/>
                </a:rPr>
                <a:t>Level II Water Quality-Based Effluent Limitations (WQBELs)</a:t>
              </a:r>
            </a:p>
            <a:p>
              <a:pPr algn="ctr">
                <a:buNone/>
              </a:pPr>
              <a:endParaRPr lang="en-US" sz="2000" b="1" dirty="0" smtClean="0">
                <a:latin typeface="+mn-lt"/>
                <a:cs typeface="Arial" pitchFamily="34" charset="0"/>
              </a:endParaRPr>
            </a:p>
            <a:p>
              <a:pPr marL="1028700" indent="-622300" algn="ctr">
                <a:buNone/>
              </a:pPr>
              <a:endParaRPr lang="en-US" sz="2000" b="1" dirty="0" smtClean="0">
                <a:latin typeface="+mn-lt"/>
                <a:cs typeface="Arial" pitchFamily="34" charset="0"/>
              </a:endParaRPr>
            </a:p>
            <a:p>
              <a:pPr marL="1028700" indent="-622300" algn="ctr">
                <a:buNone/>
              </a:pPr>
              <a:r>
                <a:rPr lang="en-US" sz="2000" b="1" dirty="0" smtClean="0">
                  <a:solidFill>
                    <a:srgbClr val="FFC000"/>
                  </a:solidFill>
                  <a:latin typeface="+mn-lt"/>
                  <a:cs typeface="Arial" pitchFamily="34" charset="0"/>
                </a:rPr>
                <a:t>Stressor-Response</a:t>
              </a:r>
              <a:r>
                <a:rPr lang="en-US" sz="2000" b="1" dirty="0" smtClean="0">
                  <a:latin typeface="+mn-lt"/>
                  <a:cs typeface="Arial" pitchFamily="34" charset="0"/>
                </a:rPr>
                <a:t> Relationships (lakes &amp; springs)</a:t>
              </a:r>
            </a:p>
            <a:p>
              <a:pPr marL="1028700" indent="-622300" algn="ctr">
                <a:buNone/>
              </a:pPr>
              <a:endParaRPr lang="en-US" sz="2000" b="1" dirty="0" smtClean="0">
                <a:latin typeface="+mn-lt"/>
                <a:cs typeface="Arial" pitchFamily="34" charset="0"/>
              </a:endParaRPr>
            </a:p>
            <a:p>
              <a:pPr marL="1028700" indent="-622300" algn="ctr">
                <a:buNone/>
              </a:pPr>
              <a:endParaRPr lang="en-US" sz="2000" b="1" dirty="0" smtClean="0">
                <a:latin typeface="+mn-lt"/>
                <a:cs typeface="Arial" pitchFamily="34" charset="0"/>
              </a:endParaRPr>
            </a:p>
            <a:p>
              <a:pPr marL="744538" indent="-338138" algn="ctr">
                <a:buNone/>
              </a:pPr>
              <a:r>
                <a:rPr lang="en-US" sz="2000" b="1" dirty="0" smtClean="0">
                  <a:latin typeface="+mn-lt"/>
                  <a:cs typeface="Arial" pitchFamily="34" charset="0"/>
                </a:rPr>
                <a:t>Reference-based thresholds (streams)</a:t>
              </a:r>
            </a:p>
            <a:p>
              <a:pPr marL="744538" indent="-338138" algn="ctr">
                <a:buNone/>
              </a:pPr>
              <a:r>
                <a:rPr lang="en-US" sz="2000" b="1" dirty="0" smtClean="0">
                  <a:latin typeface="+mn-lt"/>
                  <a:cs typeface="Arial" pitchFamily="34" charset="0"/>
                </a:rPr>
                <a:t>combined with biological data (flora and fauna)</a:t>
              </a:r>
            </a:p>
            <a:p>
              <a:pPr marL="744538" indent="-338138" algn="ctr">
                <a:buNone/>
              </a:pPr>
              <a:endParaRPr lang="en-US" sz="2000" b="1" dirty="0" smtClean="0">
                <a:latin typeface="+mn-lt"/>
                <a:cs typeface="Arial" pitchFamily="34" charset="0"/>
              </a:endParaRPr>
            </a:p>
            <a:p>
              <a:pPr marL="744538" indent="-338138" algn="ctr">
                <a:buNone/>
              </a:pPr>
              <a:endParaRPr lang="en-US" sz="2000" b="1" dirty="0" smtClean="0">
                <a:latin typeface="+mn-lt"/>
                <a:cs typeface="Arial" pitchFamily="34" charset="0"/>
              </a:endParaRPr>
            </a:p>
            <a:p>
              <a:pPr algn="ctr">
                <a:buNone/>
              </a:pPr>
              <a:r>
                <a:rPr lang="en-US" sz="2000" b="1" dirty="0" smtClean="0">
                  <a:latin typeface="+mn-lt"/>
                  <a:cs typeface="Arial" pitchFamily="34" charset="0"/>
                </a:rPr>
                <a:t>Narrative (wetlands, intermittent streams, </a:t>
              </a:r>
            </a:p>
            <a:p>
              <a:pPr algn="ctr">
                <a:buNone/>
              </a:pPr>
              <a:r>
                <a:rPr lang="en-US" sz="2000" b="1" dirty="0" smtClean="0">
                  <a:latin typeface="+mn-lt"/>
                  <a:cs typeface="Arial" pitchFamily="34" charset="0"/>
                </a:rPr>
                <a:t>South Florida flowing waters)</a:t>
              </a:r>
            </a:p>
          </p:txBody>
        </p:sp>
        <p:sp>
          <p:nvSpPr>
            <p:cNvPr id="7" name="Down Arrow 6"/>
            <p:cNvSpPr/>
            <p:nvPr/>
          </p:nvSpPr>
          <p:spPr bwMode="auto">
            <a:xfrm>
              <a:off x="4267200" y="2295198"/>
              <a:ext cx="381000" cy="457200"/>
            </a:xfrm>
            <a:prstGeom prst="downArrow">
              <a:avLst/>
            </a:prstGeom>
            <a:solidFill>
              <a:schemeClr val="accent1"/>
            </a:solidFill>
            <a:ln w="12700" cap="sq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endParaRPr>
            </a:p>
          </p:txBody>
        </p:sp>
        <p:sp>
          <p:nvSpPr>
            <p:cNvPr id="8" name="Down Arrow 7"/>
            <p:cNvSpPr/>
            <p:nvPr/>
          </p:nvSpPr>
          <p:spPr bwMode="auto">
            <a:xfrm>
              <a:off x="4267200" y="3209598"/>
              <a:ext cx="381000" cy="457200"/>
            </a:xfrm>
            <a:prstGeom prst="downArrow">
              <a:avLst/>
            </a:prstGeom>
            <a:solidFill>
              <a:schemeClr val="accent1"/>
            </a:solidFill>
            <a:ln w="12700" cap="sq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endParaRPr>
            </a:p>
          </p:txBody>
        </p:sp>
        <p:sp>
          <p:nvSpPr>
            <p:cNvPr id="9" name="Down Arrow 8"/>
            <p:cNvSpPr/>
            <p:nvPr/>
          </p:nvSpPr>
          <p:spPr bwMode="auto">
            <a:xfrm>
              <a:off x="4267200" y="4428798"/>
              <a:ext cx="381000" cy="457200"/>
            </a:xfrm>
            <a:prstGeom prst="downArrow">
              <a:avLst/>
            </a:prstGeom>
            <a:solidFill>
              <a:schemeClr val="accent1"/>
            </a:solidFill>
            <a:ln w="12700" cap="sq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ate Lands Powerpoint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powerpoint_blue</Template>
  <TotalTime>7354</TotalTime>
  <Words>2799</Words>
  <Application>Microsoft Office PowerPoint</Application>
  <PresentationFormat>On-screen Show (4:3)</PresentationFormat>
  <Paragraphs>363</Paragraphs>
  <Slides>41</Slides>
  <Notes>8</Notes>
  <HiddenSlides>4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8" baseType="lpstr">
      <vt:lpstr>Arial</vt:lpstr>
      <vt:lpstr>Book Antiqua</vt:lpstr>
      <vt:lpstr>Calibri</vt:lpstr>
      <vt:lpstr>Tahoma</vt:lpstr>
      <vt:lpstr>Times New Roman</vt:lpstr>
      <vt:lpstr>Verdana</vt:lpstr>
      <vt:lpstr>State Lands Powerpoint Template</vt:lpstr>
      <vt:lpstr>PowerPoint Presentation</vt:lpstr>
      <vt:lpstr>Summary of Presentation</vt:lpstr>
      <vt:lpstr>Status of Florida’s NNC </vt:lpstr>
      <vt:lpstr>EPA Approval (Rule 62-302.531 (9))</vt:lpstr>
      <vt:lpstr>Path Forward </vt:lpstr>
      <vt:lpstr>PowerPoint Presentation</vt:lpstr>
      <vt:lpstr>Needed a New Conceptual Model</vt:lpstr>
      <vt:lpstr>Summary of Basic Concept</vt:lpstr>
      <vt:lpstr>Hierarchical Approach</vt:lpstr>
      <vt:lpstr>Adopted Rules</vt:lpstr>
      <vt:lpstr>PowerPoint Presentation</vt:lpstr>
      <vt:lpstr>Summary of Estuary Criteria  </vt:lpstr>
      <vt:lpstr>PowerPoint Presentation</vt:lpstr>
      <vt:lpstr>Expression of Estuarine  Interpretations of Narrative</vt:lpstr>
      <vt:lpstr>Numeric Interpretations for Lakes </vt:lpstr>
      <vt:lpstr>Colored Lake Chl-a Response to Total Phosphorus</vt:lpstr>
      <vt:lpstr>Numeric Interpretations for Lakes </vt:lpstr>
      <vt:lpstr>PowerPoint Presentation</vt:lpstr>
      <vt:lpstr>PowerPoint Presentation</vt:lpstr>
      <vt:lpstr>PowerPoint Presentation</vt:lpstr>
      <vt:lpstr>Field Studies: Vaucheria % Cover was Significantly Related to Springs Nitrogen Concentration</vt:lpstr>
      <vt:lpstr>PowerPoint Presentation</vt:lpstr>
      <vt:lpstr>NNC for Streams</vt:lpstr>
      <vt:lpstr>Floral Tools in Streams</vt:lpstr>
      <vt:lpstr>Streams Thresholds and Regions</vt:lpstr>
      <vt:lpstr>Exceptions to Streams Definition</vt:lpstr>
      <vt:lpstr>PowerPoint Presentation</vt:lpstr>
      <vt:lpstr>Lake-like Portions of Rivers</vt:lpstr>
      <vt:lpstr>Exceptions to Streams Definition  (continued)</vt:lpstr>
      <vt:lpstr>PowerPoint Presentation</vt:lpstr>
      <vt:lpstr>PowerPoint Presentation</vt:lpstr>
      <vt:lpstr>PowerPoint Presentation</vt:lpstr>
      <vt:lpstr>Exceptions to Streams Definition (continued)</vt:lpstr>
      <vt:lpstr>PowerPoint Presentation</vt:lpstr>
      <vt:lpstr>Implementation Document</vt:lpstr>
      <vt:lpstr>Implementation Document  (continued)</vt:lpstr>
      <vt:lpstr>Downstream Waters Protection</vt:lpstr>
      <vt:lpstr>Sources of Information</vt:lpstr>
      <vt:lpstr>Additional Information Sources </vt:lpstr>
      <vt:lpstr>Additional Information Sources</vt:lpstr>
      <vt:lpstr>For More Information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Mike Titus</dc:creator>
  <cp:lastModifiedBy>Joyner, Daryll</cp:lastModifiedBy>
  <cp:revision>354</cp:revision>
  <dcterms:created xsi:type="dcterms:W3CDTF">2011-08-01T18:44:53Z</dcterms:created>
  <dcterms:modified xsi:type="dcterms:W3CDTF">2014-05-27T18:18:53Z</dcterms:modified>
</cp:coreProperties>
</file>