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307" r:id="rId3"/>
    <p:sldId id="258" r:id="rId4"/>
    <p:sldId id="308" r:id="rId5"/>
    <p:sldId id="309" r:id="rId6"/>
    <p:sldId id="320" r:id="rId7"/>
    <p:sldId id="333" r:id="rId8"/>
    <p:sldId id="321" r:id="rId9"/>
    <p:sldId id="322" r:id="rId10"/>
    <p:sldId id="323" r:id="rId11"/>
    <p:sldId id="332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42" r:id="rId20"/>
    <p:sldId id="358" r:id="rId21"/>
    <p:sldId id="359" r:id="rId22"/>
    <p:sldId id="361" r:id="rId23"/>
    <p:sldId id="362" r:id="rId24"/>
    <p:sldId id="363" r:id="rId25"/>
    <p:sldId id="364" r:id="rId26"/>
    <p:sldId id="365" r:id="rId27"/>
    <p:sldId id="366" r:id="rId28"/>
    <p:sldId id="319" r:id="rId29"/>
    <p:sldId id="367" r:id="rId30"/>
    <p:sldId id="368" r:id="rId31"/>
    <p:sldId id="369" r:id="rId32"/>
    <p:sldId id="324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1BE"/>
    <a:srgbClr val="FFFF99"/>
    <a:srgbClr val="146EB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8424" autoAdjust="0"/>
  </p:normalViewPr>
  <p:slideViewPr>
    <p:cSldViewPr>
      <p:cViewPr>
        <p:scale>
          <a:sx n="110" d="100"/>
          <a:sy n="110" d="100"/>
        </p:scale>
        <p:origin x="-41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3468" y="51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F2F3B-BB28-4923-A1AA-C1EC3D275E8E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079D4-790E-41DC-AA37-8652918DE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D7D86BE-4C13-4C5D-B927-7297B0B46A56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CD87B0-9B1F-495D-9B5E-20904F84CB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32943" indent="-232943">
              <a:buFont typeface="Arial" pitchFamily="34" charset="0"/>
              <a:buChar char="•"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D87B0-9B1F-495D-9B5E-20904F84CB4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863961-B158-473A-B895-CC65510A7C9D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9951D2-541E-4012-AF49-68FC840C120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Strip.png"/>
          <p:cNvPicPr>
            <a:picLocks noChangeAspect="1"/>
          </p:cNvPicPr>
          <p:nvPr userDrawn="1"/>
        </p:nvPicPr>
        <p:blipFill>
          <a:blip r:embed="rId2" cstate="print"/>
          <a:srcRect t="7919"/>
          <a:stretch>
            <a:fillRect/>
          </a:stretch>
        </p:blipFill>
        <p:spPr>
          <a:xfrm>
            <a:off x="0" y="0"/>
            <a:ext cx="914400" cy="6314904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8610600" y="6286500"/>
            <a:ext cx="533400" cy="533400"/>
            <a:chOff x="6553200" y="4343400"/>
            <a:chExt cx="1219200" cy="1219200"/>
          </a:xfrm>
        </p:grpSpPr>
        <p:sp>
          <p:nvSpPr>
            <p:cNvPr id="9" name="Oval 8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LOGOSEAL_BLUE_2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848600" cy="1143000"/>
          </a:xfrm>
        </p:spPr>
        <p:txBody>
          <a:bodyPr>
            <a:noAutofit/>
          </a:bodyPr>
          <a:lstStyle>
            <a:lvl1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863961-B158-473A-B895-CC65510A7C9D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Strip.png"/>
          <p:cNvPicPr>
            <a:picLocks noChangeAspect="1"/>
          </p:cNvPicPr>
          <p:nvPr userDrawn="1"/>
        </p:nvPicPr>
        <p:blipFill>
          <a:blip r:embed="rId2" cstate="print"/>
          <a:srcRect t="7919"/>
          <a:stretch>
            <a:fillRect/>
          </a:stretch>
        </p:blipFill>
        <p:spPr>
          <a:xfrm>
            <a:off x="0" y="0"/>
            <a:ext cx="914400" cy="631490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51D2-541E-4012-AF49-68FC840C12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8610600" y="6286500"/>
            <a:ext cx="533400" cy="533400"/>
            <a:chOff x="6553200" y="4343400"/>
            <a:chExt cx="1219200" cy="1219200"/>
          </a:xfrm>
        </p:grpSpPr>
        <p:sp>
          <p:nvSpPr>
            <p:cNvPr id="8" name="Oval 7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SEAL_BLUE_2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863961-B158-473A-B895-CC65510A7C9D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77000" y="6356350"/>
            <a:ext cx="2133600" cy="365125"/>
          </a:xfrm>
        </p:spPr>
        <p:txBody>
          <a:bodyPr/>
          <a:lstStyle/>
          <a:p>
            <a:fld id="{A39951D2-541E-4012-AF49-68FC840C1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Strip.png"/>
          <p:cNvPicPr>
            <a:picLocks noChangeAspect="1"/>
          </p:cNvPicPr>
          <p:nvPr userDrawn="1"/>
        </p:nvPicPr>
        <p:blipFill>
          <a:blip r:embed="rId2" cstate="print"/>
          <a:srcRect t="7919"/>
          <a:stretch>
            <a:fillRect/>
          </a:stretch>
        </p:blipFill>
        <p:spPr>
          <a:xfrm>
            <a:off x="0" y="0"/>
            <a:ext cx="914400" cy="6314904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8610600" y="6286500"/>
            <a:ext cx="533400" cy="533400"/>
            <a:chOff x="6553200" y="4343400"/>
            <a:chExt cx="1219200" cy="1219200"/>
          </a:xfrm>
        </p:grpSpPr>
        <p:sp>
          <p:nvSpPr>
            <p:cNvPr id="7" name="Oval 6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LOGOSEAL_BLUE_2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6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st background drop strip.png"/>
          <p:cNvPicPr>
            <a:picLocks noChangeAspect="1"/>
          </p:cNvPicPr>
          <p:nvPr userDrawn="1"/>
        </p:nvPicPr>
        <p:blipFill>
          <a:blip r:embed="rId5" cstate="print"/>
          <a:srcRect t="14814" b="25926"/>
          <a:stretch>
            <a:fillRect/>
          </a:stretch>
        </p:blipFill>
        <p:spPr>
          <a:xfrm>
            <a:off x="0" y="6248400"/>
            <a:ext cx="9144000" cy="609600"/>
          </a:xfrm>
          <a:prstGeom prst="rect">
            <a:avLst/>
          </a:prstGeom>
        </p:spPr>
      </p:pic>
      <p:pic>
        <p:nvPicPr>
          <p:cNvPr id="8" name="Picture 7" descr="SJRWMD logo with support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65528" y="6377939"/>
            <a:ext cx="2068072" cy="40386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39951D2-541E-4012-AF49-68FC840C12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FFFF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FF00"/>
        </a:buClr>
        <a:buFont typeface="Arial" pitchFamily="34" charset="0"/>
        <a:buChar char="•"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FF00"/>
        </a:buClr>
        <a:buFont typeface="Arial" pitchFamily="34" charset="0"/>
        <a:buChar char="–"/>
        <a:defRPr sz="2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FF00"/>
        </a:buClr>
        <a:buFont typeface="Courier New" pitchFamily="49" charset="0"/>
        <a:buChar char="o"/>
        <a:defRPr sz="2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FF00"/>
        </a:buClr>
        <a:buFont typeface="Wingdings" pitchFamily="2" charset="2"/>
        <a:buChar char="§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FFF00"/>
        </a:buClr>
        <a:buFont typeface="Arial" pitchFamily="34" charset="0"/>
        <a:buChar char="»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orl\mbrandenburg\Springs Assessment\Photos\Bugg Spring -  1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20000"/>
          </a:blip>
          <a:srcRect l="153" t="9167"/>
          <a:stretch>
            <a:fillRect/>
          </a:stretch>
        </p:blipFill>
        <p:spPr bwMode="auto">
          <a:xfrm>
            <a:off x="0" y="0"/>
            <a:ext cx="9144000" cy="623887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066800" y="685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Gill Sans MT" pitchFamily="34" charset="0"/>
              </a:rPr>
              <a:t>Review and Assessment of Secondary Impacts to Wetlands and Other Surface Waters </a:t>
            </a:r>
            <a:endParaRPr lang="en-US" b="1" dirty="0">
              <a:latin typeface="Gill Sans M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705100"/>
            <a:ext cx="40386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Mark E. Brandenburg,</a:t>
            </a:r>
          </a:p>
          <a:p>
            <a:pPr algn="ctr">
              <a:spcBef>
                <a:spcPct val="0"/>
              </a:spcBef>
            </a:pP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MS, </a:t>
            </a:r>
            <a:r>
              <a:rPr lang="en-US" sz="25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CSE</a:t>
            </a: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, PWS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Environmental Resource Program Manager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53000" y="2438400"/>
            <a:ext cx="4419600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Mindy Parrott, </a:t>
            </a: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MS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Lead Environmental Scientist</a:t>
            </a:r>
          </a:p>
        </p:txBody>
      </p:sp>
      <p:pic>
        <p:nvPicPr>
          <p:cNvPr id="7" name="Picture 6" descr="SJRWMD logo - blue w tex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476750"/>
            <a:ext cx="1295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6629400" y="4476750"/>
            <a:ext cx="1219200" cy="1219200"/>
            <a:chOff x="6553200" y="4343400"/>
            <a:chExt cx="1219200" cy="1219200"/>
          </a:xfrm>
        </p:grpSpPr>
        <p:sp>
          <p:nvSpPr>
            <p:cNvPr id="9" name="Oval 8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LOGOSEAL_BLUE_2"/>
            <p:cNvPicPr/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How Far Do You Assess?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295400" y="17907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25’?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200’?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1’ – 300’?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Corps Scope of 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	Effects tool</a:t>
            </a:r>
          </a:p>
        </p:txBody>
      </p:sp>
      <p:pic>
        <p:nvPicPr>
          <p:cNvPr id="3074" name="Picture 2" descr="C:\Users\mbranden\Desktop\Development.jpg"/>
          <p:cNvPicPr>
            <a:picLocks noChangeAspect="1" noChangeArrowheads="1"/>
          </p:cNvPicPr>
          <p:nvPr/>
        </p:nvPicPr>
        <p:blipFill>
          <a:blip r:embed="rId2" cstate="print"/>
          <a:srcRect l="26631" t="6107" r="29505" b="15725"/>
          <a:stretch>
            <a:fillRect/>
          </a:stretch>
        </p:blipFill>
        <p:spPr bwMode="auto">
          <a:xfrm>
            <a:off x="4876800" y="1371600"/>
            <a:ext cx="4267200" cy="487680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>
            <a:off x="7038975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248400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791200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77025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19859759">
            <a:off x="6875425" y="2789699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25’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9483372">
            <a:off x="6446374" y="2743508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100’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9257289">
            <a:off x="6029197" y="2722863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200’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098258">
            <a:off x="5566090" y="272598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300’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2" y="196850"/>
            <a:ext cx="8218487" cy="946150"/>
          </a:xfrm>
        </p:spPr>
        <p:txBody>
          <a:bodyPr/>
          <a:lstStyle/>
          <a:p>
            <a:r>
              <a:rPr lang="en-US" sz="3600" b="1" dirty="0">
                <a:latin typeface="Century Gothic" pitchFamily="34" charset="0"/>
              </a:rPr>
              <a:t>Resolving Secondary Impact Issues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90600" y="1524000"/>
            <a:ext cx="5410200" cy="39624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Provide natural and/or planted upland buffers (15’ min, 25’ </a:t>
            </a:r>
            <a:r>
              <a:rPr lang="en-US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avg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)</a:t>
            </a: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defRPr/>
            </a:pPr>
            <a:endParaRPr 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Provide appropriate water quality &amp; quantity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Incorporate design elements to reduce impacts</a:t>
            </a: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Implement wildlife agencies’ management guidelines for wetland-dependent wildlife</a:t>
            </a: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Reduce and eliminate impacts</a:t>
            </a: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Font typeface="Arial" pitchFamily="34" charset="0"/>
              <a:buChar char="•"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Provide mitigation for unavoidable secondary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impacts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</a:pPr>
            <a:endParaRPr 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" name="Picture 374" descr="4-10"/>
          <p:cNvPicPr>
            <a:picLocks noChangeAspect="1" noChangeArrowheads="1"/>
          </p:cNvPicPr>
          <p:nvPr/>
        </p:nvPicPr>
        <p:blipFill>
          <a:blip r:embed="rId2" cstate="print"/>
          <a:srcRect l="23596" r="34831" b="6041"/>
          <a:stretch>
            <a:fillRect/>
          </a:stretch>
        </p:blipFill>
        <p:spPr bwMode="auto">
          <a:xfrm>
            <a:off x="6324600" y="1466850"/>
            <a:ext cx="2819400" cy="4781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1371600"/>
            <a:ext cx="4343400" cy="507227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Conceptual Approval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1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Six Possible Alternatives, final Alternative to be chosen by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EIS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Located within Aquatic Preserve,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SSL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OFW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, &amp; State Park Lands.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Permit has </a:t>
            </a:r>
            <a:r>
              <a:rPr kumimoji="0" lang="en-US" sz="320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not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 been issued.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7" name="Picture 5" descr="IMG_2617"/>
          <p:cNvPicPr>
            <a:picLocks noChangeAspect="1" noChangeArrowheads="1"/>
          </p:cNvPicPr>
          <p:nvPr/>
        </p:nvPicPr>
        <p:blipFill>
          <a:blip r:embed="rId2" cstate="print"/>
          <a:srcRect l="26060" t="32842" r="20776" b="20755"/>
          <a:stretch>
            <a:fillRect/>
          </a:stretch>
        </p:blipFill>
        <p:spPr bwMode="auto">
          <a:xfrm>
            <a:off x="5181600" y="3733800"/>
            <a:ext cx="3962400" cy="249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IMG_26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24507"/>
            <a:ext cx="3962400" cy="250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" name="Picture Placeholder 5" descr="FLUCCS Map.jpg"/>
          <p:cNvPicPr preferRelativeResize="0">
            <a:picLocks/>
          </p:cNvPicPr>
          <p:nvPr/>
        </p:nvPicPr>
        <p:blipFill>
          <a:blip r:embed="rId2" cstate="print"/>
          <a:srcRect l="6854" t="3799" r="6854"/>
          <a:stretch>
            <a:fillRect/>
          </a:stretch>
        </p:blipFill>
        <p:spPr>
          <a:xfrm>
            <a:off x="914400" y="1371600"/>
            <a:ext cx="8229600" cy="488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914399" y="1219200"/>
            <a:ext cx="7391401" cy="5334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Location and Landscape Support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Habitat fragmentation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Noise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Light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Community Structure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Shading beyond the bridge footprint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Edge effect allowing exotic invasion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Litter, dumping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Water Environment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Direct discharges from scuppers to water body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Scour and changes in sedimentation/ water flow from pilings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Turbidity problems during construction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2000" y="1295400"/>
            <a:ext cx="5029200" cy="50292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280988" marR="0" lvl="0" indent="-1682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Literature indicates birds and other wildlife are affected by roads &amp; bridges: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13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Discourages nesting/roosting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Birds are flushed by sight/sound of people/vehicles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Species composition changes- more “suburban” species.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Encourages some species to forage adjacent to road= road kill.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Flushing distances varied in studies- 150- 500 feet, with most species needing 100-250 feet.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Looked at species lists specific to the project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endParaRPr kumimoji="0" lang="en-US" sz="26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8" name="Picture 2" descr="original"/>
          <p:cNvPicPr>
            <a:picLocks noChangeAspect="1" noChangeArrowheads="1"/>
          </p:cNvPicPr>
          <p:nvPr/>
        </p:nvPicPr>
        <p:blipFill>
          <a:blip r:embed="rId2" cstate="print"/>
          <a:srcRect l="11957" b="8232"/>
          <a:stretch>
            <a:fillRect/>
          </a:stretch>
        </p:blipFill>
        <p:spPr bwMode="auto">
          <a:xfrm>
            <a:off x="5867400" y="1143000"/>
            <a:ext cx="32766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914400" y="1447800"/>
            <a:ext cx="8229600" cy="48768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Existing bridges on same river system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1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Exotics dominant within 50 feet of the bridge.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Aerial  photography shows shading 40 feet north of the bridge.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Habitat fragmentation seemed obvious: existing bridges had filled approaches in the river.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Noise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1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Literature indicates wading birds may be adversely affected by noise exceeding 56 dB. 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Noise study indicated 56dB contour extending 600 feet from bridge.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However, it was acknowledged that wildlife can adapt to steady background noise.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914400" y="1600200"/>
            <a:ext cx="8229600" cy="46482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During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EIS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 process, commitments were made to reduce secondary impacts: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1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Construction methodology will use temporary work platform/ or top-down method, no water jetting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Manatee, Sea Turtle and Sawfish standard conditions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Construction staging only within the bridge approach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No scuppers, all stormwater directed to ponds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Specialized directional lighting to reduce light trespass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Bridge supports designed to minimize scour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90600" y="1600200"/>
            <a:ext cx="8229600" cy="452596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Result- two secondary impact assessment areas-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0 to 50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 feet from the bridge, and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51-250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 feet from the bridge.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It was agreed that the secondary effects are lessened where forested wetlands exist, in comparison to marshes.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To simplify the analysis, we lumped all of the assessment areas into forested or marsh.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85" b="1488"/>
          <a:stretch/>
        </p:blipFill>
        <p:spPr bwMode="auto">
          <a:xfrm>
            <a:off x="914400" y="1430827"/>
            <a:ext cx="8229600" cy="481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838200" y="1333500"/>
            <a:ext cx="70866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endParaRPr kumimoji="0" lang="en-US" sz="2200" i="0" u="non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buFontTx/>
              <a:buChar char="–"/>
              <a:tabLst/>
              <a:defRPr/>
            </a:pPr>
            <a:endParaRPr kumimoji="0" lang="en-US" sz="2200" i="0" u="non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914400" y="304800"/>
            <a:ext cx="7112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Overview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371600"/>
            <a:ext cx="4953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noProof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Regulatory Basis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cs typeface="Times New Roman" pitchFamily="18" charset="0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ea typeface="+mn-ea"/>
                <a:cs typeface="Times New Roman" pitchFamily="18" charset="0"/>
              </a:rPr>
              <a:t>What is a Secondary Impact?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How to Assess</a:t>
            </a:r>
            <a:endParaRPr lang="en-US" sz="2800" kern="0" dirty="0" smtClean="0">
              <a:solidFill>
                <a:srgbClr val="FFFFFF"/>
              </a:solidFill>
              <a:latin typeface="Century Gothic" pitchFamily="34" charset="0"/>
              <a:ea typeface="+mn-ea"/>
              <a:cs typeface="Times New Roman" pitchFamily="18" charset="0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ea typeface="+mn-ea"/>
              <a:cs typeface="Times New Roman" pitchFamily="18" charset="0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Resolving Secondary Impact Issues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lang="en-US" sz="800" kern="0" dirty="0">
              <a:solidFill>
                <a:srgbClr val="FFFFFF"/>
              </a:solidFill>
              <a:latin typeface="Century Gothic" pitchFamily="34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kumimoji="0" lang="en-US" sz="280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Century Gothic" pitchFamily="34" charset="0"/>
                <a:ea typeface="+mn-ea"/>
                <a:cs typeface="+mn-cs"/>
              </a:rPr>
              <a:t>Case Study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kumimoji="0" lang="en-US" sz="800" i="0" u="none" strike="noStrike" kern="0" cap="none" spc="0" normalizeH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Group Exercise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i="0" u="none" strike="noStrike" kern="0" cap="none" spc="0" normalizeH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pic>
        <p:nvPicPr>
          <p:cNvPr id="7" name="Picture 4" descr="DSC00232"/>
          <p:cNvPicPr>
            <a:picLocks noChangeAspect="1" noChangeArrowheads="1"/>
          </p:cNvPicPr>
          <p:nvPr/>
        </p:nvPicPr>
        <p:blipFill>
          <a:blip r:embed="rId2" cstate="print"/>
          <a:srcRect l="23401" t="18721" r="28861"/>
          <a:stretch>
            <a:fillRect/>
          </a:stretch>
        </p:blipFill>
        <p:spPr bwMode="auto">
          <a:xfrm>
            <a:off x="5257800" y="1295400"/>
            <a:ext cx="3886200" cy="4962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16737234"/>
              </p:ext>
            </p:extLst>
          </p:nvPr>
        </p:nvGraphicFramePr>
        <p:xfrm>
          <a:off x="1066800" y="1600200"/>
          <a:ext cx="7924800" cy="426720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84960"/>
                <a:gridCol w="1584960"/>
                <a:gridCol w="1584960"/>
                <a:gridCol w="1584960"/>
                <a:gridCol w="1584960"/>
              </a:tblGrid>
              <a:tr h="51150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UMAM Scoring Category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Decrease in UMAM Score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1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Marsh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Forested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1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0-50’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51-250’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0-50’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51-250’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  <a:tr h="1135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Location and Landscape Support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  <a:tr h="7987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Water Environment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  <a:tr h="7987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Community  Structure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6" name="Content Placeholder 3" descr="Indian Street Bridge HPC Memo with exhibits 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9365" t="2327" r="3422" b="17405"/>
          <a:stretch>
            <a:fillRect/>
          </a:stretch>
        </p:blipFill>
        <p:spPr>
          <a:xfrm>
            <a:off x="914400" y="1153212"/>
            <a:ext cx="8229600" cy="509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90600" y="1524000"/>
            <a:ext cx="7772400" cy="4709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South Fork of the St. Lucie River. Not an AP or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OFW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.  Heightened Public Concern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Stimulus project.  Hurry up and issue the permit we haven’t applied for yet!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Because of the multi-agency agreement on the UMAM secondary impact methodology for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Crosstown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, we were able to use a similar strategy for Indian Street Bridge.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9" r="15139" b="10686"/>
          <a:stretch/>
        </p:blipFill>
        <p:spPr bwMode="auto">
          <a:xfrm>
            <a:off x="914400" y="1227826"/>
            <a:ext cx="822960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1143000"/>
            <a:ext cx="8153400" cy="49377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Applicants included the following features in the design of the bridge to reduce secondary impacts: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Wildlife crossing in uplands under east end of bridge (span begins early).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Construction via temporary work platform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Manatee Standard Construction Conditions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Shoreline stabilization/ mangrove planter at the west end of the bridge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Directional lighting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Bridge height allows for some growth under the bridge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Railings to discourage bird perching</a:t>
            </a:r>
          </a:p>
          <a:p>
            <a:pPr marL="393192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43000" y="1447800"/>
            <a:ext cx="7391400" cy="4709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Permit was issued via Final Order in favor of the applicant after an Administrative Hearing.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Testimony included discussion of the methodology used to determine and calculate secondary impacts.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Bridge has been constructed and opened earlier this year.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4" name="Picture 3" descr="\\ad.sfwmd.gov\DFSRoot\data\ft_pierce\Share\Indian_Street_Bridge\Indian Street Bridge December 7 2012\McNabb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204"/>
          <a:stretch>
            <a:fillRect/>
          </a:stretch>
        </p:blipFill>
        <p:spPr bwMode="auto">
          <a:xfrm>
            <a:off x="914400" y="1076326"/>
            <a:ext cx="8229600" cy="51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5" name="Picture 2" descr="\\ad.sfwmd.gov\DFSRoot\data\ft_pierce\Share\Indian_Street_Bridge\Indian Street Bridge February 3 2014\DSC05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049"/>
          <a:stretch>
            <a:fillRect/>
          </a:stretch>
        </p:blipFill>
        <p:spPr bwMode="auto">
          <a:xfrm>
            <a:off x="914400" y="1066800"/>
            <a:ext cx="82296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18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Group Exercise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1027" name="Picture 3" descr="C:\Users\mbranden\Desktop\Ramblebrook St.jpg"/>
          <p:cNvPicPr>
            <a:picLocks noChangeAspect="1" noChangeArrowheads="1"/>
          </p:cNvPicPr>
          <p:nvPr/>
        </p:nvPicPr>
        <p:blipFill>
          <a:blip r:embed="rId2" cstate="print"/>
          <a:srcRect r="5409" b="7284"/>
          <a:stretch>
            <a:fillRect/>
          </a:stretch>
        </p:blipFill>
        <p:spPr bwMode="auto">
          <a:xfrm>
            <a:off x="885824" y="1125273"/>
            <a:ext cx="8258175" cy="5123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Group Exercise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4" name="Picture 3" descr="Ramblebrook.JPG"/>
          <p:cNvPicPr>
            <a:picLocks noChangeAspect="1"/>
          </p:cNvPicPr>
          <p:nvPr/>
        </p:nvPicPr>
        <p:blipFill>
          <a:blip r:embed="rId2" cstate="print"/>
          <a:srcRect l="10000"/>
          <a:stretch>
            <a:fillRect/>
          </a:stretch>
        </p:blipFill>
        <p:spPr>
          <a:xfrm>
            <a:off x="914400" y="1769852"/>
            <a:ext cx="8229600" cy="44779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6959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Regulatory </a:t>
            </a: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Basis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Chapter  62-330.301(1)(f)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990600" y="1066800"/>
            <a:ext cx="8153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 Conditions for Issuance</a:t>
            </a:r>
          </a:p>
          <a:p>
            <a:pPr marL="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34290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(1) To obtain an individual or conceptual approval permit, an applicant must provide reasonable assurance that the construction, alteration, operation, maintenance, removal, or abandonment of the projects regulated under this chapter</a:t>
            </a:r>
          </a:p>
          <a:p>
            <a:pPr marL="34290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857250" lvl="3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	(f) Will not cause adverse secondary impacts to the water resources.</a:t>
            </a:r>
            <a:endParaRPr kumimoji="0" lang="en-US" sz="28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buFontTx/>
              <a:buChar char="•"/>
              <a:tabLst/>
              <a:defRPr/>
            </a:pPr>
            <a:endParaRPr kumimoji="0" lang="en-US" sz="28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pic>
        <p:nvPicPr>
          <p:cNvPr id="5" name="Picture 3" descr="\\MAITSVR\data\data\Kim\ERP Review\Projects\40C-4\Park Bark &amp; Fly\Old Cheney Mit Site\Offsite Mit 2-23-13 (19).JPG"/>
          <p:cNvPicPr>
            <a:picLocks noChangeAspect="1" noChangeArrowheads="1"/>
          </p:cNvPicPr>
          <p:nvPr/>
        </p:nvPicPr>
        <p:blipFill>
          <a:blip r:embed="rId2" cstate="print"/>
          <a:srcRect t="28134" r="459" b="48624"/>
          <a:stretch>
            <a:fillRect/>
          </a:stretch>
        </p:blipFill>
        <p:spPr bwMode="auto">
          <a:xfrm>
            <a:off x="876300" y="4876800"/>
            <a:ext cx="82677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Group Exercise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5" name="Picture 4" descr="Ramblebrook2.JPG"/>
          <p:cNvPicPr>
            <a:picLocks noChangeAspect="1"/>
          </p:cNvPicPr>
          <p:nvPr/>
        </p:nvPicPr>
        <p:blipFill>
          <a:blip r:embed="rId2" cstate="print"/>
          <a:srcRect l="10000" t="5059"/>
          <a:stretch>
            <a:fillRect/>
          </a:stretch>
        </p:blipFill>
        <p:spPr>
          <a:xfrm>
            <a:off x="914400" y="1304026"/>
            <a:ext cx="8229600" cy="4937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8486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943100"/>
            <a:ext cx="40386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Mark E. Brandenburg,</a:t>
            </a:r>
          </a:p>
          <a:p>
            <a:pPr algn="ctr">
              <a:spcBef>
                <a:spcPct val="0"/>
              </a:spcBef>
            </a:pP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MS, </a:t>
            </a:r>
            <a:r>
              <a:rPr lang="en-US" sz="25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CSE</a:t>
            </a: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, PWS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Environmental Resource Program </a:t>
            </a: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Manager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mbrandenburg@sjrwmd.com</a:t>
            </a:r>
            <a:endParaRPr lang="en-US" sz="21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3000" y="1676400"/>
            <a:ext cx="4419600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Mindy Parrott, </a:t>
            </a: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MS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Lead Environmental </a:t>
            </a: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Scientist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mparrott@sfwmd.gov</a:t>
            </a:r>
            <a:endParaRPr lang="en-US" sz="21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ea typeface="+mj-ea"/>
              <a:cs typeface="+mj-cs"/>
            </a:endParaRPr>
          </a:p>
        </p:txBody>
      </p:sp>
      <p:pic>
        <p:nvPicPr>
          <p:cNvPr id="5" name="Picture 4" descr="SJRWMD logo - blue w tex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476750"/>
            <a:ext cx="1295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5"/>
          <p:cNvGrpSpPr/>
          <p:nvPr/>
        </p:nvGrpSpPr>
        <p:grpSpPr>
          <a:xfrm>
            <a:off x="6629400" y="4476750"/>
            <a:ext cx="1219200" cy="1219200"/>
            <a:chOff x="6553200" y="4343400"/>
            <a:chExt cx="1219200" cy="1219200"/>
          </a:xfrm>
        </p:grpSpPr>
        <p:sp>
          <p:nvSpPr>
            <p:cNvPr id="7" name="Oval 6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LOGOSEAL_BLUE_2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066800" y="1219200"/>
            <a:ext cx="8001000" cy="548640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4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What secondary </a:t>
            </a:r>
            <a:r>
              <a:rPr lang="en-US" sz="3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anose="020B0604020202020204" pitchFamily="34" charset="0"/>
              </a:rPr>
              <a:t>impacts </a:t>
            </a: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should </a:t>
            </a: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be considered?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endParaRPr kumimoji="0" lang="en-US" sz="2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AHI,10.2.7(a) adverse impacts to the functions of wetlands or other surface waters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AHI,10.2.2 (a)-(e): Condition, Hydrologic Connection, Uniqueness, Location, and Fish &amp; Wildlife Utilization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endParaRPr kumimoji="0" lang="en-US" sz="2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What can the applicant do to reduce secondary impacts?</a:t>
            </a: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5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How far beyond the bridge do the effects extend? (Or, what is the assessment area size/shape?)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1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 guidance in ERP rule or UMAM rule!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696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Regulatory Basis (AH </a:t>
            </a:r>
            <a:r>
              <a:rPr kumimoji="0" lang="en-US" sz="3600" b="1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Vol</a:t>
            </a: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 1 10.2.7)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143000" y="13335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Includes consideration of impacts to:</a:t>
            </a: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Water quality or functions of wetlands or </a:t>
            </a:r>
            <a:r>
              <a:rPr lang="en-US" sz="2200" kern="0" dirty="0" err="1" smtClean="0">
                <a:solidFill>
                  <a:srgbClr val="FFFFFF"/>
                </a:solidFill>
                <a:latin typeface="Century Gothic" pitchFamily="34" charset="0"/>
              </a:rPr>
              <a:t>OSWs</a:t>
            </a:r>
            <a:endParaRPr lang="en-US" sz="22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51435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Ecological value of uplands for bald eagles, and aquatic or wetland dependent listed animal species</a:t>
            </a:r>
          </a:p>
          <a:p>
            <a:pPr marL="51435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Significant historical and archaeological resources</a:t>
            </a:r>
          </a:p>
          <a:p>
            <a:pPr marL="51435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Future activities, including additional phases or expansion of the proposed activity for which plans have been submitted </a:t>
            </a: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to governmental </a:t>
            </a: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agencies, or on-site and off-site activities are very closely linked and causally related to the proposed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6959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What is a Secondary</a:t>
            </a:r>
            <a:r>
              <a:rPr kumimoji="0" lang="en-US" sz="3600" b="1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 Impact?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143000" y="1143000"/>
            <a:ext cx="4572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An effect that is intended or can be reasonably expected to occur due to construction, alteration or use of the proposed project, including future expansions and/or related activities.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kumimoji="0" lang="en-US" sz="32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pic>
        <p:nvPicPr>
          <p:cNvPr id="2050" name="Picture 2" descr="C:\Users\mbranden\Desktop\Pineda.jpg"/>
          <p:cNvPicPr>
            <a:picLocks noChangeAspect="1" noChangeArrowheads="1"/>
          </p:cNvPicPr>
          <p:nvPr/>
        </p:nvPicPr>
        <p:blipFill>
          <a:blip r:embed="rId2" cstate="print"/>
          <a:srcRect l="32063" r="29808"/>
          <a:stretch>
            <a:fillRect/>
          </a:stretch>
        </p:blipFill>
        <p:spPr bwMode="auto">
          <a:xfrm>
            <a:off x="5791200" y="1482032"/>
            <a:ext cx="3352800" cy="4764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How to Assess Secondary Impacts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333500"/>
            <a:ext cx="74676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Define the extent of and how many assessment areas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Consider existing development/activities that may already affect the AA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UMAM or other assessment method if offsetting impacts at mitigation bank assessed using different functional assessment method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Helpful to categorize secondary impacts into groups matching UMAM – </a:t>
            </a:r>
            <a:r>
              <a:rPr lang="en-US" sz="2400" kern="0" dirty="0" err="1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L&amp;L</a:t>
            </a: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, WE, and CS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Secondary Impacts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L&amp;L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267200" y="1066800"/>
            <a:ext cx="48768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Wetland fragmentation 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Lighting  and noise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Create a barrier to wildlife movement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Reduce the availability of wildlife food sources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Mortality/reduction of habitat use by wildlife due to pets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Recreational use of common areas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Increase in boat traffic related to the use of a proposed docking facility</a:t>
            </a:r>
          </a:p>
        </p:txBody>
      </p:sp>
      <p:pic>
        <p:nvPicPr>
          <p:cNvPr id="4" name="Picture 3" descr="lots of wetlands"/>
          <p:cNvPicPr>
            <a:picLocks noChangeAspect="1" noChangeArrowheads="1"/>
          </p:cNvPicPr>
          <p:nvPr/>
        </p:nvPicPr>
        <p:blipFill>
          <a:blip r:embed="rId2" cstate="print"/>
          <a:srcRect r="53991"/>
          <a:stretch>
            <a:fillRect/>
          </a:stretch>
        </p:blipFill>
        <p:spPr>
          <a:xfrm>
            <a:off x="879896" y="1143000"/>
            <a:ext cx="3376613" cy="509174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Secondary Impacts –WE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333500"/>
            <a:ext cx="4572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Alteration of the hydroperiod/</a:t>
            </a:r>
            <a:r>
              <a:rPr lang="en-US" sz="2200" kern="0" dirty="0" err="1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hydropattern</a:t>
            </a:r>
            <a:endParaRPr lang="en-US" sz="22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Change drainage characteristics or flow patterns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Increased input of sediment or toxicants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Increase the discharge of nutrients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7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Alter sediment load or change turbidity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9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Reduce detritus development and/or transport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4" name="Picture 2" descr="H:\orl\mbrandenburg\UMAM\Calibration Assignment No 3 - June 2013\Photos\UMAM Calibration Site No 3\Site B - 3.jpg"/>
          <p:cNvPicPr>
            <a:picLocks noChangeAspect="1" noChangeArrowheads="1"/>
          </p:cNvPicPr>
          <p:nvPr/>
        </p:nvPicPr>
        <p:blipFill>
          <a:blip r:embed="rId2" cstate="print"/>
          <a:srcRect l="10531" r="41651"/>
          <a:stretch>
            <a:fillRect/>
          </a:stretch>
        </p:blipFill>
        <p:spPr bwMode="auto">
          <a:xfrm>
            <a:off x="5943600" y="1219200"/>
            <a:ext cx="3200400" cy="501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6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419600" y="876300"/>
            <a:ext cx="4724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10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Reduce/shift in wetland vegetation density or diversity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Change the dominant wetland class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Introduction of exotic/nuisance vegetation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Create a canopy gap that could affect microclimate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Shading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Litter/dumping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Prop dredging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Secondary Impacts -CS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1026" name="Picture 2" descr="E:\KSC Shuttle Landing Facility ERP\IMG_4186.jpg"/>
          <p:cNvPicPr>
            <a:picLocks noChangeAspect="1" noChangeArrowheads="1"/>
          </p:cNvPicPr>
          <p:nvPr/>
        </p:nvPicPr>
        <p:blipFill>
          <a:blip r:embed="rId3" cstate="print"/>
          <a:srcRect l="63333" b="27778"/>
          <a:stretch>
            <a:fillRect/>
          </a:stretch>
        </p:blipFill>
        <p:spPr bwMode="auto">
          <a:xfrm>
            <a:off x="838200" y="1295400"/>
            <a:ext cx="3352800" cy="4953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6208</TotalTime>
  <Words>1231</Words>
  <Application>Microsoft Office PowerPoint</Application>
  <PresentationFormat>On-screen Show (4:3)</PresentationFormat>
  <Paragraphs>247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Review and Assessment of Secondary Impacts to Wetlands and Other Surface Waters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Resolving Secondary Impact Issues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Questions?</vt:lpstr>
      <vt:lpstr>Slide 32</vt:lpstr>
    </vt:vector>
  </TitlesOfParts>
  <Company>SJRWMD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Beth Hickenlooper</dc:creator>
  <cp:lastModifiedBy>mbranden</cp:lastModifiedBy>
  <cp:revision>552</cp:revision>
  <dcterms:created xsi:type="dcterms:W3CDTF">2010-09-13T20:55:54Z</dcterms:created>
  <dcterms:modified xsi:type="dcterms:W3CDTF">2014-06-09T11:42:11Z</dcterms:modified>
</cp:coreProperties>
</file>