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xls" ContentType="application/vnd.ms-exce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8" r:id="rId2"/>
    <p:sldId id="259" r:id="rId3"/>
    <p:sldId id="346" r:id="rId4"/>
    <p:sldId id="347" r:id="rId5"/>
    <p:sldId id="345" r:id="rId6"/>
    <p:sldId id="322" r:id="rId7"/>
    <p:sldId id="261" r:id="rId8"/>
    <p:sldId id="263" r:id="rId9"/>
    <p:sldId id="326" r:id="rId10"/>
    <p:sldId id="352" r:id="rId11"/>
    <p:sldId id="327" r:id="rId12"/>
    <p:sldId id="265" r:id="rId13"/>
    <p:sldId id="363" r:id="rId14"/>
    <p:sldId id="264" r:id="rId15"/>
    <p:sldId id="336" r:id="rId16"/>
    <p:sldId id="331" r:id="rId17"/>
    <p:sldId id="339" r:id="rId18"/>
    <p:sldId id="270" r:id="rId19"/>
    <p:sldId id="271" r:id="rId20"/>
    <p:sldId id="354" r:id="rId21"/>
    <p:sldId id="323" r:id="rId22"/>
    <p:sldId id="338" r:id="rId23"/>
    <p:sldId id="341" r:id="rId24"/>
    <p:sldId id="279" r:id="rId25"/>
    <p:sldId id="275" r:id="rId26"/>
    <p:sldId id="276" r:id="rId27"/>
    <p:sldId id="277" r:id="rId28"/>
    <p:sldId id="290" r:id="rId29"/>
    <p:sldId id="291" r:id="rId30"/>
    <p:sldId id="278" r:id="rId31"/>
    <p:sldId id="328" r:id="rId32"/>
    <p:sldId id="361" r:id="rId33"/>
    <p:sldId id="349" r:id="rId34"/>
    <p:sldId id="324" r:id="rId35"/>
    <p:sldId id="334" r:id="rId36"/>
    <p:sldId id="283" r:id="rId37"/>
    <p:sldId id="282" r:id="rId38"/>
    <p:sldId id="340" r:id="rId39"/>
    <p:sldId id="330" r:id="rId40"/>
    <p:sldId id="281" r:id="rId41"/>
    <p:sldId id="312" r:id="rId42"/>
    <p:sldId id="316" r:id="rId43"/>
    <p:sldId id="315" r:id="rId44"/>
    <p:sldId id="314" r:id="rId45"/>
    <p:sldId id="343" r:id="rId46"/>
    <p:sldId id="337" r:id="rId47"/>
    <p:sldId id="351" r:id="rId48"/>
    <p:sldId id="350" r:id="rId49"/>
    <p:sldId id="357" r:id="rId50"/>
    <p:sldId id="355" r:id="rId51"/>
    <p:sldId id="364" r:id="rId52"/>
    <p:sldId id="356" r:id="rId53"/>
    <p:sldId id="358" r:id="rId54"/>
    <p:sldId id="359" r:id="rId55"/>
    <p:sldId id="360" r:id="rId56"/>
    <p:sldId id="362" r:id="rId57"/>
    <p:sldId id="348" r:id="rId58"/>
  </p:sldIdLst>
  <p:sldSz cx="9144000" cy="6858000" type="screen4x3"/>
  <p:notesSz cx="6985000" cy="9271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9" autoAdjust="0"/>
    <p:restoredTop sz="94610" autoAdjust="0"/>
  </p:normalViewPr>
  <p:slideViewPr>
    <p:cSldViewPr>
      <p:cViewPr varScale="1">
        <p:scale>
          <a:sx n="103" d="100"/>
          <a:sy n="103" d="100"/>
        </p:scale>
        <p:origin x="-18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defTabSz="928688">
              <a:defRPr sz="1200"/>
            </a:lvl1pPr>
          </a:lstStyle>
          <a:p>
            <a:pPr>
              <a:defRPr/>
            </a:pPr>
            <a:endParaRPr lang="en-US"/>
          </a:p>
        </p:txBody>
      </p:sp>
      <p:sp>
        <p:nvSpPr>
          <p:cNvPr id="116739" name="Rectangle 3"/>
          <p:cNvSpPr>
            <a:spLocks noGrp="1" noChangeArrowheads="1"/>
          </p:cNvSpPr>
          <p:nvPr>
            <p:ph type="dt" sz="quarter" idx="1"/>
          </p:nvPr>
        </p:nvSpPr>
        <p:spPr bwMode="auto">
          <a:xfrm>
            <a:off x="3957638" y="0"/>
            <a:ext cx="3027362" cy="463550"/>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algn="r" defTabSz="928688">
              <a:defRPr sz="1200"/>
            </a:lvl1pPr>
          </a:lstStyle>
          <a:p>
            <a:pPr>
              <a:defRPr/>
            </a:pPr>
            <a:endParaRPr lang="en-US"/>
          </a:p>
        </p:txBody>
      </p:sp>
      <p:sp>
        <p:nvSpPr>
          <p:cNvPr id="116740" name="Rectangle 4"/>
          <p:cNvSpPr>
            <a:spLocks noGrp="1" noChangeArrowheads="1"/>
          </p:cNvSpPr>
          <p:nvPr>
            <p:ph type="ftr" sz="quarter" idx="2"/>
          </p:nvPr>
        </p:nvSpPr>
        <p:spPr bwMode="auto">
          <a:xfrm>
            <a:off x="0" y="8807450"/>
            <a:ext cx="3027363" cy="463550"/>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defTabSz="928688">
              <a:defRPr sz="1200"/>
            </a:lvl1pPr>
          </a:lstStyle>
          <a:p>
            <a:pPr>
              <a:defRPr/>
            </a:pPr>
            <a:endParaRPr lang="en-US"/>
          </a:p>
        </p:txBody>
      </p:sp>
      <p:sp>
        <p:nvSpPr>
          <p:cNvPr id="116741" name="Rectangle 5"/>
          <p:cNvSpPr>
            <a:spLocks noGrp="1" noChangeArrowheads="1"/>
          </p:cNvSpPr>
          <p:nvPr>
            <p:ph type="sldNum" sz="quarter" idx="3"/>
          </p:nvPr>
        </p:nvSpPr>
        <p:spPr bwMode="auto">
          <a:xfrm>
            <a:off x="3957638" y="8807450"/>
            <a:ext cx="3027362" cy="463550"/>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algn="r" defTabSz="928688">
              <a:defRPr sz="1200"/>
            </a:lvl1pPr>
          </a:lstStyle>
          <a:p>
            <a:pPr>
              <a:defRPr/>
            </a:pPr>
            <a:fld id="{C7BA19C5-B253-4F38-A040-390F17C69602}"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defTabSz="928688">
              <a:defRPr sz="1200"/>
            </a:lvl1pPr>
          </a:lstStyle>
          <a:p>
            <a:pPr>
              <a:defRPr/>
            </a:pPr>
            <a:endParaRPr lang="en-US"/>
          </a:p>
        </p:txBody>
      </p:sp>
      <p:sp>
        <p:nvSpPr>
          <p:cNvPr id="4099" name="Rectangle 3"/>
          <p:cNvSpPr>
            <a:spLocks noGrp="1" noChangeArrowheads="1"/>
          </p:cNvSpPr>
          <p:nvPr>
            <p:ph type="dt" idx="1"/>
          </p:nvPr>
        </p:nvSpPr>
        <p:spPr bwMode="auto">
          <a:xfrm>
            <a:off x="3957638" y="0"/>
            <a:ext cx="3027362" cy="463550"/>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lvl1pPr algn="r" defTabSz="928688">
              <a:defRPr sz="1200"/>
            </a:lvl1pPr>
          </a:lstStyle>
          <a:p>
            <a:pPr>
              <a:defRPr/>
            </a:pPr>
            <a:endParaRPr lang="en-US"/>
          </a:p>
        </p:txBody>
      </p:sp>
      <p:sp>
        <p:nvSpPr>
          <p:cNvPr id="55300" name="Rectangle 4"/>
          <p:cNvSpPr>
            <a:spLocks noGrp="1" noRot="1" noChangeAspect="1" noChangeArrowheads="1" noTextEdit="1"/>
          </p:cNvSpPr>
          <p:nvPr>
            <p:ph type="sldImg" idx="2"/>
          </p:nvPr>
        </p:nvSpPr>
        <p:spPr bwMode="auto">
          <a:xfrm>
            <a:off x="1174750" y="695325"/>
            <a:ext cx="4635500" cy="34766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31863" y="4403725"/>
            <a:ext cx="5121275" cy="4171950"/>
          </a:xfrm>
          <a:prstGeom prst="rect">
            <a:avLst/>
          </a:prstGeom>
          <a:noFill/>
          <a:ln w="9525">
            <a:noFill/>
            <a:miter lim="800000"/>
            <a:headEnd/>
            <a:tailEnd/>
          </a:ln>
          <a:effectLst/>
        </p:spPr>
        <p:txBody>
          <a:bodyPr vert="horz" wrap="square" lIns="92885" tIns="46442" rIns="92885" bIns="464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07450"/>
            <a:ext cx="3027363" cy="463550"/>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defTabSz="928688">
              <a:defRPr sz="1200"/>
            </a:lvl1pPr>
          </a:lstStyle>
          <a:p>
            <a:pPr>
              <a:defRPr/>
            </a:pPr>
            <a:endParaRPr lang="en-US"/>
          </a:p>
        </p:txBody>
      </p:sp>
      <p:sp>
        <p:nvSpPr>
          <p:cNvPr id="4103" name="Rectangle 7"/>
          <p:cNvSpPr>
            <a:spLocks noGrp="1" noChangeArrowheads="1"/>
          </p:cNvSpPr>
          <p:nvPr>
            <p:ph type="sldNum" sz="quarter" idx="5"/>
          </p:nvPr>
        </p:nvSpPr>
        <p:spPr bwMode="auto">
          <a:xfrm>
            <a:off x="3957638" y="8807450"/>
            <a:ext cx="3027362" cy="463550"/>
          </a:xfrm>
          <a:prstGeom prst="rect">
            <a:avLst/>
          </a:prstGeom>
          <a:noFill/>
          <a:ln w="9525">
            <a:noFill/>
            <a:miter lim="800000"/>
            <a:headEnd/>
            <a:tailEnd/>
          </a:ln>
          <a:effectLst/>
        </p:spPr>
        <p:txBody>
          <a:bodyPr vert="horz" wrap="square" lIns="92885" tIns="46442" rIns="92885" bIns="46442" numCol="1" anchor="b" anchorCtr="0" compatLnSpc="1">
            <a:prstTxWarp prst="textNoShape">
              <a:avLst/>
            </a:prstTxWarp>
          </a:bodyPr>
          <a:lstStyle>
            <a:lvl1pPr algn="r" defTabSz="928688">
              <a:defRPr sz="1200"/>
            </a:lvl1pPr>
          </a:lstStyle>
          <a:p>
            <a:pPr>
              <a:defRPr/>
            </a:pPr>
            <a:fld id="{4BBDB2CA-F1F8-475A-89CC-E6E265C9393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162E1DE-AC63-4E3D-A081-2390208D33B8}" type="slidenum">
              <a:rPr lang="en-US" smtClean="0"/>
              <a:pPr/>
              <a:t>1</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en-US" smtClean="0"/>
              <a:t/>
            </a:r>
            <a:br>
              <a:rPr lang="en-US" smtClean="0"/>
            </a:br>
            <a:r>
              <a:rPr lang="en-US" b="1" smtClean="0"/>
              <a:t>We will discuss operating characteristics of the dredge types that typically are working for the Jacksonville District.  There are many other types and configurations of dredges, especially when considering small dredges, however, the vast majority of of the Corps work is accomplished by large business contractors with a very limited number of dredges.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7C1745D-DA96-46DE-9712-9DF8F12A832B}" type="slidenum">
              <a:rPr lang="en-US" smtClean="0"/>
              <a:pPr/>
              <a:t>10</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b="1" dirty="0" smtClean="0"/>
              <a:t>This is the comparative size of the cutterhead for the GLDD Texas the largest Cutter suction.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EE15ABAF-F2F8-414A-BFF6-AA340F8CE55C}" type="slidenum">
              <a:rPr lang="en-US" smtClean="0"/>
              <a:pPr/>
              <a:t>11</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n-US" b="1" smtClean="0"/>
              <a:t>This is a photo of the dredging recently completed on the IWW near palm valley.  It was a 18 inch cutterhead dredge.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4E1BFD8-1848-4984-A706-80AC73895FF5}" type="slidenum">
              <a:rPr lang="en-US" smtClean="0"/>
              <a:pPr/>
              <a:t>12</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US" b="1" dirty="0" smtClean="0"/>
              <a:t>This is an aerial view of a Typical 24 inch river dredge within bank disposal with no longitudinal dikes.</a:t>
            </a:r>
          </a:p>
          <a:p>
            <a:pPr eaLnBrk="1" hangingPunct="1"/>
            <a:r>
              <a:rPr lang="en-US" b="1" dirty="0" smtClean="0"/>
              <a:t>Note Anchor booms. Talk about types of pipeline, floating on pontoons, or submerged, and the plastic line with low friction.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4E1BFD8-1848-4984-A706-80AC73895FF5}" type="slidenum">
              <a:rPr lang="en-US" smtClean="0"/>
              <a:pPr/>
              <a:t>13</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US" b="1" dirty="0" smtClean="0"/>
              <a:t>This is an aerial view of a Typical 24 inch river dredge within bank near jetties.</a:t>
            </a:r>
          </a:p>
          <a:p>
            <a:pPr eaLnBrk="1" hangingPunct="1"/>
            <a:r>
              <a:rPr lang="en-US" b="1" dirty="0" smtClean="0"/>
              <a:t>Note tugs pushing the dredge in position here.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6F5B7933-0D1C-4B7F-983A-AAC2B1C9B25F}" type="slidenum">
              <a:rPr lang="en-US" smtClean="0"/>
              <a:pPr/>
              <a:t>14</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en-US" b="1" smtClean="0"/>
              <a:t>This view is of a small size cutterhead dredge.  The Dredge size is by the  inside diameter of the discharge pipe to the disposal area.</a:t>
            </a:r>
          </a:p>
          <a:p>
            <a:pPr eaLnBrk="1" hangingPunct="1"/>
            <a:endParaRPr lang="en-US" b="1" smtClean="0"/>
          </a:p>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5254FA9-C529-4FC8-88CA-5BB1384A8996}" type="slidenum">
              <a:rPr lang="en-US" smtClean="0"/>
              <a:pPr/>
              <a:t>15</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b="1" smtClean="0"/>
              <a:t>This is an animation of the side view of the cutterhead.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5AA5FE0F-F3FE-4B9A-8264-B5E6B463CD46}" type="slidenum">
              <a:rPr lang="en-US" smtClean="0"/>
              <a:pPr/>
              <a:t>16</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n-US" b="1" smtClean="0"/>
              <a:t>This is an animation of the front view of a cutterhead</a:t>
            </a:r>
            <a:r>
              <a:rPr lang="en-US" smtClean="0"/>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ECABE1AA-835A-45CA-BC11-252F674AB52B}" type="slidenum">
              <a:rPr lang="en-US" smtClean="0"/>
              <a:pPr/>
              <a:t>17</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n-US" b="1" dirty="0" smtClean="0"/>
              <a:t>Revisit overview of characteristics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53E179E0-3933-455D-90F5-4A3471E40927}" type="slidenum">
              <a:rPr lang="en-US" smtClean="0"/>
              <a:pPr/>
              <a:t>18</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n-US" b="1" smtClean="0"/>
              <a:t>This is a side view of an Hydraulic Hopper dredge that also pumps material. A typical hopper dredge is a ship with a holding compartment, or hopper.  Drag arms lower to the bottom and vacuum up material.  Once the hopper is full the ship will sail to a deep water disposal area and dispose of the material. Works cyclic in nature, making 3 to 15 trips per day to a disposal area – hence further the distance, greater the cost.  Pumps for 20 minutes, sails approx 10 to 15 miles per hour.  Example: if D/A is 20 miles away, then you pump 20 minutes and sail for 4 hours and you can only make approx. 5 loads per day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FAAC8A94-A16F-45D6-B765-47423F329347}" type="slidenum">
              <a:rPr lang="en-US" smtClean="0"/>
              <a:pPr/>
              <a:t>19</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US" b="1" smtClean="0"/>
              <a:t>Hopper dredges are ideal for working in rough sea conditions. They are</a:t>
            </a:r>
            <a:r>
              <a:rPr lang="en-US" smtClean="0"/>
              <a:t> </a:t>
            </a:r>
            <a:r>
              <a:rPr lang="en-US" b="1" smtClean="0">
                <a:solidFill>
                  <a:srgbClr val="FFFF00"/>
                </a:solidFill>
              </a:rPr>
              <a:t>Self-Propelled (Highly Mobile)</a:t>
            </a:r>
          </a:p>
          <a:p>
            <a:pPr eaLnBrk="1" hangingPunct="1"/>
            <a:r>
              <a:rPr lang="en-US" b="1" smtClean="0">
                <a:solidFill>
                  <a:srgbClr val="FFFF00"/>
                </a:solidFill>
              </a:rPr>
              <a:t>Can work in Unprotected Waters (Bar and Entrance Channels).  Disposal Limitations Deep Water deeper than 15 foot for Bottom Dump. Direct Pump Out usually in deep water. </a:t>
            </a:r>
            <a:r>
              <a:rPr lang="en-US" b="1" smtClean="0"/>
              <a:t>Disposal is normally into a deep water site.</a:t>
            </a:r>
          </a:p>
          <a:p>
            <a:pPr eaLnBrk="1" hangingPunct="1"/>
            <a:r>
              <a:rPr lang="en-US" smtClean="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F4C029D-578D-405E-8F24-A4CD642EBFD8}" type="slidenum">
              <a:rPr lang="en-US" smtClean="0"/>
              <a:pPr/>
              <a:t>2</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931863" y="4325938"/>
            <a:ext cx="5121275" cy="4171950"/>
          </a:xfrm>
          <a:noFill/>
          <a:ln/>
        </p:spPr>
        <p:txBody>
          <a:bodyPr/>
          <a:lstStyle/>
          <a:p>
            <a:pPr eaLnBrk="1" hangingPunct="1"/>
            <a:r>
              <a:rPr lang="en-US" altLang="en-US" sz="2000" b="1" smtClean="0">
                <a:latin typeface="Arial" charset="0"/>
              </a:rPr>
              <a:t>  </a:t>
            </a:r>
          </a:p>
          <a:p>
            <a:pPr eaLnBrk="1" hangingPunct="1"/>
            <a:endParaRPr lang="en-US" altLang="en-US" sz="2000" b="1"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BB2911F-6551-48DE-9334-E8C479BAEA39}" type="slidenum">
              <a:rPr lang="en-US" smtClean="0"/>
              <a:pPr/>
              <a:t>20</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en-US" b="1" smtClean="0"/>
              <a:t>Hopper dredge showing overflow ports with clean water flowing out.</a:t>
            </a:r>
          </a:p>
          <a:p>
            <a:pPr eaLnBrk="1" hangingPunct="1"/>
            <a:endParaRPr lang="en-US" b="1"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50B191BC-7F5A-4792-B0E7-D35B8DA91B60}" type="slidenum">
              <a:rPr lang="en-US" smtClean="0"/>
              <a:pPr/>
              <a:t>21</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US" b="1" smtClean="0"/>
              <a:t>Drag arm side view with some indication of flows.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BE975AD7-6122-41B1-B80E-0CDF26959811}" type="slidenum">
              <a:rPr lang="en-US" smtClean="0"/>
              <a:pPr/>
              <a:t>22</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en-US" b="1" smtClean="0"/>
              <a:t>Drag arm side view with the “new” turtle deflectors.</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A43B66D-58C0-4EB2-A67F-17BF964A3FCE}" type="slidenum">
              <a:rPr lang="en-US" smtClean="0"/>
              <a:pPr/>
              <a:t>24</a:t>
            </a:fld>
            <a:endParaRPr lang="en-US" smtClean="0"/>
          </a:p>
        </p:txBody>
      </p:sp>
      <p:sp>
        <p:nvSpPr>
          <p:cNvPr id="76803" name="Rectangle 1026"/>
          <p:cNvSpPr>
            <a:spLocks noGrp="1" noRot="1" noChangeAspect="1" noChangeArrowheads="1" noTextEdit="1"/>
          </p:cNvSpPr>
          <p:nvPr>
            <p:ph type="sldImg"/>
          </p:nvPr>
        </p:nvSpPr>
        <p:spPr>
          <a:ln/>
        </p:spPr>
      </p:sp>
      <p:sp>
        <p:nvSpPr>
          <p:cNvPr id="76804" name="Rectangle 1027"/>
          <p:cNvSpPr>
            <a:spLocks noGrp="1" noChangeArrowheads="1"/>
          </p:cNvSpPr>
          <p:nvPr>
            <p:ph type="body" idx="1"/>
          </p:nvPr>
        </p:nvSpPr>
        <p:spPr>
          <a:noFill/>
          <a:ln/>
        </p:spPr>
        <p:txBody>
          <a:bodyPr/>
          <a:lstStyle/>
          <a:p>
            <a:pPr eaLnBrk="1" hangingPunct="1"/>
            <a:r>
              <a:rPr lang="en-US" b="1" smtClean="0"/>
              <a:t>Discuss each feature</a:t>
            </a:r>
          </a:p>
          <a:p>
            <a:pPr eaLnBrk="1" hangingPunct="1"/>
            <a:r>
              <a:rPr lang="en-US" b="1" smtClean="0"/>
              <a:t>Water depth – must be deep enough to sail and dump – small, 15 feet, to large 40 feet</a:t>
            </a:r>
          </a:p>
          <a:p>
            <a:pPr eaLnBrk="1" hangingPunct="1"/>
            <a:r>
              <a:rPr lang="en-US" b="1" smtClean="0"/>
              <a:t>Type material – some work better in sand, some better mud dredges – sand may be too heavy for some = hit load limit, others can’t pump sand as well it is too heavy</a:t>
            </a:r>
          </a:p>
          <a:p>
            <a:pPr eaLnBrk="1" hangingPunct="1"/>
            <a:r>
              <a:rPr lang="en-US" b="1" smtClean="0"/>
              <a:t>Distance – most hoppers are ideally suited for inlets – can handle rough seas – inlets usually have short haul requirements' – Also work ok in moderate hauls, like Tampa Bay– 20 –30 miles,  - but mechanical becomes more efficient in this range.  Hoppers provide incremental improvements to channel conditions.</a:t>
            </a:r>
          </a:p>
          <a:p>
            <a:pPr eaLnBrk="1" hangingPunct="1"/>
            <a:r>
              <a:rPr lang="en-US" b="1" smtClean="0"/>
              <a:t>Overflow –About 15 total contract hoppers in US Usually cheap to mob – as low as 50K – depends on bidding climate Expensive to operate – small, 500K/month, large 2+million /month 20 min load, 10 mph</a:t>
            </a:r>
          </a:p>
          <a:p>
            <a:pPr eaLnBrk="1" hangingPunct="1"/>
            <a:r>
              <a:rPr lang="en-US" b="1" smtClean="0"/>
              <a:t>Pumpout capability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6050E9B-ADF1-45A1-BD8D-4EE21F8DD3FD}" type="slidenum">
              <a:rPr lang="en-US" smtClean="0"/>
              <a:pPr/>
              <a:t>25</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en-US" b="1" smtClean="0"/>
              <a:t>A good mud dredge with 1 arm,  4300Kcy, fast, 12 mph, good at Mobile Harbor, poor on sand jobs, pump takes too long to load and too long to discharge. Hopper is filling.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71A89421-AFE1-48C0-A1CB-B94B6D286AA1}" type="slidenum">
              <a:rPr lang="en-US" smtClean="0"/>
              <a:pPr/>
              <a:t>26</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en-US" b="1" smtClean="0"/>
              <a:t>Hopper is now full and heading to the Ocean Dredged Material Disposal Area.  Discuss water content wasted effort hauling water. Note the drag arm is raised for the trip to the ODMDS.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8615AFA-1601-4479-8F36-48BABD8273B9}" type="slidenum">
              <a:rPr lang="en-US" smtClean="0"/>
              <a:pPr/>
              <a:t>27</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en-US" b="1" smtClean="0"/>
              <a:t>There are various types of hopper dredges. A Split hull -  Catamaran type or Bottom doors or valves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9A225AE8-C6D7-4741-9BFF-29C09470CDD1}" type="slidenum">
              <a:rPr lang="en-US" smtClean="0"/>
              <a:pPr/>
              <a:t>28</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en-US" b="1" smtClean="0"/>
              <a:t>This is the Stuyvesant pumping out on Pensacola Beach –8 miles of beach at 100 cy/ft, about 4 million cy and $16 million – very efficient operation approx 2500 feet of line, tug delivers floating line to dredge for connection. Beach jobs are more often performed by large pipeline dredges, however, when conditions are right, hoppers can be competitive.  In this case, the borrow location was  close, deep water was near shore and the size of the job all contributed to making this an ideal job for a hopper.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69983DFE-8FB9-4304-90CF-F6FE16AEE00D}" type="slidenum">
              <a:rPr lang="en-US" smtClean="0"/>
              <a:pPr/>
              <a:t>29</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US" b="1" smtClean="0"/>
              <a:t>This is a picture of the outfall pipe on the beach.  The material is being worked with a tractor to develop the appropriate slopes.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88A02EA5-A9C3-4986-9CF8-2B37272D514E}" type="slidenum">
              <a:rPr lang="en-US" smtClean="0"/>
              <a:pPr/>
              <a:t>30</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en-US" b="1" smtClean="0"/>
              <a:t>Here is a list of contract hopper dredges that work in the  U. S. Sizes and depths vary</a:t>
            </a:r>
          </a:p>
          <a:p>
            <a:pPr eaLnBrk="1" hangingPunct="1"/>
            <a:endParaRPr lang="en-US" b="1"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D86F6C6A-E971-42CA-86CE-3A5C3BCCC690}" type="slidenum">
              <a:rPr lang="en-US" smtClean="0"/>
              <a:pPr/>
              <a:t>3</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31863" y="4325938"/>
            <a:ext cx="5121275" cy="4171950"/>
          </a:xfrm>
          <a:noFill/>
          <a:ln/>
        </p:spPr>
        <p:txBody>
          <a:bodyPr/>
          <a:lstStyle/>
          <a:p>
            <a:pPr eaLnBrk="1" hangingPunct="1"/>
            <a:r>
              <a:rPr lang="en-US" altLang="en-US" sz="2000" b="1" smtClean="0">
                <a:latin typeface="Arial" charset="0"/>
              </a:rPr>
              <a:t> </a:t>
            </a:r>
          </a:p>
          <a:p>
            <a:pPr eaLnBrk="1" hangingPunct="1"/>
            <a:endParaRPr lang="en-US" altLang="en-US" sz="2000" b="1"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1295D183-CC27-4594-A1E4-816919160866}" type="slidenum">
              <a:rPr lang="en-US" smtClean="0"/>
              <a:pPr/>
              <a:t>31</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US" b="1" smtClean="0"/>
              <a:t>The third and last kind, the dustpan dredge is slightly less usual but the “Beachbuilder” has been used in Florida before.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8A288DC-ED27-4A3E-9270-7FDAB7D74BCD}" type="slidenum">
              <a:rPr lang="en-US" smtClean="0"/>
              <a:pPr/>
              <a:t>32</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85EB3733-C09C-4B67-A5A0-30ED4A93670E}" type="slidenum">
              <a:rPr lang="en-US" smtClean="0"/>
              <a:pPr/>
              <a:t>33</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US" b="1" dirty="0" smtClean="0"/>
              <a:t>This is a picture of the actual dustpan showing </a:t>
            </a:r>
            <a:r>
              <a:rPr lang="en-US" b="1" dirty="0" err="1" smtClean="0"/>
              <a:t>nozzels</a:t>
            </a:r>
            <a:r>
              <a:rPr lang="en-US" b="1" dirty="0" smtClean="0"/>
              <a:t> and suction feature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CBEB940-E830-450A-BB6B-08CF6CB2FCBE}" type="slidenum">
              <a:rPr lang="en-US" smtClean="0"/>
              <a:pPr/>
              <a:t>34</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b="1" dirty="0" smtClean="0"/>
              <a:t>This is a concept of the actual dustpan showing nozzles and suction directions</a:t>
            </a:r>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99C6295-BD56-4E42-96F5-4B193B231E8F}" type="slidenum">
              <a:rPr lang="en-US" smtClean="0"/>
              <a:pPr/>
              <a:t>35</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n-US" b="1" smtClean="0"/>
              <a:t>This is an animation of the dustpan dredge cutting feature.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9C30413-B311-44AE-9843-9CF2FD04B4F9}" type="slidenum">
              <a:rPr lang="en-US" smtClean="0"/>
              <a:pPr/>
              <a:t>36</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3C025863-960D-4FB5-8ACE-CD6F0FD277DD}" type="slidenum">
              <a:rPr lang="en-US" smtClean="0"/>
              <a:pPr/>
              <a:t>37</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en-US" b="1" smtClean="0"/>
              <a:t>A typical clamshell dredge includes a hopper barge along side the dredge. The disposal area may be distant.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22999438-9D51-44EC-8BC8-28F6873F7529}" type="slidenum">
              <a:rPr lang="en-US" smtClean="0"/>
              <a:pPr/>
              <a:t>39</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FAB84BF8-73C8-4F1B-B7CB-4BA45CB65B0D}" type="slidenum">
              <a:rPr lang="en-US" smtClean="0"/>
              <a:pPr/>
              <a:t>40</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en-US" b="1" smtClean="0"/>
              <a:t>Here is a typical backhoe type dredge working on an improvement project in a local harbor – Maricavor – 17cy bucket – can dig rock – very fast and efficient.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B7219241-3E8F-4628-9C25-A0849B6F2333}" type="slidenum">
              <a:rPr lang="en-US" smtClean="0"/>
              <a:pPr/>
              <a:t>41</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en-US" b="1" smtClean="0"/>
              <a:t>A typical dump scow – 4-6000 cy range – split hull type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DCEC90E5-8161-4277-867A-E494BA94452F}" type="slidenum">
              <a:rPr lang="en-US" smtClean="0"/>
              <a:pPr/>
              <a:t>4</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931863" y="4325938"/>
            <a:ext cx="5121275" cy="4171950"/>
          </a:xfrm>
          <a:noFill/>
          <a:ln/>
        </p:spPr>
        <p:txBody>
          <a:bodyPr/>
          <a:lstStyle/>
          <a:p>
            <a:pPr eaLnBrk="1" hangingPunct="1"/>
            <a:r>
              <a:rPr lang="en-US" altLang="en-US" sz="2000" b="1" smtClean="0">
                <a:latin typeface="Arial" charset="0"/>
              </a:rPr>
              <a:t> </a:t>
            </a:r>
          </a:p>
          <a:p>
            <a:pPr eaLnBrk="1" hangingPunct="1"/>
            <a:endParaRPr lang="en-US" altLang="en-US" sz="2000" b="1" smtClean="0">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D831D8E0-BFBA-4545-9CE0-835096C5B4BE}" type="slidenum">
              <a:rPr lang="en-US" smtClean="0"/>
              <a:pPr/>
              <a:t>42</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en-US" b="1" smtClean="0"/>
              <a:t>A split scow barge full and heading to the ocean.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A36FEE62-D940-4659-A42E-BDBB8B66BBF7}" type="slidenum">
              <a:rPr lang="en-US" smtClean="0"/>
              <a:pPr/>
              <a:t>43</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en-US" b="1" smtClean="0"/>
              <a:t>Dumping – discuss barge displacement and tracking.</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D2C5410E-E89E-45C0-97AD-6B86741EAD2A}" type="slidenum">
              <a:rPr lang="en-US" smtClean="0"/>
              <a:pPr/>
              <a:t>44</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9018052D-2049-474F-A780-DD5EDADBB21C}" type="slidenum">
              <a:rPr lang="en-US" smtClean="0"/>
              <a:pPr/>
              <a:t>46</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en-US" b="1" smtClean="0"/>
              <a:t>Hydrocyclone and Del Tank Separators to get clean quality sand</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7516F8A2-FF1A-4BF9-B165-7117C099C4CF}" type="slidenum">
              <a:rPr lang="en-US" smtClean="0"/>
              <a:pPr/>
              <a:t>47</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en-US" b="1" smtClean="0"/>
              <a:t>This is a closed bucket clamshell but used for contaminated material in Jacksonville. It has an extremely low spillage rate and production rate is relatively slow.</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909BB3C1-C874-48F3-A393-665AEABAECC9}" type="slidenum">
              <a:rPr lang="en-US" smtClean="0"/>
              <a:pPr/>
              <a:t>48</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n-US" b="1" smtClean="0"/>
              <a:t>Further Dredged material segregation  and muck dewatering.</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2C70202E-0065-4300-A797-F80D66111F3F}" type="slidenum">
              <a:rPr lang="en-US" smtClean="0"/>
              <a:pPr/>
              <a:t>49</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en-US" b="1" smtClean="0"/>
              <a:t>There are various types of hopper dredges. A Split hull -  Catamaran type or Bottom doors or valves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87D6802-C928-4508-90E3-21E86B09295F}" type="slidenum">
              <a:rPr lang="en-US" smtClean="0"/>
              <a:pPr/>
              <a:t>50</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b="1" smtClean="0"/>
              <a:t>Bartram Island in Jacksonville Harbor. Cells are used for different purposes.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87D6802-C928-4508-90E3-21E86B09295F}" type="slidenum">
              <a:rPr lang="en-US" smtClean="0"/>
              <a:pPr/>
              <a:t>51</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b="1" smtClean="0"/>
              <a:t>Bartram Island in Jacksonville Harbor. Cells are used for different purposes.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797877D9-A17C-41AE-9ED0-74CC20D33A67}" type="slidenum">
              <a:rPr lang="en-US" smtClean="0"/>
              <a:pPr/>
              <a:t>52</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b="1"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78B00A58-DD53-4007-88C1-3B262B944750}" type="slidenum">
              <a:rPr lang="en-US" smtClean="0"/>
              <a:pPr/>
              <a:t>5</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931863" y="4325938"/>
            <a:ext cx="5121275" cy="4171950"/>
          </a:xfrm>
          <a:noFill/>
          <a:ln/>
        </p:spPr>
        <p:txBody>
          <a:bodyPr/>
          <a:lstStyle/>
          <a:p>
            <a:pPr eaLnBrk="1" hangingPunct="1"/>
            <a:r>
              <a:rPr lang="en-US" altLang="en-US" sz="2000" b="1" smtClean="0">
                <a:latin typeface="Arial" charset="0"/>
              </a:rPr>
              <a:t>There are two main categories of dredges –1.  Hydraulic and 2. Mechanical -  characterized by the method in which they remove sediment  and transport it.  Hydraulic dredges move material hydraulically, which means suspended and transported by water.  Mechanical dredges move material by physically picking up the material and moving it by mechanical methods.  </a:t>
            </a:r>
          </a:p>
          <a:p>
            <a:pPr eaLnBrk="1" hangingPunct="1"/>
            <a:r>
              <a:rPr lang="en-US" altLang="en-US" sz="2000" b="1" smtClean="0">
                <a:latin typeface="Arial" charset="0"/>
              </a:rPr>
              <a:t>We will discuss 3 types of hydraulic dredges, the cutterhead or pipeline dredge, hopper dredges, and dustpan dredges.  Also, 2 types of mechanical dredges, clamshell and backhoe.  We will learn about the main features of these dredges and how they operate and under which conditions each type of dredge operates most efficiently.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1EBB3294-F140-420E-ADFA-8A2E8E038BC6}" type="slidenum">
              <a:rPr lang="en-US" smtClean="0"/>
              <a:pPr/>
              <a:t>53</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US" b="1" smtClean="0"/>
              <a:t> A Split hull placing dredged material in littoral zone adjacent to beach.</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201DB85D-68FD-4793-BFF8-8D22FE9BB461}" type="slidenum">
              <a:rPr lang="en-US" smtClean="0"/>
              <a:pPr/>
              <a:t>54</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en-US" b="1" smtClean="0"/>
              <a:t>Small hopper placing in swash zone within beach template.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8A288DC-ED27-4A3E-9270-7FDAB7D74BCD}" type="slidenum">
              <a:rPr lang="en-US" smtClean="0"/>
              <a:pPr/>
              <a:t>55</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6B6ED9D9-5120-43C9-8740-C81FB1C6BB60}" type="slidenum">
              <a:rPr lang="en-US" smtClean="0"/>
              <a:pPr/>
              <a:t>57</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r>
              <a:rPr lang="en-US" smtClean="0"/>
              <a:t/>
            </a:r>
            <a:br>
              <a:rPr lang="en-US" smtClean="0"/>
            </a:br>
            <a:r>
              <a:rPr lang="en-US" b="1" smtClean="0"/>
              <a:t>We will discuss operating characteristics of the dredge types that typically are working for the Jacksonville District.  There are many other types and configurations of dredges, especially when considering small dredges, however, the vast majority of of the Corps work is accomplished by large business contractors with a very limited number of dredges.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8A288DC-ED27-4A3E-9270-7FDAB7D74BCD}" type="slidenum">
              <a:rPr lang="en-US" smtClean="0"/>
              <a:pPr/>
              <a:t>6</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dirty="0" smtClean="0"/>
              <a:t>Quick first overview of Dredging types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3250B89C-13A7-4B4F-9C47-C48891222666}" type="slidenum">
              <a:rPr lang="en-US" smtClean="0"/>
              <a:pPr/>
              <a:t>7</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b="1" smtClean="0"/>
              <a:t>The first type of Hydraulic Dredge is the Cutterhead – or pipeline dredge. It is efficient for many applications but not self propelled.  It moves by use of  winches and spuds. The material is pumped via pipeline to the disposal area. Explain main parts.  Discuss dredge features.  Discuss how dredge moves – winches and spuds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C551E90-B605-45EB-BE4A-4180638C918A}" type="slidenum">
              <a:rPr lang="en-US" smtClean="0"/>
              <a:pPr/>
              <a:t>8</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b="1" dirty="0" smtClean="0"/>
              <a:t>Potentially the most efficient high production type, a large dredge can produce 3-5Kcy/hr – 60-70Kcy/</a:t>
            </a:r>
            <a:r>
              <a:rPr lang="en-US" b="1" dirty="0" err="1" smtClean="0"/>
              <a:t>dayand</a:t>
            </a:r>
            <a:r>
              <a:rPr lang="en-US" b="1" dirty="0" smtClean="0"/>
              <a:t> pump 3-5 miles to the disposal area.  With  booster pumps. Maybe to 5-10 miles or even longer in soft material. Can’t move on its own, must have tug to move out of the way of passing vessels in rivers.  Needs relatively calm water, depending on size of dredge – can work inlets on wires.  Can’t readily move out of the channel – rough weather destroys pipelines.</a:t>
            </a:r>
          </a:p>
          <a:p>
            <a:pPr eaLnBrk="1" hangingPunct="1"/>
            <a:endParaRPr lang="en-US" b="1" dirty="0" smtClean="0"/>
          </a:p>
          <a:p>
            <a:pPr eaLnBrk="1" hangingPunct="1"/>
            <a:r>
              <a:rPr lang="en-US" b="1" dirty="0" smtClean="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403C4189-EBB3-413B-9E87-B0941155D718}" type="slidenum">
              <a:rPr lang="en-US" smtClean="0"/>
              <a:pPr/>
              <a:t>9</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b="1" smtClean="0"/>
              <a:t>This is a front view of a cutter suction as the cutter is exposed at the surface</a:t>
            </a:r>
            <a:r>
              <a:rPr lang="en-US" smtClean="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BB18FB-67FB-4AF5-B52E-B194C2435DE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6B6CEB-C184-4015-AF9A-C2D3CD9188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2ED390-EB53-4FDC-B56A-C4F302FDBED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76DC453-6E29-4EB5-AE46-461956DA855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DC9673-CEA4-4B3B-A899-29B41417B44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5932E0-E215-4E95-B5DA-E3009765729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1A91E7-4346-428A-A741-9FC886C7EC5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6872C8B-A38C-4EBD-B001-81C51D2A51D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F94FEF1-F33B-43C4-AD66-A62C80FE2F2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30E55CA-49F9-41EC-8939-F3B05E4D848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34D576-C65B-41D7-AB4F-2E8F049871B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F653FF-C018-486A-8974-BC2B67CC8F5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0CBF08A-7DE7-4526-B9C4-206EFD2DE5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ideo" Target="file:///C:\Documents%20and%20Settings\k3pdejjm\My%20Documents\shows\Dredging%20001\cutterside.avi"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ideo" Target="file:///C:\Users\k3pdejjm\Desktop\Dredging%20001\cutterfront.avi" TargetMode="Externa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video" Target="file:///C:\Users\k3pdejjm\Documents\shows\Dredging%20001\wheeler%20hopper%20dredge.avi" TargetMode="Externa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ideo" Target="file:///C:\Documents%20and%20Settings\k3pdejjm\My%20Documents\shows\Dredging%20001\hopper%20turtle%20excluder.avi"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png"/><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4.png"/><Relationship Id="rId4" Type="http://schemas.openxmlformats.org/officeDocument/2006/relationships/oleObject" Target="../embeddings/Microsoft_Office_Excel_97-2003_Worksheet1.xls"/></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video" Target="file:///C:\Documents%20and%20Settings\k3pdejjm\My%20Documents\shows\Dredging%20001\dustpan.avi" TargetMode="Externa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ideo" Target="file:///C:\Documents%20and%20Settings\k3pdejjm\My%20Documents\shows\Dredging%20001\clamshell.avi"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2.xml"/><Relationship Id="rId5" Type="http://schemas.openxmlformats.org/officeDocument/2006/relationships/image" Target="../media/image54.jpeg"/><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11.jpeg"/><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4.png"/><Relationship Id="rId4" Type="http://schemas.openxmlformats.org/officeDocument/2006/relationships/oleObject" Target="../embeddings/oleObject4.bin"/></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6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OPPER"/>
          <p:cNvPicPr>
            <a:picLocks noChangeAspect="1" noChangeArrowheads="1"/>
          </p:cNvPicPr>
          <p:nvPr/>
        </p:nvPicPr>
        <p:blipFill>
          <a:blip r:embed="rId3" cstate="print"/>
          <a:srcRect t="7257" r="4980" b="12096"/>
          <a:stretch>
            <a:fillRect/>
          </a:stretch>
        </p:blipFill>
        <p:spPr bwMode="auto">
          <a:xfrm>
            <a:off x="4876800" y="3200400"/>
            <a:ext cx="3929063" cy="3276600"/>
          </a:xfrm>
          <a:prstGeom prst="rect">
            <a:avLst/>
          </a:prstGeom>
          <a:noFill/>
          <a:ln w="57150">
            <a:noFill/>
            <a:miter lim="800000"/>
            <a:headEnd/>
            <a:tailEnd/>
          </a:ln>
        </p:spPr>
      </p:pic>
      <p:sp>
        <p:nvSpPr>
          <p:cNvPr id="6146" name="Rectangle 2"/>
          <p:cNvSpPr>
            <a:spLocks noGrp="1" noChangeArrowheads="1"/>
          </p:cNvSpPr>
          <p:nvPr>
            <p:ph type="title"/>
          </p:nvPr>
        </p:nvSpPr>
        <p:spPr>
          <a:xfrm>
            <a:off x="3733800" y="457200"/>
            <a:ext cx="5257800" cy="2819400"/>
          </a:xfrm>
        </p:spPr>
        <p:txBody>
          <a:bodyPr/>
          <a:lstStyle/>
          <a:p>
            <a:pPr eaLnBrk="1" hangingPunct="1">
              <a:defRPr/>
            </a:pPr>
            <a:r>
              <a:rPr lang="en-US" sz="5400" b="1" u="sng" dirty="0" smtClean="0">
                <a:solidFill>
                  <a:schemeClr val="bg1"/>
                </a:solidFill>
                <a:effectLst>
                  <a:outerShdw blurRad="38100" dist="38100" dir="2700000" algn="tl">
                    <a:srgbClr val="000000"/>
                  </a:outerShdw>
                </a:effectLst>
              </a:rPr>
              <a:t>USACE </a:t>
            </a:r>
            <a:r>
              <a:rPr lang="en-US" sz="5400" b="1" u="sng" dirty="0" smtClean="0">
                <a:solidFill>
                  <a:schemeClr val="bg1"/>
                </a:solidFill>
                <a:effectLst>
                  <a:outerShdw blurRad="38100" dist="38100" dir="2700000" algn="tl">
                    <a:srgbClr val="000000"/>
                  </a:outerShdw>
                </a:effectLst>
              </a:rPr>
              <a:t>DREDGING 001</a:t>
            </a:r>
            <a:r>
              <a:rPr lang="en-US" sz="5400" b="1" u="sng" dirty="0" smtClean="0">
                <a:solidFill>
                  <a:schemeClr val="bg1"/>
                </a:solidFill>
                <a:effectLst>
                  <a:outerShdw blurRad="38100" dist="38100" dir="2700000" algn="tl">
                    <a:srgbClr val="000000"/>
                  </a:outerShdw>
                </a:effectLst>
              </a:rPr>
              <a:t/>
            </a:r>
            <a:br>
              <a:rPr lang="en-US" sz="5400" b="1" u="sng" dirty="0" smtClean="0">
                <a:solidFill>
                  <a:schemeClr val="bg1"/>
                </a:solidFill>
                <a:effectLst>
                  <a:outerShdw blurRad="38100" dist="38100" dir="2700000" algn="tl">
                    <a:srgbClr val="000000"/>
                  </a:outerShdw>
                </a:effectLst>
              </a:rPr>
            </a:br>
            <a:r>
              <a:rPr lang="en-US" sz="5400" b="1" u="sng" dirty="0" smtClean="0">
                <a:solidFill>
                  <a:schemeClr val="bg1"/>
                </a:solidFill>
                <a:effectLst>
                  <a:outerShdw blurRad="38100" dist="38100" dir="2700000" algn="tl">
                    <a:srgbClr val="000000"/>
                  </a:outerShdw>
                </a:effectLst>
              </a:rPr>
              <a:t> For Civil Works Projects</a:t>
            </a:r>
          </a:p>
        </p:txBody>
      </p:sp>
      <p:pic>
        <p:nvPicPr>
          <p:cNvPr id="7171" name="Picture 3" descr="CUTTER"/>
          <p:cNvPicPr>
            <a:picLocks noChangeAspect="1" noChangeArrowheads="1"/>
          </p:cNvPicPr>
          <p:nvPr/>
        </p:nvPicPr>
        <p:blipFill>
          <a:blip r:embed="rId4" cstate="print"/>
          <a:srcRect l="19945" t="28983" b="7245"/>
          <a:stretch>
            <a:fillRect/>
          </a:stretch>
        </p:blipFill>
        <p:spPr bwMode="auto">
          <a:xfrm>
            <a:off x="381000" y="3429000"/>
            <a:ext cx="4327525" cy="2895600"/>
          </a:xfrm>
          <a:prstGeom prst="rect">
            <a:avLst/>
          </a:prstGeom>
          <a:solidFill>
            <a:srgbClr val="FFFFFF"/>
          </a:solidFill>
          <a:ln w="57150">
            <a:noFill/>
            <a:miter lim="800000"/>
            <a:headEnd/>
            <a:tailEnd/>
          </a:ln>
        </p:spPr>
      </p:pic>
      <p:pic>
        <p:nvPicPr>
          <p:cNvPr id="7173" name="Picture 5"/>
          <p:cNvPicPr>
            <a:picLocks noChangeAspect="1" noChangeArrowheads="1"/>
          </p:cNvPicPr>
          <p:nvPr/>
        </p:nvPicPr>
        <p:blipFill>
          <a:blip r:embed="rId5" cstate="print"/>
          <a:srcRect/>
          <a:stretch>
            <a:fillRect/>
          </a:stretch>
        </p:blipFill>
        <p:spPr bwMode="auto">
          <a:xfrm>
            <a:off x="1066800" y="762000"/>
            <a:ext cx="2370138" cy="2209800"/>
          </a:xfrm>
          <a:prstGeom prst="rect">
            <a:avLst/>
          </a:prstGeom>
          <a:noFill/>
          <a:ln w="57150">
            <a:noFill/>
            <a:miter lim="800000"/>
            <a:headEnd/>
            <a:tailEnd/>
          </a:ln>
        </p:spPr>
      </p:pic>
      <p:pic>
        <p:nvPicPr>
          <p:cNvPr id="7174" name="Picture 7" descr="castle logo jax"/>
          <p:cNvPicPr>
            <a:picLocks noChangeAspect="1" noChangeArrowheads="1"/>
          </p:cNvPicPr>
          <p:nvPr/>
        </p:nvPicPr>
        <p:blipFill>
          <a:blip r:embed="rId6" cstate="print"/>
          <a:srcRect/>
          <a:stretch>
            <a:fillRect/>
          </a:stretch>
        </p:blipFill>
        <p:spPr bwMode="auto">
          <a:xfrm>
            <a:off x="0" y="5791200"/>
            <a:ext cx="858838" cy="10668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5"/>
          <p:cNvSpPr>
            <a:spLocks noChangeShapeType="1"/>
          </p:cNvSpPr>
          <p:nvPr/>
        </p:nvSpPr>
        <p:spPr bwMode="auto">
          <a:xfrm flipH="1">
            <a:off x="7162800" y="4038600"/>
            <a:ext cx="244475" cy="273050"/>
          </a:xfrm>
          <a:prstGeom prst="line">
            <a:avLst/>
          </a:prstGeom>
          <a:noFill/>
          <a:ln w="9525">
            <a:solidFill>
              <a:srgbClr val="FF3300"/>
            </a:solidFill>
            <a:round/>
            <a:headEnd/>
            <a:tailEnd type="triangle" w="med" len="med"/>
          </a:ln>
        </p:spPr>
        <p:txBody>
          <a:bodyPr/>
          <a:lstStyle/>
          <a:p>
            <a:endParaRPr lang="en-US"/>
          </a:p>
        </p:txBody>
      </p:sp>
      <p:sp>
        <p:nvSpPr>
          <p:cNvPr id="15363" name="Line 6"/>
          <p:cNvSpPr>
            <a:spLocks noChangeShapeType="1"/>
          </p:cNvSpPr>
          <p:nvPr/>
        </p:nvSpPr>
        <p:spPr bwMode="auto">
          <a:xfrm flipH="1">
            <a:off x="5791200" y="3962400"/>
            <a:ext cx="1277938" cy="822325"/>
          </a:xfrm>
          <a:prstGeom prst="line">
            <a:avLst/>
          </a:prstGeom>
          <a:noFill/>
          <a:ln w="9525">
            <a:solidFill>
              <a:srgbClr val="FF3300"/>
            </a:solidFill>
            <a:round/>
            <a:headEnd/>
            <a:tailEnd type="triangle" w="med" len="med"/>
          </a:ln>
        </p:spPr>
        <p:txBody>
          <a:bodyPr/>
          <a:lstStyle/>
          <a:p>
            <a:endParaRPr lang="en-US"/>
          </a:p>
        </p:txBody>
      </p:sp>
      <p:sp>
        <p:nvSpPr>
          <p:cNvPr id="15364" name="Rectangle 8"/>
          <p:cNvSpPr>
            <a:spLocks noGrp="1" noChangeArrowheads="1"/>
          </p:cNvSpPr>
          <p:nvPr>
            <p:ph type="title" idx="4294967295"/>
          </p:nvPr>
        </p:nvSpPr>
        <p:spPr>
          <a:xfrm>
            <a:off x="609600" y="228600"/>
            <a:ext cx="7772400" cy="838200"/>
          </a:xfrm>
        </p:spPr>
        <p:txBody>
          <a:bodyPr/>
          <a:lstStyle/>
          <a:p>
            <a:pPr eaLnBrk="1" hangingPunct="1"/>
            <a:r>
              <a:rPr lang="en-US" b="1" u="sng" smtClean="0">
                <a:solidFill>
                  <a:schemeClr val="bg1"/>
                </a:solidFill>
              </a:rPr>
              <a:t>78-inch Cutterhead </a:t>
            </a:r>
          </a:p>
        </p:txBody>
      </p:sp>
      <p:pic>
        <p:nvPicPr>
          <p:cNvPr id="15365" name="Picture 3" descr="C:\Users\k3pdejjm\Desktop\Dredging 001\6-28-10 Texas Dredge and Disposal Site (from Mike H.)\DSCN7368.JPG"/>
          <p:cNvPicPr>
            <a:picLocks noChangeAspect="1" noChangeArrowheads="1"/>
          </p:cNvPicPr>
          <p:nvPr/>
        </p:nvPicPr>
        <p:blipFill>
          <a:blip r:embed="rId3" cstate="print"/>
          <a:srcRect/>
          <a:stretch>
            <a:fillRect/>
          </a:stretch>
        </p:blipFill>
        <p:spPr bwMode="auto">
          <a:xfrm>
            <a:off x="990600" y="1219200"/>
            <a:ext cx="6807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cutter suction dredge"/>
          <p:cNvPicPr>
            <a:picLocks noGrp="1" noChangeAspect="1" noChangeArrowheads="1"/>
          </p:cNvPicPr>
          <p:nvPr>
            <p:ph/>
          </p:nvPr>
        </p:nvPicPr>
        <p:blipFill>
          <a:blip r:embed="rId3" cstate="print"/>
          <a:srcRect/>
          <a:stretch>
            <a:fillRect/>
          </a:stretch>
        </p:blipFill>
        <p:spPr>
          <a:xfrm>
            <a:off x="838200" y="1066800"/>
            <a:ext cx="7315200" cy="5486400"/>
          </a:xfrm>
          <a:noFill/>
        </p:spPr>
      </p:pic>
      <p:sp>
        <p:nvSpPr>
          <p:cNvPr id="16387" name="Rectangle 6"/>
          <p:cNvSpPr>
            <a:spLocks noChangeArrowheads="1"/>
          </p:cNvSpPr>
          <p:nvPr/>
        </p:nvSpPr>
        <p:spPr bwMode="auto">
          <a:xfrm>
            <a:off x="2057400" y="381000"/>
            <a:ext cx="184150" cy="457200"/>
          </a:xfrm>
          <a:prstGeom prst="rect">
            <a:avLst/>
          </a:prstGeom>
          <a:noFill/>
          <a:ln w="9525">
            <a:noFill/>
            <a:miter lim="800000"/>
            <a:headEnd/>
            <a:tailEnd/>
          </a:ln>
        </p:spPr>
        <p:txBody>
          <a:bodyPr wrap="none">
            <a:spAutoFit/>
          </a:bodyPr>
          <a:lstStyle/>
          <a:p>
            <a:endParaRPr lang="en-US" b="1" u="sng">
              <a:solidFill>
                <a:schemeClr val="bg1"/>
              </a:solidFill>
            </a:endParaRPr>
          </a:p>
        </p:txBody>
      </p:sp>
      <p:sp>
        <p:nvSpPr>
          <p:cNvPr id="123911" name="Rectangle 7"/>
          <p:cNvSpPr>
            <a:spLocks noGrp="1" noChangeArrowheads="1"/>
          </p:cNvSpPr>
          <p:nvPr>
            <p:ph type="title" idx="4294967295"/>
          </p:nvPr>
        </p:nvSpPr>
        <p:spPr>
          <a:xfrm>
            <a:off x="457200" y="762000"/>
            <a:ext cx="7772400" cy="1143000"/>
          </a:xfrm>
        </p:spPr>
        <p:txBody>
          <a:bodyPr/>
          <a:lstStyle/>
          <a:p>
            <a:pPr eaLnBrk="1" hangingPunct="1">
              <a:defRPr/>
            </a:pPr>
            <a:r>
              <a:rPr lang="en-US" sz="4000" b="1" u="sng" smtClean="0">
                <a:solidFill>
                  <a:schemeClr val="bg1"/>
                </a:solidFill>
              </a:rPr>
              <a:t>Cutterhead Dredge Palm Valley </a:t>
            </a:r>
            <a:r>
              <a:rPr lang="en-US" sz="4000" b="1" u="sng" smtClean="0">
                <a:solidFill>
                  <a:schemeClr val="bg1"/>
                </a:solidFill>
                <a:effectLst>
                  <a:outerShdw blurRad="38100" dist="38100" dir="2700000" algn="tl">
                    <a:srgbClr val="000000"/>
                  </a:outerShdw>
                </a:effectLst>
              </a:rPr>
              <a:t>IWW</a:t>
            </a:r>
            <a:br>
              <a:rPr lang="en-US" sz="4000" b="1" u="sng" smtClean="0">
                <a:solidFill>
                  <a:schemeClr val="bg1"/>
                </a:solidFill>
                <a:effectLst>
                  <a:outerShdw blurRad="38100" dist="38100" dir="2700000" algn="tl">
                    <a:srgbClr val="000000"/>
                  </a:outerShdw>
                </a:effectLst>
              </a:rPr>
            </a:br>
            <a:endParaRPr lang="en-US" sz="4000" b="1" u="sng" smtClean="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533400" y="990600"/>
          <a:ext cx="8153400" cy="5546725"/>
        </p:xfrm>
        <a:graphic>
          <a:graphicData uri="http://schemas.openxmlformats.org/presentationml/2006/ole">
            <p:oleObj spid="_x0000_s2050" name="Photo Editor Photo" r:id="rId4" imgW="5714286" imgH="3885714" progId="">
              <p:embed/>
            </p:oleObj>
          </a:graphicData>
        </a:graphic>
      </p:graphicFrame>
      <p:sp>
        <p:nvSpPr>
          <p:cNvPr id="2051" name="Text Box 4"/>
          <p:cNvSpPr txBox="1">
            <a:spLocks noChangeArrowheads="1"/>
          </p:cNvSpPr>
          <p:nvPr/>
        </p:nvSpPr>
        <p:spPr bwMode="auto">
          <a:xfrm>
            <a:off x="7073900" y="3062288"/>
            <a:ext cx="1643063" cy="822325"/>
          </a:xfrm>
          <a:prstGeom prst="rect">
            <a:avLst/>
          </a:prstGeom>
          <a:noFill/>
          <a:ln w="9525">
            <a:noFill/>
            <a:miter lim="800000"/>
            <a:headEnd/>
            <a:tailEnd/>
          </a:ln>
        </p:spPr>
        <p:txBody>
          <a:bodyPr>
            <a:spAutoFit/>
          </a:bodyPr>
          <a:lstStyle/>
          <a:p>
            <a:pPr>
              <a:spcBef>
                <a:spcPct val="50000"/>
              </a:spcBef>
            </a:pPr>
            <a:r>
              <a:rPr lang="en-US" b="1">
                <a:solidFill>
                  <a:schemeClr val="bg1"/>
                </a:solidFill>
              </a:rPr>
              <a:t>Anchor Booms</a:t>
            </a:r>
          </a:p>
        </p:txBody>
      </p:sp>
      <p:sp>
        <p:nvSpPr>
          <p:cNvPr id="2052" name="Line 5"/>
          <p:cNvSpPr>
            <a:spLocks noChangeShapeType="1"/>
          </p:cNvSpPr>
          <p:nvPr/>
        </p:nvSpPr>
        <p:spPr bwMode="auto">
          <a:xfrm flipH="1">
            <a:off x="7162800" y="4038600"/>
            <a:ext cx="244475" cy="273050"/>
          </a:xfrm>
          <a:prstGeom prst="line">
            <a:avLst/>
          </a:prstGeom>
          <a:noFill/>
          <a:ln w="9525">
            <a:solidFill>
              <a:srgbClr val="FF3300"/>
            </a:solidFill>
            <a:round/>
            <a:headEnd/>
            <a:tailEnd type="triangle" w="med" len="med"/>
          </a:ln>
        </p:spPr>
        <p:txBody>
          <a:bodyPr/>
          <a:lstStyle/>
          <a:p>
            <a:endParaRPr lang="en-US"/>
          </a:p>
        </p:txBody>
      </p:sp>
      <p:sp>
        <p:nvSpPr>
          <p:cNvPr id="2053" name="Line 6"/>
          <p:cNvSpPr>
            <a:spLocks noChangeShapeType="1"/>
          </p:cNvSpPr>
          <p:nvPr/>
        </p:nvSpPr>
        <p:spPr bwMode="auto">
          <a:xfrm flipH="1">
            <a:off x="5791200" y="3962400"/>
            <a:ext cx="1277938" cy="822325"/>
          </a:xfrm>
          <a:prstGeom prst="line">
            <a:avLst/>
          </a:prstGeom>
          <a:noFill/>
          <a:ln w="9525">
            <a:solidFill>
              <a:srgbClr val="FF3300"/>
            </a:solidFill>
            <a:round/>
            <a:headEnd/>
            <a:tailEnd type="triangle" w="med" len="med"/>
          </a:ln>
        </p:spPr>
        <p:txBody>
          <a:bodyPr/>
          <a:lstStyle/>
          <a:p>
            <a:endParaRPr lang="en-US"/>
          </a:p>
        </p:txBody>
      </p:sp>
      <p:sp>
        <p:nvSpPr>
          <p:cNvPr id="2054" name="Text Box 7"/>
          <p:cNvSpPr txBox="1">
            <a:spLocks noChangeArrowheads="1"/>
          </p:cNvSpPr>
          <p:nvPr/>
        </p:nvSpPr>
        <p:spPr bwMode="auto">
          <a:xfrm>
            <a:off x="3692525" y="1697038"/>
            <a:ext cx="3048000" cy="457200"/>
          </a:xfrm>
          <a:prstGeom prst="rect">
            <a:avLst/>
          </a:prstGeom>
          <a:noFill/>
          <a:ln w="9525">
            <a:noFill/>
            <a:miter lim="800000"/>
            <a:headEnd/>
            <a:tailEnd/>
          </a:ln>
        </p:spPr>
        <p:txBody>
          <a:bodyPr wrap="none">
            <a:spAutoFit/>
          </a:bodyPr>
          <a:lstStyle/>
          <a:p>
            <a:r>
              <a:rPr lang="en-US" b="1">
                <a:solidFill>
                  <a:schemeClr val="bg1"/>
                </a:solidFill>
              </a:rPr>
              <a:t>Within Bank Disposal</a:t>
            </a:r>
          </a:p>
        </p:txBody>
      </p:sp>
      <p:sp>
        <p:nvSpPr>
          <p:cNvPr id="2055" name="Rectangle 8"/>
          <p:cNvSpPr>
            <a:spLocks noGrp="1" noChangeArrowheads="1"/>
          </p:cNvSpPr>
          <p:nvPr>
            <p:ph type="title" idx="4294967295"/>
          </p:nvPr>
        </p:nvSpPr>
        <p:spPr>
          <a:xfrm>
            <a:off x="609600" y="228600"/>
            <a:ext cx="7772400" cy="838200"/>
          </a:xfrm>
        </p:spPr>
        <p:txBody>
          <a:bodyPr/>
          <a:lstStyle/>
          <a:p>
            <a:pPr eaLnBrk="1" hangingPunct="1"/>
            <a:r>
              <a:rPr lang="en-US" b="1" u="sng" smtClean="0">
                <a:solidFill>
                  <a:schemeClr val="bg1"/>
                </a:solidFill>
              </a:rPr>
              <a:t>24-inch Cutterhead Dredge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tLucie.jpg"/>
          <p:cNvPicPr>
            <a:picLocks noChangeAspect="1"/>
          </p:cNvPicPr>
          <p:nvPr/>
        </p:nvPicPr>
        <p:blipFill>
          <a:blip r:embed="rId3" cstate="print"/>
          <a:stretch>
            <a:fillRect/>
          </a:stretch>
        </p:blipFill>
        <p:spPr>
          <a:xfrm>
            <a:off x="990600" y="1713103"/>
            <a:ext cx="6851904" cy="5144897"/>
          </a:xfrm>
          <a:prstGeom prst="rect">
            <a:avLst/>
          </a:prstGeom>
        </p:spPr>
      </p:pic>
      <p:sp>
        <p:nvSpPr>
          <p:cNvPr id="2051" name="Text Box 4"/>
          <p:cNvSpPr txBox="1">
            <a:spLocks noChangeArrowheads="1"/>
          </p:cNvSpPr>
          <p:nvPr/>
        </p:nvSpPr>
        <p:spPr bwMode="auto">
          <a:xfrm>
            <a:off x="4419600" y="2514600"/>
            <a:ext cx="3124200" cy="1015663"/>
          </a:xfrm>
          <a:prstGeom prst="rect">
            <a:avLst/>
          </a:prstGeom>
          <a:noFill/>
          <a:ln w="9525">
            <a:noFill/>
            <a:miter lim="800000"/>
            <a:headEnd/>
            <a:tailEnd/>
          </a:ln>
        </p:spPr>
        <p:txBody>
          <a:bodyPr wrap="square">
            <a:spAutoFit/>
          </a:bodyPr>
          <a:lstStyle/>
          <a:p>
            <a:pPr>
              <a:spcBef>
                <a:spcPct val="50000"/>
              </a:spcBef>
            </a:pPr>
            <a:r>
              <a:rPr lang="en-US" b="1" dirty="0" smtClean="0">
                <a:solidFill>
                  <a:schemeClr val="bg1"/>
                </a:solidFill>
              </a:rPr>
              <a:t>Sand  shoal within</a:t>
            </a:r>
          </a:p>
          <a:p>
            <a:pPr>
              <a:spcBef>
                <a:spcPct val="50000"/>
              </a:spcBef>
            </a:pPr>
            <a:r>
              <a:rPr lang="en-US" b="1" dirty="0" smtClean="0">
                <a:solidFill>
                  <a:schemeClr val="bg1"/>
                </a:solidFill>
              </a:rPr>
              <a:t>Channel boundaries</a:t>
            </a:r>
            <a:endParaRPr lang="en-US" b="1" dirty="0">
              <a:solidFill>
                <a:schemeClr val="bg1"/>
              </a:solidFill>
            </a:endParaRPr>
          </a:p>
        </p:txBody>
      </p:sp>
      <p:sp>
        <p:nvSpPr>
          <p:cNvPr id="2052" name="Line 5"/>
          <p:cNvSpPr>
            <a:spLocks noChangeShapeType="1"/>
          </p:cNvSpPr>
          <p:nvPr/>
        </p:nvSpPr>
        <p:spPr bwMode="auto">
          <a:xfrm flipH="1">
            <a:off x="5334000" y="3505200"/>
            <a:ext cx="244475" cy="273050"/>
          </a:xfrm>
          <a:prstGeom prst="line">
            <a:avLst/>
          </a:prstGeom>
          <a:noFill/>
          <a:ln w="9525">
            <a:solidFill>
              <a:srgbClr val="FF3300"/>
            </a:solidFill>
            <a:round/>
            <a:headEnd/>
            <a:tailEnd type="triangle" w="med" len="med"/>
          </a:ln>
        </p:spPr>
        <p:txBody>
          <a:bodyPr/>
          <a:lstStyle/>
          <a:p>
            <a:endParaRPr lang="en-US"/>
          </a:p>
        </p:txBody>
      </p:sp>
      <p:sp>
        <p:nvSpPr>
          <p:cNvPr id="2055" name="Rectangle 8"/>
          <p:cNvSpPr>
            <a:spLocks noGrp="1" noChangeArrowheads="1"/>
          </p:cNvSpPr>
          <p:nvPr>
            <p:ph type="title" idx="4294967295"/>
          </p:nvPr>
        </p:nvSpPr>
        <p:spPr>
          <a:xfrm>
            <a:off x="533400" y="533400"/>
            <a:ext cx="7772400" cy="838200"/>
          </a:xfrm>
        </p:spPr>
        <p:txBody>
          <a:bodyPr/>
          <a:lstStyle/>
          <a:p>
            <a:pPr eaLnBrk="1" hangingPunct="1"/>
            <a:r>
              <a:rPr lang="en-US" b="1" u="sng" dirty="0" smtClean="0">
                <a:solidFill>
                  <a:schemeClr val="bg1"/>
                </a:solidFill>
              </a:rPr>
              <a:t>St Lucie Inlet Cutterhead Dredge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Picture1"/>
          <p:cNvPicPr>
            <a:picLocks noChangeAspect="1" noChangeArrowheads="1"/>
          </p:cNvPicPr>
          <p:nvPr/>
        </p:nvPicPr>
        <p:blipFill>
          <a:blip r:embed="rId3" cstate="print"/>
          <a:srcRect/>
          <a:stretch>
            <a:fillRect/>
          </a:stretch>
        </p:blipFill>
        <p:spPr bwMode="auto">
          <a:xfrm>
            <a:off x="914400" y="1066800"/>
            <a:ext cx="7162800" cy="5372100"/>
          </a:xfrm>
          <a:prstGeom prst="rect">
            <a:avLst/>
          </a:prstGeom>
          <a:noFill/>
          <a:ln w="9525">
            <a:noFill/>
            <a:miter lim="800000"/>
            <a:headEnd/>
            <a:tailEnd/>
          </a:ln>
        </p:spPr>
      </p:pic>
      <p:sp>
        <p:nvSpPr>
          <p:cNvPr id="14339" name="Rectangle 4"/>
          <p:cNvSpPr>
            <a:spLocks noGrp="1" noChangeArrowheads="1"/>
          </p:cNvSpPr>
          <p:nvPr>
            <p:ph type="title" idx="4294967295"/>
          </p:nvPr>
        </p:nvSpPr>
        <p:spPr>
          <a:xfrm>
            <a:off x="609600" y="381000"/>
            <a:ext cx="7772400" cy="914400"/>
          </a:xfrm>
        </p:spPr>
        <p:txBody>
          <a:bodyPr/>
          <a:lstStyle/>
          <a:p>
            <a:pPr eaLnBrk="1" hangingPunct="1"/>
            <a:r>
              <a:rPr lang="en-US" sz="4000" b="1" u="sng" smtClean="0">
                <a:solidFill>
                  <a:schemeClr val="bg1"/>
                </a:solidFill>
              </a:rPr>
              <a:t>8-inch Cutterhead dredge</a:t>
            </a:r>
            <a:br>
              <a:rPr lang="en-US" sz="4000" b="1" u="sng" smtClean="0">
                <a:solidFill>
                  <a:schemeClr val="bg1"/>
                </a:solidFill>
              </a:rPr>
            </a:br>
            <a:endParaRPr lang="en-US" sz="4000" b="1" u="sng" smtClean="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ChangeArrowheads="1"/>
          </p:cNvSpPr>
          <p:nvPr/>
        </p:nvSpPr>
        <p:spPr bwMode="auto">
          <a:xfrm>
            <a:off x="15240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18435" name="Rectangle 7"/>
          <p:cNvSpPr>
            <a:spLocks noGrp="1" noChangeArrowheads="1"/>
          </p:cNvSpPr>
          <p:nvPr>
            <p:ph type="title" idx="4294967295"/>
          </p:nvPr>
        </p:nvSpPr>
        <p:spPr>
          <a:xfrm>
            <a:off x="838200" y="228600"/>
            <a:ext cx="7772400" cy="1143000"/>
          </a:xfrm>
        </p:spPr>
        <p:txBody>
          <a:bodyPr/>
          <a:lstStyle/>
          <a:p>
            <a:pPr eaLnBrk="1" hangingPunct="1"/>
            <a:r>
              <a:rPr lang="en-US" sz="4000" b="1" u="sng" smtClean="0">
                <a:solidFill>
                  <a:schemeClr val="bg1"/>
                </a:solidFill>
              </a:rPr>
              <a:t>Cutterhead Dredge Animation Side</a:t>
            </a:r>
          </a:p>
        </p:txBody>
      </p:sp>
      <p:pic>
        <p:nvPicPr>
          <p:cNvPr id="146441" name="cutterside.avi">
            <a:hlinkClick r:id="" action="ppaction://media"/>
          </p:cNvPr>
          <p:cNvPicPr>
            <a:picLocks noGrp="1" noRot="1" noChangeAspect="1" noChangeArrowheads="1"/>
          </p:cNvPicPr>
          <p:nvPr>
            <p:ph/>
            <a:videoFile r:link="rId1"/>
          </p:nvPr>
        </p:nvPicPr>
        <p:blipFill>
          <a:blip r:embed="rId4" cstate="print"/>
          <a:srcRect/>
          <a:stretch>
            <a:fillRect/>
          </a:stretch>
        </p:blipFill>
        <p:spPr>
          <a:xfrm>
            <a:off x="1066800" y="1371600"/>
            <a:ext cx="7010400" cy="5257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644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46441"/>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6"/>
          <p:cNvSpPr>
            <a:spLocks noChangeArrowheads="1"/>
          </p:cNvSpPr>
          <p:nvPr/>
        </p:nvSpPr>
        <p:spPr bwMode="auto">
          <a:xfrm>
            <a:off x="1600200" y="304800"/>
            <a:ext cx="184150" cy="579438"/>
          </a:xfrm>
          <a:prstGeom prst="rect">
            <a:avLst/>
          </a:prstGeom>
          <a:noFill/>
          <a:ln w="9525">
            <a:noFill/>
            <a:miter lim="800000"/>
            <a:headEnd/>
            <a:tailEnd/>
          </a:ln>
        </p:spPr>
        <p:txBody>
          <a:bodyPr wrap="none">
            <a:spAutoFit/>
          </a:bodyPr>
          <a:lstStyle/>
          <a:p>
            <a:endParaRPr lang="en-US" sz="3200" b="1" u="sng">
              <a:solidFill>
                <a:schemeClr val="bg1"/>
              </a:solidFill>
            </a:endParaRPr>
          </a:p>
        </p:txBody>
      </p:sp>
      <p:sp>
        <p:nvSpPr>
          <p:cNvPr id="19459" name="Rectangle 7"/>
          <p:cNvSpPr>
            <a:spLocks noGrp="1" noChangeArrowheads="1"/>
          </p:cNvSpPr>
          <p:nvPr>
            <p:ph type="title" idx="4294967295"/>
          </p:nvPr>
        </p:nvSpPr>
        <p:spPr>
          <a:xfrm>
            <a:off x="609600" y="228600"/>
            <a:ext cx="7772400" cy="1143000"/>
          </a:xfrm>
        </p:spPr>
        <p:txBody>
          <a:bodyPr/>
          <a:lstStyle/>
          <a:p>
            <a:pPr eaLnBrk="1" hangingPunct="1"/>
            <a:r>
              <a:rPr lang="en-US" sz="4000" b="1" u="sng" smtClean="0">
                <a:solidFill>
                  <a:schemeClr val="bg1"/>
                </a:solidFill>
              </a:rPr>
              <a:t>Cutterhead Dredge Animation Front</a:t>
            </a:r>
          </a:p>
        </p:txBody>
      </p:sp>
      <p:pic>
        <p:nvPicPr>
          <p:cNvPr id="136201" name="cutterfront.avi">
            <a:hlinkClick r:id="" action="ppaction://media"/>
          </p:cNvPr>
          <p:cNvPicPr>
            <a:picLocks noGrp="1" noRot="1" noChangeAspect="1" noChangeArrowheads="1"/>
          </p:cNvPicPr>
          <p:nvPr>
            <p:ph/>
            <a:videoFile r:link="rId1"/>
          </p:nvPr>
        </p:nvPicPr>
        <p:blipFill>
          <a:blip r:embed="rId4" cstate="print"/>
          <a:srcRect/>
          <a:stretch>
            <a:fillRect/>
          </a:stretch>
        </p:blipFill>
        <p:spPr>
          <a:xfrm>
            <a:off x="381000" y="1981200"/>
            <a:ext cx="8382000" cy="3810000"/>
          </a:xfr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3620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6201"/>
                                        </p:tgtEl>
                                      </p:cBhvr>
                                    </p:cmd>
                                  </p:childTnLst>
                                </p:cTn>
                              </p:par>
                            </p:childTnLst>
                          </p:cTn>
                        </p:par>
                      </p:childTnLst>
                    </p:cTn>
                  </p:par>
                </p:childTnLst>
              </p:cTn>
              <p:nextCondLst>
                <p:cond evt="onClick" delay="0">
                  <p:tgtEl>
                    <p:spTgt spid="136201"/>
                  </p:tgtEl>
                </p:cond>
              </p:nextCondLst>
            </p:seq>
            <p:video>
              <p:cMediaNode>
                <p:cTn id="7" fill="hold" display="0">
                  <p:stCondLst>
                    <p:cond delay="indefinite"/>
                  </p:stCondLst>
                  <p:endCondLst>
                    <p:cond evt="onNext" delay="0">
                      <p:tgtEl>
                        <p:sldTgt/>
                      </p:tgtEl>
                    </p:cond>
                    <p:cond evt="onPrev" delay="0">
                      <p:tgtEl>
                        <p:sldTgt/>
                      </p:tgtEl>
                    </p:cond>
                  </p:endCondLst>
                </p:cTn>
                <p:tgtEl>
                  <p:spTgt spid="136201"/>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400" y="533400"/>
            <a:ext cx="7772400" cy="1143000"/>
          </a:xfrm>
        </p:spPr>
        <p:txBody>
          <a:bodyPr/>
          <a:lstStyle/>
          <a:p>
            <a:pPr eaLnBrk="1" hangingPunct="1"/>
            <a:r>
              <a:rPr lang="en-US" u="sng" dirty="0" smtClean="0">
                <a:solidFill>
                  <a:schemeClr val="bg1"/>
                </a:solidFill>
              </a:rPr>
              <a:t>A. cont. Important features of Hydraulic Cutter Suction Dredges </a:t>
            </a:r>
          </a:p>
        </p:txBody>
      </p:sp>
      <p:sp>
        <p:nvSpPr>
          <p:cNvPr id="174083" name="Rectangle 3"/>
          <p:cNvSpPr>
            <a:spLocks noGrp="1" noChangeArrowheads="1"/>
          </p:cNvSpPr>
          <p:nvPr>
            <p:ph type="body" idx="1"/>
          </p:nvPr>
        </p:nvSpPr>
        <p:spPr>
          <a:xfrm>
            <a:off x="990600" y="2362200"/>
            <a:ext cx="7772400" cy="2667000"/>
          </a:xfrm>
        </p:spPr>
        <p:txBody>
          <a:bodyPr/>
          <a:lstStyle/>
          <a:p>
            <a:pPr eaLnBrk="1" hangingPunct="1">
              <a:lnSpc>
                <a:spcPct val="90000"/>
              </a:lnSpc>
              <a:defRPr/>
            </a:pPr>
            <a:r>
              <a:rPr lang="en-US" dirty="0" smtClean="0">
                <a:solidFill>
                  <a:schemeClr val="bg1"/>
                </a:solidFill>
                <a:effectLst>
                  <a:outerShdw blurRad="38100" dist="38100" dir="2700000" algn="tl">
                    <a:srgbClr val="000000"/>
                  </a:outerShdw>
                </a:effectLst>
              </a:rPr>
              <a:t>High Production Rates </a:t>
            </a:r>
            <a:r>
              <a:rPr lang="en-US" dirty="0" smtClean="0">
                <a:solidFill>
                  <a:schemeClr val="bg1"/>
                </a:solidFill>
              </a:rPr>
              <a:t>500 – 5000 cy/hr</a:t>
            </a:r>
            <a:endParaRPr lang="en-US" dirty="0" smtClean="0">
              <a:solidFill>
                <a:schemeClr val="bg1"/>
              </a:solidFill>
              <a:effectLst>
                <a:outerShdw blurRad="38100" dist="38100" dir="2700000" algn="tl">
                  <a:srgbClr val="000000"/>
                </a:outerShdw>
              </a:effectLst>
            </a:endParaRPr>
          </a:p>
          <a:p>
            <a:pPr eaLnBrk="1" hangingPunct="1">
              <a:lnSpc>
                <a:spcPct val="90000"/>
              </a:lnSpc>
              <a:defRPr/>
            </a:pPr>
            <a:r>
              <a:rPr lang="en-US" dirty="0" smtClean="0">
                <a:solidFill>
                  <a:schemeClr val="bg1"/>
                </a:solidFill>
                <a:effectLst>
                  <a:outerShdw blurRad="38100" dist="38100" dir="2700000" algn="tl">
                    <a:srgbClr val="000000"/>
                  </a:outerShdw>
                </a:effectLst>
              </a:rPr>
              <a:t>Uses Pumps to move material </a:t>
            </a:r>
          </a:p>
          <a:p>
            <a:pPr eaLnBrk="1" hangingPunct="1">
              <a:lnSpc>
                <a:spcPct val="90000"/>
              </a:lnSpc>
              <a:defRPr/>
            </a:pPr>
            <a:r>
              <a:rPr lang="en-US" dirty="0" smtClean="0">
                <a:solidFill>
                  <a:schemeClr val="bg1"/>
                </a:solidFill>
                <a:effectLst>
                  <a:outerShdw blurRad="38100" dist="38100" dir="2700000" algn="tl">
                    <a:srgbClr val="000000"/>
                  </a:outerShdw>
                </a:effectLst>
              </a:rPr>
              <a:t>Can Pump or Haul Long Distances</a:t>
            </a:r>
          </a:p>
          <a:p>
            <a:pPr eaLnBrk="1" hangingPunct="1">
              <a:lnSpc>
                <a:spcPct val="90000"/>
              </a:lnSpc>
              <a:defRPr/>
            </a:pPr>
            <a:r>
              <a:rPr lang="en-US" dirty="0" smtClean="0">
                <a:solidFill>
                  <a:schemeClr val="bg1"/>
                </a:solidFill>
                <a:effectLst>
                  <a:outerShdw blurRad="38100" dist="38100" dir="2700000" algn="tl">
                    <a:srgbClr val="000000"/>
                  </a:outerShdw>
                </a:effectLst>
              </a:rPr>
              <a:t>Digs Soft to Hard Materials</a:t>
            </a:r>
          </a:p>
          <a:p>
            <a:pPr eaLnBrk="1" hangingPunct="1">
              <a:lnSpc>
                <a:spcPct val="90000"/>
              </a:lnSpc>
              <a:defRPr/>
            </a:pPr>
            <a:r>
              <a:rPr lang="en-US" dirty="0" smtClean="0">
                <a:solidFill>
                  <a:schemeClr val="bg1"/>
                </a:solidFill>
                <a:effectLst>
                  <a:outerShdw blurRad="38100" dist="38100" dir="2700000" algn="tl">
                    <a:srgbClr val="000000"/>
                  </a:outerShdw>
                </a:effectLst>
              </a:rPr>
              <a:t>Rivers,  Estuaries, Inlets</a:t>
            </a:r>
          </a:p>
          <a:p>
            <a:pPr eaLnBrk="1" hangingPunct="1">
              <a:lnSpc>
                <a:spcPct val="90000"/>
              </a:lnSpc>
              <a:defRPr/>
            </a:pPr>
            <a:r>
              <a:rPr lang="en-US" dirty="0" smtClean="0">
                <a:solidFill>
                  <a:schemeClr val="bg1"/>
                </a:solidFill>
                <a:effectLst>
                  <a:outerShdw blurRad="38100" dist="38100" dir="2700000" algn="tl">
                    <a:srgbClr val="000000"/>
                  </a:outerShdw>
                </a:effectLst>
              </a:rPr>
              <a:t>Best sheltered from high seas, </a:t>
            </a:r>
          </a:p>
          <a:p>
            <a:pPr eaLnBrk="1" hangingPunct="1">
              <a:lnSpc>
                <a:spcPct val="90000"/>
              </a:lnSpc>
              <a:defRPr/>
            </a:pPr>
            <a:r>
              <a:rPr lang="en-US" dirty="0" smtClean="0">
                <a:solidFill>
                  <a:schemeClr val="bg1"/>
                </a:solidFill>
                <a:effectLst>
                  <a:outerShdw blurRad="38100" dist="38100" dir="2700000" algn="tl">
                    <a:srgbClr val="000000"/>
                  </a:outerShdw>
                </a:effectLst>
              </a:rPr>
              <a:t>Uses spuds or anchors to move</a:t>
            </a:r>
          </a:p>
          <a:p>
            <a:pPr eaLnBrk="1" hangingPunct="1">
              <a:lnSpc>
                <a:spcPct val="90000"/>
              </a:lnSpc>
              <a:defRPr/>
            </a:pPr>
            <a:r>
              <a:rPr lang="en-US" dirty="0" smtClean="0">
                <a:solidFill>
                  <a:schemeClr val="bg1"/>
                </a:solidFill>
                <a:effectLst>
                  <a:outerShdw blurRad="38100" dist="38100" dir="2700000" algn="tl">
                    <a:srgbClr val="000000"/>
                  </a:outerShdw>
                </a:effectLst>
              </a:rPr>
              <a:t>Mobility Varies From Limited to Superior</a:t>
            </a:r>
          </a:p>
          <a:p>
            <a:pPr eaLnBrk="1" hangingPunct="1">
              <a:lnSpc>
                <a:spcPct val="90000"/>
              </a:lnSpc>
              <a:defRPr/>
            </a:pPr>
            <a:endParaRPr lang="en-US" dirty="0" smtClean="0">
              <a:solidFill>
                <a:schemeClr val="bg1"/>
              </a:solidFill>
              <a:effectLst>
                <a:outerShdw blurRad="38100" dist="38100" dir="2700000" algn="tl">
                  <a:srgbClr val="000000"/>
                </a:outerShdw>
              </a:effectLst>
            </a:endParaRPr>
          </a:p>
          <a:p>
            <a:pPr eaLnBrk="1" hangingPunct="1">
              <a:lnSpc>
                <a:spcPct val="90000"/>
              </a:lnSpc>
              <a:defRPr/>
            </a:pPr>
            <a:endParaRPr lang="en-US" dirty="0" smtClean="0">
              <a:solidFill>
                <a:schemeClr val="bg1"/>
              </a:solidFill>
              <a:effectLst>
                <a:outerShdw blurRad="38100" dist="38100" dir="2700000" algn="tl">
                  <a:srgbClr val="000000"/>
                </a:outerShdw>
              </a:effectLst>
            </a:endParaRPr>
          </a:p>
          <a:p>
            <a:pPr eaLnBrk="1" hangingPunct="1">
              <a:lnSpc>
                <a:spcPct val="90000"/>
              </a:lnSpc>
              <a:buFontTx/>
              <a:buNone/>
              <a:defRPr/>
            </a:pPr>
            <a:endParaRPr lang="en-US" dirty="0" smtClean="0">
              <a:solidFill>
                <a:schemeClr val="bg1"/>
              </a:solidFill>
              <a:effectLst>
                <a:outerShdw blurRad="38100" dist="38100" dir="2700000" algn="tl">
                  <a:srgbClr val="000000"/>
                </a:outerShdw>
              </a:effectLst>
            </a:endParaRPr>
          </a:p>
          <a:p>
            <a:pPr eaLnBrk="1" hangingPunct="1">
              <a:lnSpc>
                <a:spcPct val="90000"/>
              </a:lnSpc>
              <a:defRPr/>
            </a:pPr>
            <a:endParaRPr lang="en-US" dirty="0" smtClean="0">
              <a:solidFill>
                <a:schemeClr val="bg1"/>
              </a:solidFill>
              <a:effectLst>
                <a:outerShdw blurRad="38100" dist="38100" dir="2700000" algn="tl">
                  <a:srgbClr val="000000"/>
                </a:outerShdw>
              </a:effectLst>
            </a:endParaRPr>
          </a:p>
        </p:txBody>
      </p:sp>
      <p:pic>
        <p:nvPicPr>
          <p:cNvPr id="17412" name="Picture 4" descr="castle logo jax"/>
          <p:cNvPicPr>
            <a:picLocks noChangeAspect="1" noChangeArrowheads="1"/>
          </p:cNvPicPr>
          <p:nvPr/>
        </p:nvPicPr>
        <p:blipFill>
          <a:blip r:embed="rId3" cstate="print"/>
          <a:srcRect/>
          <a:stretch>
            <a:fillRect/>
          </a:stretch>
        </p:blipFill>
        <p:spPr bwMode="auto">
          <a:xfrm>
            <a:off x="0" y="5257800"/>
            <a:ext cx="1287463"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opper"/>
          <p:cNvPicPr>
            <a:picLocks noChangeAspect="1" noChangeArrowheads="1"/>
          </p:cNvPicPr>
          <p:nvPr/>
        </p:nvPicPr>
        <p:blipFill>
          <a:blip r:embed="rId3" cstate="print"/>
          <a:srcRect/>
          <a:stretch>
            <a:fillRect/>
          </a:stretch>
        </p:blipFill>
        <p:spPr bwMode="auto">
          <a:xfrm>
            <a:off x="0" y="-39688"/>
            <a:ext cx="10210800" cy="7002463"/>
          </a:xfrm>
          <a:prstGeom prst="rect">
            <a:avLst/>
          </a:prstGeom>
          <a:noFill/>
          <a:ln w="9525">
            <a:noFill/>
            <a:miter lim="800000"/>
            <a:headEnd/>
            <a:tailEnd/>
          </a:ln>
        </p:spPr>
      </p:pic>
      <p:sp>
        <p:nvSpPr>
          <p:cNvPr id="20483" name="Text Box 3"/>
          <p:cNvSpPr txBox="1">
            <a:spLocks noChangeArrowheads="1"/>
          </p:cNvSpPr>
          <p:nvPr/>
        </p:nvSpPr>
        <p:spPr bwMode="auto">
          <a:xfrm>
            <a:off x="1447800" y="2590800"/>
            <a:ext cx="2071688" cy="457200"/>
          </a:xfrm>
          <a:prstGeom prst="rect">
            <a:avLst/>
          </a:prstGeom>
          <a:noFill/>
          <a:ln w="9525">
            <a:noFill/>
            <a:miter lim="800000"/>
            <a:headEnd/>
            <a:tailEnd/>
          </a:ln>
        </p:spPr>
        <p:txBody>
          <a:bodyPr wrap="none">
            <a:spAutoFit/>
          </a:bodyPr>
          <a:lstStyle/>
          <a:p>
            <a:r>
              <a:rPr lang="en-US">
                <a:solidFill>
                  <a:srgbClr val="FFFF00"/>
                </a:solidFill>
              </a:rPr>
              <a:t>Hopper Dredge</a:t>
            </a:r>
          </a:p>
        </p:txBody>
      </p:sp>
      <p:sp>
        <p:nvSpPr>
          <p:cNvPr id="20484" name="Text Box 4"/>
          <p:cNvSpPr txBox="1">
            <a:spLocks noChangeArrowheads="1"/>
          </p:cNvSpPr>
          <p:nvPr/>
        </p:nvSpPr>
        <p:spPr bwMode="auto">
          <a:xfrm>
            <a:off x="1371600" y="228600"/>
            <a:ext cx="8382000" cy="701675"/>
          </a:xfrm>
          <a:prstGeom prst="rect">
            <a:avLst/>
          </a:prstGeom>
          <a:noFill/>
          <a:ln w="9525">
            <a:noFill/>
            <a:miter lim="800000"/>
            <a:headEnd/>
            <a:tailEnd/>
          </a:ln>
        </p:spPr>
        <p:txBody>
          <a:bodyPr>
            <a:spAutoFit/>
          </a:bodyPr>
          <a:lstStyle/>
          <a:p>
            <a:pPr>
              <a:spcBef>
                <a:spcPct val="50000"/>
              </a:spcBef>
            </a:pPr>
            <a:endParaRPr lang="en-US" sz="4000">
              <a:solidFill>
                <a:srgbClr val="FFFF00"/>
              </a:solidFill>
            </a:endParaRPr>
          </a:p>
        </p:txBody>
      </p:sp>
      <p:sp>
        <p:nvSpPr>
          <p:cNvPr id="20485" name="Rectangle 5"/>
          <p:cNvSpPr>
            <a:spLocks noGrp="1" noChangeArrowheads="1"/>
          </p:cNvSpPr>
          <p:nvPr>
            <p:ph type="title" idx="4294967295"/>
          </p:nvPr>
        </p:nvSpPr>
        <p:spPr>
          <a:xfrm>
            <a:off x="838200" y="228600"/>
            <a:ext cx="7772400" cy="1143000"/>
          </a:xfrm>
        </p:spPr>
        <p:txBody>
          <a:bodyPr/>
          <a:lstStyle/>
          <a:p>
            <a:pPr eaLnBrk="1" hangingPunct="1"/>
            <a:r>
              <a:rPr lang="en-US" dirty="0" smtClean="0">
                <a:solidFill>
                  <a:srgbClr val="FFFF00"/>
                </a:solidFill>
              </a:rPr>
              <a:t>B. Hydraulic Hopper Dredges</a:t>
            </a:r>
          </a:p>
        </p:txBody>
      </p:sp>
      <p:pic>
        <p:nvPicPr>
          <p:cNvPr id="20486" name="Picture 6" descr="castle logo jax"/>
          <p:cNvPicPr>
            <a:picLocks noChangeAspect="1" noChangeArrowheads="1"/>
          </p:cNvPicPr>
          <p:nvPr/>
        </p:nvPicPr>
        <p:blipFill>
          <a:blip r:embed="rId4" cstate="print"/>
          <a:srcRect/>
          <a:stretch>
            <a:fillRect/>
          </a:stretch>
        </p:blipFill>
        <p:spPr bwMode="auto">
          <a:xfrm>
            <a:off x="0" y="5257800"/>
            <a:ext cx="1287463" cy="1600200"/>
          </a:xfrm>
          <a:prstGeom prst="rect">
            <a:avLst/>
          </a:prstGeom>
          <a:noFill/>
          <a:ln w="9525">
            <a:noFill/>
            <a:miter lim="800000"/>
            <a:headEnd/>
            <a:tailEnd/>
          </a:ln>
        </p:spPr>
      </p:pic>
      <p:sp>
        <p:nvSpPr>
          <p:cNvPr id="7" name="TextBox 6"/>
          <p:cNvSpPr txBox="1"/>
          <p:nvPr/>
        </p:nvSpPr>
        <p:spPr>
          <a:xfrm>
            <a:off x="6781800" y="3886200"/>
            <a:ext cx="1905000" cy="461665"/>
          </a:xfrm>
          <a:prstGeom prst="rect">
            <a:avLst/>
          </a:prstGeom>
          <a:noFill/>
        </p:spPr>
        <p:txBody>
          <a:bodyPr wrap="square" rtlCol="0">
            <a:spAutoFit/>
          </a:bodyPr>
          <a:lstStyle/>
          <a:p>
            <a:r>
              <a:rPr lang="en-US" dirty="0" smtClean="0">
                <a:solidFill>
                  <a:srgbClr val="FFFF00"/>
                </a:solidFill>
              </a:rPr>
              <a:t>Drag Arms</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MCFARLND"/>
          <p:cNvPicPr>
            <a:picLocks noChangeAspect="1" noChangeArrowheads="1"/>
          </p:cNvPicPr>
          <p:nvPr/>
        </p:nvPicPr>
        <p:blipFill>
          <a:blip r:embed="rId3" cstate="print"/>
          <a:srcRect l="4819" t="17101" r="3569" b="6912"/>
          <a:stretch>
            <a:fillRect/>
          </a:stretch>
        </p:blipFill>
        <p:spPr bwMode="auto">
          <a:xfrm>
            <a:off x="914400" y="381000"/>
            <a:ext cx="7010400" cy="4572000"/>
          </a:xfrm>
          <a:prstGeom prst="rect">
            <a:avLst/>
          </a:prstGeom>
          <a:noFill/>
          <a:ln w="9525">
            <a:noFill/>
            <a:miter lim="800000"/>
            <a:headEnd/>
            <a:tailEnd/>
          </a:ln>
        </p:spPr>
      </p:pic>
      <p:sp>
        <p:nvSpPr>
          <p:cNvPr id="25604" name="Text Box 4"/>
          <p:cNvSpPr txBox="1">
            <a:spLocks noChangeArrowheads="1"/>
          </p:cNvSpPr>
          <p:nvPr/>
        </p:nvSpPr>
        <p:spPr bwMode="auto">
          <a:xfrm>
            <a:off x="1295400" y="3505200"/>
            <a:ext cx="6400800" cy="3540125"/>
          </a:xfrm>
          <a:prstGeom prst="rect">
            <a:avLst/>
          </a:prstGeom>
          <a:noFill/>
          <a:ln w="12700">
            <a:noFill/>
            <a:miter lim="800000"/>
            <a:headEnd/>
            <a:tailEnd/>
          </a:ln>
          <a:effectLst>
            <a:outerShdw dist="35921" dir="2700000" algn="ctr" rotWithShape="0">
              <a:schemeClr val="tx2"/>
            </a:outerShdw>
          </a:effectLst>
        </p:spPr>
        <p:txBody>
          <a:bodyPr>
            <a:spAutoFit/>
          </a:bodyPr>
          <a:lstStyle/>
          <a:p>
            <a:pPr eaLnBrk="0" hangingPunct="0">
              <a:buFontTx/>
              <a:buChar char="•"/>
              <a:defRPr/>
            </a:pPr>
            <a:r>
              <a:rPr lang="en-US" sz="2800" b="1" dirty="0">
                <a:solidFill>
                  <a:srgbClr val="FFFF00"/>
                </a:solidFill>
              </a:rPr>
              <a:t>Self-Propelled (Highly Mobile)</a:t>
            </a:r>
          </a:p>
          <a:p>
            <a:pPr eaLnBrk="0" hangingPunct="0">
              <a:buFontTx/>
              <a:buChar char="•"/>
              <a:defRPr/>
            </a:pPr>
            <a:r>
              <a:rPr lang="en-US" sz="2800" b="1" dirty="0">
                <a:solidFill>
                  <a:srgbClr val="FFFF00"/>
                </a:solidFill>
              </a:rPr>
              <a:t>Works in Unprotected Waters </a:t>
            </a:r>
          </a:p>
          <a:p>
            <a:pPr eaLnBrk="0" hangingPunct="0">
              <a:defRPr/>
            </a:pPr>
            <a:r>
              <a:rPr lang="en-US" sz="2800" b="1" dirty="0">
                <a:solidFill>
                  <a:srgbClr val="FFFF00"/>
                </a:solidFill>
              </a:rPr>
              <a:t>  (Bar, Entrance Channels, Borrow Areas far offshore)</a:t>
            </a:r>
          </a:p>
          <a:p>
            <a:pPr eaLnBrk="0" hangingPunct="0">
              <a:buFontTx/>
              <a:buChar char="•"/>
              <a:defRPr/>
            </a:pPr>
            <a:r>
              <a:rPr lang="en-US" sz="2800" b="1" dirty="0">
                <a:solidFill>
                  <a:srgbClr val="FFFF00"/>
                </a:solidFill>
              </a:rPr>
              <a:t> Disposal Limitations are</a:t>
            </a:r>
          </a:p>
          <a:p>
            <a:pPr eaLnBrk="0" hangingPunct="0">
              <a:defRPr/>
            </a:pPr>
            <a:r>
              <a:rPr lang="en-US" sz="2800" b="1" dirty="0">
                <a:solidFill>
                  <a:srgbClr val="FFFF00"/>
                </a:solidFill>
              </a:rPr>
              <a:t>    Deep Water is Best, </a:t>
            </a:r>
          </a:p>
          <a:p>
            <a:pPr eaLnBrk="0" hangingPunct="0">
              <a:defRPr/>
            </a:pPr>
            <a:r>
              <a:rPr lang="en-US" sz="2800" b="1" dirty="0">
                <a:solidFill>
                  <a:srgbClr val="FFFF00"/>
                </a:solidFill>
              </a:rPr>
              <a:t>    Bottom Dump placement usually</a:t>
            </a:r>
          </a:p>
          <a:p>
            <a:pPr eaLnBrk="0" hangingPunct="0">
              <a:defRPr/>
            </a:pPr>
            <a:r>
              <a:rPr lang="en-US" sz="2800" b="1" dirty="0">
                <a:solidFill>
                  <a:srgbClr val="FFFF00"/>
                </a:solidFill>
              </a:rPr>
              <a:t>    Direct Pump Out available to </a:t>
            </a:r>
            <a:r>
              <a:rPr lang="en-US" sz="2800" b="1" dirty="0" smtClean="0">
                <a:solidFill>
                  <a:srgbClr val="FFFF00"/>
                </a:solidFill>
              </a:rPr>
              <a:t>plant.</a:t>
            </a:r>
            <a:endParaRPr lang="en-US" sz="3200" dirty="0">
              <a:solidFill>
                <a:srgbClr val="FFFF00"/>
              </a:solidFill>
            </a:endParaRPr>
          </a:p>
        </p:txBody>
      </p:sp>
      <p:sp>
        <p:nvSpPr>
          <p:cNvPr id="25605" name="Rectangle 5"/>
          <p:cNvSpPr>
            <a:spLocks noGrp="1" noChangeArrowheads="1"/>
          </p:cNvSpPr>
          <p:nvPr>
            <p:ph type="title" idx="4294967295"/>
          </p:nvPr>
        </p:nvSpPr>
        <p:spPr/>
        <p:txBody>
          <a:bodyPr/>
          <a:lstStyle/>
          <a:p>
            <a:pPr eaLnBrk="1" hangingPunct="1">
              <a:defRPr/>
            </a:pPr>
            <a:r>
              <a:rPr lang="en-US" sz="4000" smtClean="0">
                <a:solidFill>
                  <a:srgbClr val="FAFD00"/>
                </a:solidFill>
                <a:effectLst>
                  <a:outerShdw blurRad="38100" dist="38100" dir="2700000" algn="tl">
                    <a:srgbClr val="000000"/>
                  </a:outerShdw>
                </a:effectLst>
              </a:rPr>
              <a:t>Hopper Dredge Features</a:t>
            </a:r>
            <a:r>
              <a:rPr lang="en-US" sz="4000" smtClean="0">
                <a:solidFill>
                  <a:srgbClr val="FAFD00"/>
                </a:solidFill>
              </a:rPr>
              <a:t/>
            </a:r>
            <a:br>
              <a:rPr lang="en-US" sz="4000" smtClean="0">
                <a:solidFill>
                  <a:srgbClr val="FAFD00"/>
                </a:solidFill>
              </a:rPr>
            </a:br>
            <a:endParaRPr lang="en-US" sz="4000" smtClean="0">
              <a:solidFill>
                <a:srgbClr val="FAFD00"/>
              </a:solidFill>
            </a:endParaRPr>
          </a:p>
        </p:txBody>
      </p:sp>
      <p:pic>
        <p:nvPicPr>
          <p:cNvPr id="21509" name="Picture 6" descr="castle logo jax"/>
          <p:cNvPicPr>
            <a:picLocks noChangeAspect="1" noChangeArrowheads="1"/>
          </p:cNvPicPr>
          <p:nvPr/>
        </p:nvPicPr>
        <p:blipFill>
          <a:blip r:embed="rId4" cstate="print"/>
          <a:srcRect/>
          <a:stretch>
            <a:fillRect/>
          </a:stretch>
        </p:blipFill>
        <p:spPr bwMode="auto">
          <a:xfrm>
            <a:off x="0" y="5410200"/>
            <a:ext cx="1165225"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13075" y="228600"/>
            <a:ext cx="3116263" cy="1063625"/>
          </a:xfrm>
          <a:prstGeom prst="rect">
            <a:avLst/>
          </a:prstGeom>
          <a:noFill/>
          <a:ln w="12700">
            <a:noFill/>
            <a:miter lim="800000"/>
            <a:headEnd/>
            <a:tailEnd/>
          </a:ln>
          <a:effectLst/>
        </p:spPr>
        <p:txBody>
          <a:bodyPr lIns="90487" tIns="44450" rIns="90487" bIns="44450">
            <a:spAutoFit/>
          </a:bodyPr>
          <a:lstStyle/>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p:txBody>
      </p:sp>
      <p:sp>
        <p:nvSpPr>
          <p:cNvPr id="8262" name="Text Box 70"/>
          <p:cNvSpPr txBox="1">
            <a:spLocks noChangeArrowheads="1"/>
          </p:cNvSpPr>
          <p:nvPr/>
        </p:nvSpPr>
        <p:spPr bwMode="auto">
          <a:xfrm>
            <a:off x="457200" y="1066800"/>
            <a:ext cx="3733800" cy="2892425"/>
          </a:xfrm>
          <a:prstGeom prst="rect">
            <a:avLst/>
          </a:prstGeom>
          <a:noFill/>
          <a:ln w="9525">
            <a:noFill/>
            <a:miter lim="800000"/>
            <a:headEnd/>
            <a:tailEnd/>
          </a:ln>
          <a:effectLst/>
        </p:spPr>
        <p:txBody>
          <a:bodyPr>
            <a:spAutoFit/>
          </a:bodyPr>
          <a:lstStyle/>
          <a:p>
            <a:pPr marL="514350" indent="-514350">
              <a:spcBef>
                <a:spcPct val="50000"/>
              </a:spcBef>
              <a:buFontTx/>
              <a:buAutoNum type="arabicPeriod"/>
              <a:defRPr/>
            </a:pPr>
            <a:r>
              <a:rPr lang="en-US" sz="2800" b="1" dirty="0">
                <a:solidFill>
                  <a:schemeClr val="bg1"/>
                </a:solidFill>
              </a:rPr>
              <a:t>Which picture shows</a:t>
            </a:r>
          </a:p>
          <a:p>
            <a:pPr marL="514350" indent="-514350">
              <a:spcBef>
                <a:spcPct val="50000"/>
              </a:spcBef>
              <a:defRPr/>
            </a:pPr>
            <a:r>
              <a:rPr lang="en-US" sz="2800" b="1" dirty="0">
                <a:solidFill>
                  <a:schemeClr val="bg1"/>
                </a:solidFill>
              </a:rPr>
              <a:t>     a. Dredge Material</a:t>
            </a:r>
          </a:p>
          <a:p>
            <a:pPr marL="457200" indent="-457200">
              <a:spcBef>
                <a:spcPct val="50000"/>
              </a:spcBef>
              <a:defRPr/>
            </a:pPr>
            <a:r>
              <a:rPr lang="en-US" sz="2800" b="1" dirty="0">
                <a:solidFill>
                  <a:schemeClr val="bg1"/>
                </a:solidFill>
              </a:rPr>
              <a:t>	b. Dredged Material                                                   </a:t>
            </a:r>
          </a:p>
          <a:p>
            <a:pPr marL="457200" indent="-457200">
              <a:spcBef>
                <a:spcPct val="50000"/>
              </a:spcBef>
              <a:defRPr/>
            </a:pPr>
            <a:endParaRPr lang="en-US" sz="2800" b="1" dirty="0">
              <a:solidFill>
                <a:schemeClr val="bg1"/>
              </a:solidFill>
            </a:endParaRPr>
          </a:p>
        </p:txBody>
      </p:sp>
      <p:sp>
        <p:nvSpPr>
          <p:cNvPr id="8196" name="Text Box 72"/>
          <p:cNvSpPr txBox="1">
            <a:spLocks noChangeArrowheads="1"/>
          </p:cNvSpPr>
          <p:nvPr/>
        </p:nvSpPr>
        <p:spPr bwMode="auto">
          <a:xfrm>
            <a:off x="1219200" y="457200"/>
            <a:ext cx="6324600" cy="701675"/>
          </a:xfrm>
          <a:prstGeom prst="rect">
            <a:avLst/>
          </a:prstGeom>
          <a:noFill/>
          <a:ln w="9525">
            <a:noFill/>
            <a:miter lim="800000"/>
            <a:headEnd/>
            <a:tailEnd/>
          </a:ln>
        </p:spPr>
        <p:txBody>
          <a:bodyPr>
            <a:spAutoFit/>
          </a:bodyPr>
          <a:lstStyle/>
          <a:p>
            <a:pPr>
              <a:spcBef>
                <a:spcPct val="50000"/>
              </a:spcBef>
            </a:pPr>
            <a:endParaRPr lang="en-US" sz="4000" b="1" u="sng">
              <a:solidFill>
                <a:schemeClr val="bg1"/>
              </a:solidFill>
            </a:endParaRPr>
          </a:p>
        </p:txBody>
      </p:sp>
      <p:sp>
        <p:nvSpPr>
          <p:cNvPr id="8197" name="Rectangle 75"/>
          <p:cNvSpPr>
            <a:spLocks noGrp="1" noChangeArrowheads="1"/>
          </p:cNvSpPr>
          <p:nvPr>
            <p:ph type="title" idx="4294967295"/>
          </p:nvPr>
        </p:nvSpPr>
        <p:spPr>
          <a:xfrm>
            <a:off x="533400" y="304800"/>
            <a:ext cx="7772400" cy="762000"/>
          </a:xfrm>
        </p:spPr>
        <p:txBody>
          <a:bodyPr/>
          <a:lstStyle/>
          <a:p>
            <a:pPr eaLnBrk="1" hangingPunct="1"/>
            <a:r>
              <a:rPr lang="en-US" sz="4000" b="1" u="sng" smtClean="0">
                <a:solidFill>
                  <a:schemeClr val="bg1"/>
                </a:solidFill>
              </a:rPr>
              <a:t>Quiz</a:t>
            </a:r>
            <a:br>
              <a:rPr lang="en-US" sz="4000" b="1" u="sng" smtClean="0">
                <a:solidFill>
                  <a:schemeClr val="bg1"/>
                </a:solidFill>
              </a:rPr>
            </a:br>
            <a:endParaRPr lang="en-US" sz="4000" b="1" u="sng" smtClean="0">
              <a:solidFill>
                <a:schemeClr val="bg1"/>
              </a:solidFill>
            </a:endParaRPr>
          </a:p>
        </p:txBody>
      </p:sp>
      <p:pic>
        <p:nvPicPr>
          <p:cNvPr id="8198" name="Picture 76" descr="castle logo jax"/>
          <p:cNvPicPr>
            <a:picLocks noChangeAspect="1" noChangeArrowheads="1"/>
          </p:cNvPicPr>
          <p:nvPr/>
        </p:nvPicPr>
        <p:blipFill>
          <a:blip r:embed="rId3" cstate="print"/>
          <a:srcRect/>
          <a:stretch>
            <a:fillRect/>
          </a:stretch>
        </p:blipFill>
        <p:spPr bwMode="auto">
          <a:xfrm>
            <a:off x="0" y="5562600"/>
            <a:ext cx="1042988" cy="1295400"/>
          </a:xfrm>
          <a:prstGeom prst="rect">
            <a:avLst/>
          </a:prstGeom>
          <a:noFill/>
          <a:ln w="9525">
            <a:noFill/>
            <a:miter lim="800000"/>
            <a:headEnd/>
            <a:tailEnd/>
          </a:ln>
        </p:spPr>
      </p:pic>
      <p:pic>
        <p:nvPicPr>
          <p:cNvPr id="8199" name="Picture 77" descr="C:\Users\k3pdejjm\Desktop\Dredging 001\6-28-10 Texas Dredge and Disposal Site (from Mike H.)\DSCN7371.JPG"/>
          <p:cNvPicPr>
            <a:picLocks noChangeAspect="1" noChangeArrowheads="1"/>
          </p:cNvPicPr>
          <p:nvPr/>
        </p:nvPicPr>
        <p:blipFill>
          <a:blip r:embed="rId4" cstate="print"/>
          <a:srcRect/>
          <a:stretch>
            <a:fillRect/>
          </a:stretch>
        </p:blipFill>
        <p:spPr bwMode="auto">
          <a:xfrm>
            <a:off x="4724400" y="838200"/>
            <a:ext cx="4035425" cy="3025775"/>
          </a:xfrm>
          <a:prstGeom prst="rect">
            <a:avLst/>
          </a:prstGeom>
          <a:noFill/>
          <a:ln w="9525">
            <a:noFill/>
            <a:miter lim="800000"/>
            <a:headEnd/>
            <a:tailEnd/>
          </a:ln>
        </p:spPr>
      </p:pic>
      <p:pic>
        <p:nvPicPr>
          <p:cNvPr id="8200" name="Picture 78" descr="C:\Users\k3pdejjm\Desktop\Dredging 001\6-28-10 Texas Dredge and Disposal Site (from Mike H.)\DSCN7387.JPG"/>
          <p:cNvPicPr>
            <a:picLocks noChangeAspect="1" noChangeArrowheads="1"/>
          </p:cNvPicPr>
          <p:nvPr/>
        </p:nvPicPr>
        <p:blipFill>
          <a:blip r:embed="rId5" cstate="print"/>
          <a:srcRect/>
          <a:stretch>
            <a:fillRect/>
          </a:stretch>
        </p:blipFill>
        <p:spPr bwMode="auto">
          <a:xfrm>
            <a:off x="4800600" y="3886200"/>
            <a:ext cx="3810000" cy="2857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034"/>
          <p:cNvSpPr txBox="1">
            <a:spLocks noChangeArrowheads="1"/>
          </p:cNvSpPr>
          <p:nvPr/>
        </p:nvSpPr>
        <p:spPr bwMode="auto">
          <a:xfrm>
            <a:off x="2362200" y="3048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25603" name="Rectangle 1035"/>
          <p:cNvSpPr>
            <a:spLocks noGrp="1" noChangeArrowheads="1"/>
          </p:cNvSpPr>
          <p:nvPr>
            <p:ph type="title" idx="4294967295"/>
          </p:nvPr>
        </p:nvSpPr>
        <p:spPr>
          <a:xfrm>
            <a:off x="609600" y="228600"/>
            <a:ext cx="7772400" cy="685800"/>
          </a:xfrm>
        </p:spPr>
        <p:txBody>
          <a:bodyPr/>
          <a:lstStyle/>
          <a:p>
            <a:pPr eaLnBrk="1" hangingPunct="1"/>
            <a:r>
              <a:rPr lang="en-US" sz="4000" b="1" u="sng" smtClean="0">
                <a:solidFill>
                  <a:schemeClr val="bg1"/>
                </a:solidFill>
              </a:rPr>
              <a:t>Hopper Dredge with Overflow</a:t>
            </a:r>
          </a:p>
        </p:txBody>
      </p:sp>
      <p:pic>
        <p:nvPicPr>
          <p:cNvPr id="6" name="wheeler hopper dredge.avi">
            <a:hlinkClick r:id="" action="ppaction://media"/>
          </p:cNvPr>
          <p:cNvPicPr>
            <a:picLocks noGrp="1" noRot="1" noChangeAspect="1"/>
          </p:cNvPicPr>
          <p:nvPr>
            <p:ph/>
            <a:videoFile r:link="rId1"/>
          </p:nvPr>
        </p:nvPicPr>
        <p:blipFill>
          <a:blip r:embed="rId4" cstate="print"/>
          <a:srcRect/>
          <a:stretch>
            <a:fillRect/>
          </a:stretch>
        </p:blipFill>
        <p:spPr>
          <a:xfrm>
            <a:off x="1143000" y="1409700"/>
            <a:ext cx="6629400" cy="4972050"/>
          </a:xfr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drag-h"/>
          <p:cNvPicPr>
            <a:picLocks noGrp="1" noChangeAspect="1" noChangeArrowheads="1"/>
          </p:cNvPicPr>
          <p:nvPr>
            <p:ph/>
          </p:nvPr>
        </p:nvPicPr>
        <p:blipFill>
          <a:blip r:embed="rId3" cstate="print"/>
          <a:srcRect/>
          <a:stretch>
            <a:fillRect/>
          </a:stretch>
        </p:blipFill>
        <p:spPr>
          <a:xfrm>
            <a:off x="1143000" y="914400"/>
            <a:ext cx="6934200" cy="5691188"/>
          </a:xfrm>
          <a:noFill/>
        </p:spPr>
      </p:pic>
      <p:sp>
        <p:nvSpPr>
          <p:cNvPr id="22531" name="Text Box 6"/>
          <p:cNvSpPr txBox="1">
            <a:spLocks noChangeArrowheads="1"/>
          </p:cNvSpPr>
          <p:nvPr/>
        </p:nvSpPr>
        <p:spPr bwMode="auto">
          <a:xfrm>
            <a:off x="30480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22532" name="Rectangle 7"/>
          <p:cNvSpPr>
            <a:spLocks noGrp="1" noChangeArrowheads="1"/>
          </p:cNvSpPr>
          <p:nvPr>
            <p:ph type="title" idx="4294967295"/>
          </p:nvPr>
        </p:nvSpPr>
        <p:spPr>
          <a:xfrm>
            <a:off x="609600" y="0"/>
            <a:ext cx="7772400" cy="838200"/>
          </a:xfrm>
        </p:spPr>
        <p:txBody>
          <a:bodyPr/>
          <a:lstStyle/>
          <a:p>
            <a:pPr eaLnBrk="1" hangingPunct="1"/>
            <a:r>
              <a:rPr lang="en-US" b="1" u="sng" smtClean="0">
                <a:solidFill>
                  <a:schemeClr val="bg1"/>
                </a:solidFill>
              </a:rPr>
              <a:t>Dragarm SideView</a:t>
            </a:r>
          </a:p>
        </p:txBody>
      </p:sp>
      <p:pic>
        <p:nvPicPr>
          <p:cNvPr id="22533" name="Picture 8" descr="castle logo jax"/>
          <p:cNvPicPr>
            <a:picLocks noChangeAspect="1" noChangeArrowheads="1"/>
          </p:cNvPicPr>
          <p:nvPr/>
        </p:nvPicPr>
        <p:blipFill>
          <a:blip r:embed="rId4" cstate="print"/>
          <a:srcRect/>
          <a:stretch>
            <a:fillRect/>
          </a:stretch>
        </p:blipFill>
        <p:spPr bwMode="auto">
          <a:xfrm>
            <a:off x="0" y="5486400"/>
            <a:ext cx="1103313"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228600"/>
            <a:ext cx="7772400" cy="838200"/>
          </a:xfrm>
        </p:spPr>
        <p:txBody>
          <a:bodyPr/>
          <a:lstStyle/>
          <a:p>
            <a:pPr eaLnBrk="1" hangingPunct="1"/>
            <a:r>
              <a:rPr lang="en-US" sz="2800" b="1" u="sng" smtClean="0">
                <a:solidFill>
                  <a:schemeClr val="bg1"/>
                </a:solidFill>
              </a:rPr>
              <a:t>Dragarm Turtle Deflector Cross section</a:t>
            </a:r>
          </a:p>
        </p:txBody>
      </p:sp>
      <p:pic>
        <p:nvPicPr>
          <p:cNvPr id="23555" name="Picture 4" descr="aturtle2defl"/>
          <p:cNvPicPr>
            <a:picLocks noChangeAspect="1" noChangeArrowheads="1"/>
          </p:cNvPicPr>
          <p:nvPr/>
        </p:nvPicPr>
        <p:blipFill>
          <a:blip r:embed="rId3" cstate="print"/>
          <a:srcRect/>
          <a:stretch>
            <a:fillRect/>
          </a:stretch>
        </p:blipFill>
        <p:spPr bwMode="auto">
          <a:xfrm>
            <a:off x="914400" y="1066800"/>
            <a:ext cx="7391400" cy="5041900"/>
          </a:xfrm>
          <a:prstGeom prst="rect">
            <a:avLst/>
          </a:prstGeom>
          <a:noFill/>
          <a:ln w="9525">
            <a:noFill/>
            <a:miter lim="800000"/>
            <a:headEnd/>
            <a:tailEnd/>
          </a:ln>
        </p:spPr>
      </p:pic>
      <p:pic>
        <p:nvPicPr>
          <p:cNvPr id="23556" name="Picture 5" descr="castle logo jax"/>
          <p:cNvPicPr>
            <a:picLocks noChangeAspect="1" noChangeArrowheads="1"/>
          </p:cNvPicPr>
          <p:nvPr/>
        </p:nvPicPr>
        <p:blipFill>
          <a:blip r:embed="rId4" cstate="print"/>
          <a:srcRect/>
          <a:stretch>
            <a:fillRect/>
          </a:stretch>
        </p:blipFill>
        <p:spPr bwMode="auto">
          <a:xfrm>
            <a:off x="0" y="5715000"/>
            <a:ext cx="919163"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noFill/>
        </p:spPr>
        <p:txBody>
          <a:bodyPr/>
          <a:lstStyle/>
          <a:p>
            <a:pPr eaLnBrk="1" hangingPunct="1"/>
            <a:r>
              <a:rPr lang="en-US" b="1" u="sng" smtClean="0">
                <a:solidFill>
                  <a:schemeClr val="bg1"/>
                </a:solidFill>
              </a:rPr>
              <a:t>Dragarm Turtle Deflector Animation</a:t>
            </a:r>
          </a:p>
        </p:txBody>
      </p:sp>
      <p:pic>
        <p:nvPicPr>
          <p:cNvPr id="196613" name="hopper turtle excluder.avi">
            <a:hlinkClick r:id="" action="ppaction://media"/>
          </p:cNvPr>
          <p:cNvPicPr>
            <a:picLocks noGrp="1" noRot="1" noChangeAspect="1" noChangeArrowheads="1"/>
          </p:cNvPicPr>
          <p:nvPr>
            <p:ph idx="1"/>
            <a:videoFile r:link="rId1"/>
          </p:nvPr>
        </p:nvPicPr>
        <p:blipFill>
          <a:blip r:embed="rId3" cstate="print"/>
          <a:srcRect/>
          <a:stretch>
            <a:fillRect/>
          </a:stretch>
        </p:blipFill>
        <p:spPr>
          <a:xfrm>
            <a:off x="1143000" y="1924050"/>
            <a:ext cx="6248400" cy="4686300"/>
          </a:xfr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966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6613"/>
                                        </p:tgtEl>
                                      </p:cBhvr>
                                    </p:cmd>
                                  </p:childTnLst>
                                </p:cTn>
                              </p:par>
                            </p:childTnLst>
                          </p:cTn>
                        </p:par>
                      </p:childTnLst>
                    </p:cTn>
                  </p:par>
                </p:childTnLst>
              </p:cTn>
              <p:nextCondLst>
                <p:cond evt="onClick" delay="0">
                  <p:tgtEl>
                    <p:spTgt spid="196613"/>
                  </p:tgtEl>
                </p:cond>
              </p:nextCondLst>
            </p:seq>
            <p:video>
              <p:cMediaNode>
                <p:cTn id="7" fill="hold" display="0">
                  <p:stCondLst>
                    <p:cond delay="indefinite"/>
                  </p:stCondLst>
                  <p:endCondLst>
                    <p:cond evt="onNext" delay="0">
                      <p:tgtEl>
                        <p:sldTgt/>
                      </p:tgtEl>
                    </p:cond>
                    <p:cond evt="onPrev" delay="0">
                      <p:tgtEl>
                        <p:sldTgt/>
                      </p:tgtEl>
                    </p:cond>
                  </p:endCondLst>
                </p:cTn>
                <p:tgtEl>
                  <p:spTgt spid="19661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8915400" cy="1371600"/>
          </a:xfrm>
        </p:spPr>
        <p:txBody>
          <a:bodyPr/>
          <a:lstStyle/>
          <a:p>
            <a:pPr eaLnBrk="1" hangingPunct="1"/>
            <a:r>
              <a:rPr lang="en-US" u="sng" dirty="0" smtClean="0">
                <a:solidFill>
                  <a:schemeClr val="bg1"/>
                </a:solidFill>
              </a:rPr>
              <a:t>B. </a:t>
            </a:r>
            <a:r>
              <a:rPr lang="en-US" sz="4000" u="sng" dirty="0" smtClean="0">
                <a:solidFill>
                  <a:schemeClr val="bg1"/>
                </a:solidFill>
              </a:rPr>
              <a:t>Important</a:t>
            </a:r>
            <a:r>
              <a:rPr lang="en-US" u="sng" dirty="0" smtClean="0">
                <a:solidFill>
                  <a:schemeClr val="bg1"/>
                </a:solidFill>
              </a:rPr>
              <a:t> features of  Hopper Dredges</a:t>
            </a:r>
          </a:p>
        </p:txBody>
      </p:sp>
      <p:sp>
        <p:nvSpPr>
          <p:cNvPr id="26627" name="Rectangle 3"/>
          <p:cNvSpPr>
            <a:spLocks noGrp="1" noChangeArrowheads="1"/>
          </p:cNvSpPr>
          <p:nvPr>
            <p:ph type="body" idx="1"/>
          </p:nvPr>
        </p:nvSpPr>
        <p:spPr>
          <a:xfrm>
            <a:off x="1143000" y="1295400"/>
            <a:ext cx="7772400" cy="4114800"/>
          </a:xfrm>
        </p:spPr>
        <p:txBody>
          <a:bodyPr/>
          <a:lstStyle/>
          <a:p>
            <a:pPr eaLnBrk="1" hangingPunct="1">
              <a:lnSpc>
                <a:spcPct val="90000"/>
              </a:lnSpc>
            </a:pPr>
            <a:r>
              <a:rPr lang="en-US" sz="2400" dirty="0" smtClean="0">
                <a:solidFill>
                  <a:schemeClr val="bg1"/>
                </a:solidFill>
              </a:rPr>
              <a:t>Can use in deep water</a:t>
            </a:r>
          </a:p>
          <a:p>
            <a:pPr eaLnBrk="1" hangingPunct="1">
              <a:lnSpc>
                <a:spcPct val="90000"/>
              </a:lnSpc>
            </a:pPr>
            <a:r>
              <a:rPr lang="en-US" sz="2400" dirty="0" smtClean="0">
                <a:solidFill>
                  <a:schemeClr val="bg1"/>
                </a:solidFill>
              </a:rPr>
              <a:t>Material type variable but low detached rock content</a:t>
            </a:r>
          </a:p>
          <a:p>
            <a:pPr eaLnBrk="1" hangingPunct="1">
              <a:lnSpc>
                <a:spcPct val="90000"/>
              </a:lnSpc>
            </a:pPr>
            <a:r>
              <a:rPr lang="en-US" sz="2400" dirty="0" smtClean="0">
                <a:solidFill>
                  <a:schemeClr val="bg1"/>
                </a:solidFill>
              </a:rPr>
              <a:t>Distance to D/A can be 20 to 30 miles.</a:t>
            </a:r>
          </a:p>
          <a:p>
            <a:pPr eaLnBrk="1" hangingPunct="1">
              <a:lnSpc>
                <a:spcPct val="90000"/>
              </a:lnSpc>
            </a:pPr>
            <a:r>
              <a:rPr lang="en-US" sz="2400" dirty="0" smtClean="0">
                <a:solidFill>
                  <a:schemeClr val="bg1"/>
                </a:solidFill>
              </a:rPr>
              <a:t>Overflow until the hopper is full</a:t>
            </a:r>
          </a:p>
          <a:p>
            <a:pPr eaLnBrk="1" hangingPunct="1">
              <a:lnSpc>
                <a:spcPct val="90000"/>
              </a:lnSpc>
            </a:pPr>
            <a:r>
              <a:rPr lang="en-US" sz="2400" dirty="0" smtClean="0">
                <a:solidFill>
                  <a:schemeClr val="bg1"/>
                </a:solidFill>
              </a:rPr>
              <a:t>Limited amount of dredges.</a:t>
            </a:r>
          </a:p>
          <a:p>
            <a:pPr eaLnBrk="1" hangingPunct="1">
              <a:lnSpc>
                <a:spcPct val="90000"/>
              </a:lnSpc>
            </a:pPr>
            <a:r>
              <a:rPr lang="en-US" sz="2400" dirty="0" smtClean="0">
                <a:solidFill>
                  <a:schemeClr val="bg1"/>
                </a:solidFill>
              </a:rPr>
              <a:t>Cheap mobilization costs</a:t>
            </a:r>
          </a:p>
          <a:p>
            <a:pPr eaLnBrk="1" hangingPunct="1">
              <a:lnSpc>
                <a:spcPct val="90000"/>
              </a:lnSpc>
            </a:pPr>
            <a:r>
              <a:rPr lang="en-US" sz="2400" dirty="0" smtClean="0">
                <a:solidFill>
                  <a:schemeClr val="bg1"/>
                </a:solidFill>
              </a:rPr>
              <a:t>Self propelled, doesn’t need tugs.</a:t>
            </a:r>
          </a:p>
          <a:p>
            <a:pPr eaLnBrk="1" hangingPunct="1">
              <a:lnSpc>
                <a:spcPct val="90000"/>
              </a:lnSpc>
            </a:pPr>
            <a:r>
              <a:rPr lang="en-US" sz="2400" dirty="0" smtClean="0">
                <a:solidFill>
                  <a:schemeClr val="bg1"/>
                </a:solidFill>
              </a:rPr>
              <a:t>Load time is usually less than sail time. </a:t>
            </a:r>
          </a:p>
          <a:p>
            <a:pPr eaLnBrk="1" hangingPunct="1">
              <a:lnSpc>
                <a:spcPct val="90000"/>
              </a:lnSpc>
            </a:pPr>
            <a:r>
              <a:rPr lang="en-US" sz="2400" dirty="0" smtClean="0">
                <a:solidFill>
                  <a:schemeClr val="bg1"/>
                </a:solidFill>
              </a:rPr>
              <a:t>Some better in sand/some mud</a:t>
            </a:r>
          </a:p>
          <a:p>
            <a:pPr eaLnBrk="1" hangingPunct="1">
              <a:lnSpc>
                <a:spcPct val="90000"/>
              </a:lnSpc>
            </a:pPr>
            <a:r>
              <a:rPr lang="en-US" sz="2400" dirty="0" smtClean="0">
                <a:solidFill>
                  <a:schemeClr val="bg1"/>
                </a:solidFill>
              </a:rPr>
              <a:t>Direct Pump-out capability on a few</a:t>
            </a:r>
          </a:p>
          <a:p>
            <a:pPr eaLnBrk="1" hangingPunct="1">
              <a:lnSpc>
                <a:spcPct val="90000"/>
              </a:lnSpc>
            </a:pPr>
            <a:r>
              <a:rPr lang="en-US" sz="2400" dirty="0" smtClean="0">
                <a:solidFill>
                  <a:schemeClr val="bg1"/>
                </a:solidFill>
              </a:rPr>
              <a:t>Good on sand in inlets</a:t>
            </a:r>
          </a:p>
          <a:p>
            <a:pPr eaLnBrk="1" hangingPunct="1">
              <a:lnSpc>
                <a:spcPct val="90000"/>
              </a:lnSpc>
            </a:pPr>
            <a:r>
              <a:rPr lang="en-US" sz="2400" dirty="0" smtClean="0">
                <a:solidFill>
                  <a:schemeClr val="bg1"/>
                </a:solidFill>
              </a:rPr>
              <a:t>Good in rough seas</a:t>
            </a:r>
          </a:p>
        </p:txBody>
      </p:sp>
      <p:pic>
        <p:nvPicPr>
          <p:cNvPr id="26628" name="Picture 4" descr="castle logo jax"/>
          <p:cNvPicPr>
            <a:picLocks noChangeAspect="1" noChangeArrowheads="1"/>
          </p:cNvPicPr>
          <p:nvPr/>
        </p:nvPicPr>
        <p:blipFill>
          <a:blip r:embed="rId3" cstate="print"/>
          <a:srcRect/>
          <a:stretch>
            <a:fillRect/>
          </a:stretch>
        </p:blipFill>
        <p:spPr bwMode="auto">
          <a:xfrm>
            <a:off x="0" y="5257800"/>
            <a:ext cx="1287463"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DC0066L"/>
          <p:cNvPicPr>
            <a:picLocks noChangeAspect="1" noChangeArrowheads="1"/>
          </p:cNvPicPr>
          <p:nvPr/>
        </p:nvPicPr>
        <p:blipFill>
          <a:blip r:embed="rId3" cstate="print"/>
          <a:srcRect/>
          <a:stretch>
            <a:fillRect/>
          </a:stretch>
        </p:blipFill>
        <p:spPr bwMode="auto">
          <a:xfrm>
            <a:off x="762000" y="895350"/>
            <a:ext cx="7620000" cy="5715000"/>
          </a:xfrm>
          <a:prstGeom prst="rect">
            <a:avLst/>
          </a:prstGeom>
          <a:noFill/>
          <a:ln w="9525">
            <a:noFill/>
            <a:miter lim="800000"/>
            <a:headEnd/>
            <a:tailEnd/>
          </a:ln>
        </p:spPr>
      </p:pic>
      <p:sp>
        <p:nvSpPr>
          <p:cNvPr id="27651"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27652" name="Rectangle 4"/>
          <p:cNvSpPr>
            <a:spLocks noGrp="1" noChangeArrowheads="1"/>
          </p:cNvSpPr>
          <p:nvPr>
            <p:ph type="title" idx="4294967295"/>
          </p:nvPr>
        </p:nvSpPr>
        <p:spPr>
          <a:xfrm>
            <a:off x="533400" y="0"/>
            <a:ext cx="7772400" cy="762000"/>
          </a:xfrm>
        </p:spPr>
        <p:txBody>
          <a:bodyPr/>
          <a:lstStyle/>
          <a:p>
            <a:pPr eaLnBrk="1" hangingPunct="1"/>
            <a:r>
              <a:rPr lang="en-US" b="1" u="sng" smtClean="0">
                <a:solidFill>
                  <a:schemeClr val="bg1"/>
                </a:solidFill>
              </a:rPr>
              <a:t>Hopper Empty and Filling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DC0069L"/>
          <p:cNvPicPr>
            <a:picLocks noChangeAspect="1" noChangeArrowheads="1"/>
          </p:cNvPicPr>
          <p:nvPr/>
        </p:nvPicPr>
        <p:blipFill>
          <a:blip r:embed="rId3" cstate="print"/>
          <a:srcRect/>
          <a:stretch>
            <a:fillRect/>
          </a:stretch>
        </p:blipFill>
        <p:spPr bwMode="auto">
          <a:xfrm>
            <a:off x="914400" y="1066800"/>
            <a:ext cx="7391400" cy="5543550"/>
          </a:xfrm>
          <a:prstGeom prst="rect">
            <a:avLst/>
          </a:prstGeom>
          <a:noFill/>
          <a:ln w="9525">
            <a:noFill/>
            <a:miter lim="800000"/>
            <a:headEnd/>
            <a:tailEnd/>
          </a:ln>
        </p:spPr>
      </p:pic>
      <p:sp>
        <p:nvSpPr>
          <p:cNvPr id="28675"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2772" name="Rectangle 4"/>
          <p:cNvSpPr>
            <a:spLocks noGrp="1" noChangeArrowheads="1"/>
          </p:cNvSpPr>
          <p:nvPr>
            <p:ph type="title" idx="4294967295"/>
          </p:nvPr>
        </p:nvSpPr>
        <p:spPr/>
        <p:txBody>
          <a:bodyPr/>
          <a:lstStyle/>
          <a:p>
            <a:pPr eaLnBrk="1" hangingPunct="1">
              <a:defRPr/>
            </a:pPr>
            <a:r>
              <a:rPr lang="en-US" sz="4000" b="1" u="sng" smtClean="0">
                <a:solidFill>
                  <a:schemeClr val="bg1"/>
                </a:solidFill>
              </a:rPr>
              <a:t>Hopper Full and Heading to </a:t>
            </a:r>
            <a:r>
              <a:rPr lang="en-US" sz="4000" b="1" u="sng" smtClean="0">
                <a:solidFill>
                  <a:schemeClr val="tx1"/>
                </a:solidFill>
                <a:effectLst>
                  <a:outerShdw blurRad="38100" dist="38100" dir="2700000" algn="tl">
                    <a:srgbClr val="FFFFFF"/>
                  </a:outerShdw>
                </a:effectLst>
              </a:rPr>
              <a:t>Ocean</a:t>
            </a:r>
            <a:br>
              <a:rPr lang="en-US" sz="4000" b="1" u="sng" smtClean="0">
                <a:solidFill>
                  <a:schemeClr val="tx1"/>
                </a:solidFill>
                <a:effectLst>
                  <a:outerShdw blurRad="38100" dist="38100" dir="2700000" algn="tl">
                    <a:srgbClr val="FFFFFF"/>
                  </a:outerShdw>
                </a:effectLst>
              </a:rPr>
            </a:br>
            <a:endParaRPr lang="en-US" sz="4000" b="1" u="sng"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0"/>
          <p:cNvGraphicFramePr>
            <a:graphicFrameLocks noChangeAspect="1"/>
          </p:cNvGraphicFramePr>
          <p:nvPr/>
        </p:nvGraphicFramePr>
        <p:xfrm>
          <a:off x="685800" y="609600"/>
          <a:ext cx="7772400" cy="6215063"/>
        </p:xfrm>
        <a:graphic>
          <a:graphicData uri="http://schemas.openxmlformats.org/presentationml/2006/ole">
            <p:oleObj spid="_x0000_s3074" name="Photo Editor Photo" r:id="rId4" imgW="14289495" imgH="11428571" progId="">
              <p:embed/>
            </p:oleObj>
          </a:graphicData>
        </a:graphic>
      </p:graphicFrame>
      <p:sp>
        <p:nvSpPr>
          <p:cNvPr id="3075"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Conceptual View of Ocean or nearshore </a:t>
            </a:r>
            <a:r>
              <a:rPr lang="en-US" sz="4000" b="1" u="sng" dirty="0" smtClean="0">
                <a:solidFill>
                  <a:schemeClr val="bg1"/>
                </a:solidFill>
                <a:effectLst>
                  <a:outerShdw blurRad="38100" dist="38100" dir="2700000" algn="tl">
                    <a:srgbClr val="000000"/>
                  </a:outerShdw>
                </a:effectLst>
              </a:rPr>
              <a:t>Placement</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3077" name="Picture 5" descr="castle logo jax"/>
          <p:cNvPicPr>
            <a:picLocks noChangeAspect="1" noChangeArrowheads="1"/>
          </p:cNvPicPr>
          <p:nvPr/>
        </p:nvPicPr>
        <p:blipFill>
          <a:blip r:embed="rId5" cstate="print"/>
          <a:srcRect/>
          <a:stretch>
            <a:fillRect/>
          </a:stretch>
        </p:blipFill>
        <p:spPr bwMode="auto">
          <a:xfrm>
            <a:off x="0" y="5486400"/>
            <a:ext cx="1103313"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cstate="print"/>
          <a:srcRect/>
          <a:stretch>
            <a:fillRect/>
          </a:stretch>
        </p:blipFill>
        <p:spPr bwMode="auto">
          <a:xfrm>
            <a:off x="838200" y="876300"/>
            <a:ext cx="7696200" cy="5772150"/>
          </a:xfrm>
          <a:prstGeom prst="rect">
            <a:avLst/>
          </a:prstGeom>
          <a:noFill/>
          <a:ln w="9525">
            <a:noFill/>
            <a:miter lim="800000"/>
            <a:headEnd/>
            <a:tailEnd/>
          </a:ln>
        </p:spPr>
      </p:pic>
      <p:sp>
        <p:nvSpPr>
          <p:cNvPr id="29699"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29700" name="Rectangle 4"/>
          <p:cNvSpPr>
            <a:spLocks noGrp="1" noChangeArrowheads="1"/>
          </p:cNvSpPr>
          <p:nvPr>
            <p:ph type="title" idx="4294967295"/>
          </p:nvPr>
        </p:nvSpPr>
        <p:spPr>
          <a:xfrm>
            <a:off x="609600" y="0"/>
            <a:ext cx="7772400" cy="838200"/>
          </a:xfrm>
        </p:spPr>
        <p:txBody>
          <a:bodyPr/>
          <a:lstStyle/>
          <a:p>
            <a:pPr eaLnBrk="1" hangingPunct="1"/>
            <a:r>
              <a:rPr lang="en-US" sz="4000" b="1" u="sng" smtClean="0">
                <a:solidFill>
                  <a:schemeClr val="bg1"/>
                </a:solidFill>
              </a:rPr>
              <a:t>Hopper With Pumpout to Beach</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cstate="print"/>
          <a:srcRect/>
          <a:stretch>
            <a:fillRect/>
          </a:stretch>
        </p:blipFill>
        <p:spPr bwMode="auto">
          <a:xfrm>
            <a:off x="990600" y="685800"/>
            <a:ext cx="7543800" cy="5657850"/>
          </a:xfrm>
          <a:prstGeom prst="rect">
            <a:avLst/>
          </a:prstGeom>
          <a:noFill/>
          <a:ln w="9525">
            <a:noFill/>
            <a:miter lim="800000"/>
            <a:headEnd/>
            <a:tailEnd/>
          </a:ln>
        </p:spPr>
      </p:pic>
      <p:sp>
        <p:nvSpPr>
          <p:cNvPr id="30723" name="Text Box 3"/>
          <p:cNvSpPr txBox="1">
            <a:spLocks noChangeArrowheads="1"/>
          </p:cNvSpPr>
          <p:nvPr/>
        </p:nvSpPr>
        <p:spPr bwMode="auto">
          <a:xfrm>
            <a:off x="24384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54276" name="Rectangle 4"/>
          <p:cNvSpPr>
            <a:spLocks noGrp="1" noChangeArrowheads="1"/>
          </p:cNvSpPr>
          <p:nvPr>
            <p:ph type="title" idx="4294967295"/>
          </p:nvPr>
        </p:nvSpPr>
        <p:spPr>
          <a:xfrm>
            <a:off x="609600" y="0"/>
            <a:ext cx="7772400" cy="1143000"/>
          </a:xfrm>
        </p:spPr>
        <p:txBody>
          <a:bodyPr/>
          <a:lstStyle/>
          <a:p>
            <a:pPr eaLnBrk="1" hangingPunct="1">
              <a:defRPr/>
            </a:pPr>
            <a:r>
              <a:rPr lang="en-US" b="1" u="sng" dirty="0" smtClean="0">
                <a:solidFill>
                  <a:schemeClr val="bg1"/>
                </a:solidFill>
                <a:effectLst>
                  <a:outerShdw blurRad="38100" dist="38100" dir="2700000" algn="tl">
                    <a:srgbClr val="000000"/>
                  </a:outerShdw>
                </a:effectLst>
              </a:rPr>
              <a:t>Placement at Beach or DMMA</a:t>
            </a:r>
          </a:p>
        </p:txBody>
      </p:sp>
      <p:pic>
        <p:nvPicPr>
          <p:cNvPr id="30725" name="Picture 5" descr="castle logo jax"/>
          <p:cNvPicPr>
            <a:picLocks noChangeAspect="1" noChangeArrowheads="1"/>
          </p:cNvPicPr>
          <p:nvPr/>
        </p:nvPicPr>
        <p:blipFill>
          <a:blip r:embed="rId4" cstate="print"/>
          <a:srcRect/>
          <a:stretch>
            <a:fillRect/>
          </a:stretch>
        </p:blipFill>
        <p:spPr bwMode="auto">
          <a:xfrm>
            <a:off x="0" y="5638800"/>
            <a:ext cx="981075"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13075" y="228600"/>
            <a:ext cx="3116263" cy="1063625"/>
          </a:xfrm>
          <a:prstGeom prst="rect">
            <a:avLst/>
          </a:prstGeom>
          <a:noFill/>
          <a:ln w="12700">
            <a:noFill/>
            <a:miter lim="800000"/>
            <a:headEnd/>
            <a:tailEnd/>
          </a:ln>
          <a:effectLst/>
        </p:spPr>
        <p:txBody>
          <a:bodyPr lIns="90487" tIns="44450" rIns="90487" bIns="44450">
            <a:spAutoFit/>
          </a:bodyPr>
          <a:lstStyle/>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p:txBody>
      </p:sp>
      <p:sp>
        <p:nvSpPr>
          <p:cNvPr id="9219" name="Text Box 70"/>
          <p:cNvSpPr txBox="1">
            <a:spLocks noChangeArrowheads="1"/>
          </p:cNvSpPr>
          <p:nvPr/>
        </p:nvSpPr>
        <p:spPr bwMode="auto">
          <a:xfrm>
            <a:off x="152400" y="1066800"/>
            <a:ext cx="3429000" cy="3754438"/>
          </a:xfrm>
          <a:prstGeom prst="rect">
            <a:avLst/>
          </a:prstGeom>
          <a:noFill/>
          <a:ln w="9525">
            <a:noFill/>
            <a:miter lim="800000"/>
            <a:headEnd/>
            <a:tailEnd/>
          </a:ln>
        </p:spPr>
        <p:txBody>
          <a:bodyPr>
            <a:spAutoFit/>
          </a:bodyPr>
          <a:lstStyle/>
          <a:p>
            <a:pPr marL="457200" indent="-457200">
              <a:spcBef>
                <a:spcPct val="50000"/>
              </a:spcBef>
            </a:pPr>
            <a:r>
              <a:rPr lang="en-US" sz="2800" b="1">
                <a:solidFill>
                  <a:schemeClr val="bg1"/>
                </a:solidFill>
              </a:rPr>
              <a:t>                                                </a:t>
            </a:r>
          </a:p>
          <a:p>
            <a:pPr marL="457200" indent="-457200">
              <a:spcBef>
                <a:spcPct val="50000"/>
              </a:spcBef>
              <a:buFontTx/>
              <a:buAutoNum type="arabicPeriod" startAt="2"/>
            </a:pPr>
            <a:r>
              <a:rPr lang="en-US" sz="2800" b="1">
                <a:solidFill>
                  <a:schemeClr val="bg1"/>
                </a:solidFill>
              </a:rPr>
              <a:t>Which is it?</a:t>
            </a:r>
          </a:p>
          <a:p>
            <a:pPr marL="457200" indent="-457200">
              <a:spcBef>
                <a:spcPct val="50000"/>
              </a:spcBef>
            </a:pPr>
            <a:r>
              <a:rPr lang="en-US" sz="2800" b="1">
                <a:solidFill>
                  <a:schemeClr val="bg1"/>
                </a:solidFill>
              </a:rPr>
              <a:t>     a. Spoil Area</a:t>
            </a:r>
          </a:p>
          <a:p>
            <a:pPr marL="457200" indent="-457200">
              <a:spcBef>
                <a:spcPct val="50000"/>
              </a:spcBef>
            </a:pPr>
            <a:r>
              <a:rPr lang="en-US" sz="2800" b="1">
                <a:solidFill>
                  <a:schemeClr val="bg1"/>
                </a:solidFill>
              </a:rPr>
              <a:t>	b.  Dredged Material Management Area</a:t>
            </a:r>
          </a:p>
        </p:txBody>
      </p:sp>
      <p:sp>
        <p:nvSpPr>
          <p:cNvPr id="9220" name="Text Box 72"/>
          <p:cNvSpPr txBox="1">
            <a:spLocks noChangeArrowheads="1"/>
          </p:cNvSpPr>
          <p:nvPr/>
        </p:nvSpPr>
        <p:spPr bwMode="auto">
          <a:xfrm>
            <a:off x="1143000" y="457200"/>
            <a:ext cx="6324600" cy="701675"/>
          </a:xfrm>
          <a:prstGeom prst="rect">
            <a:avLst/>
          </a:prstGeom>
          <a:noFill/>
          <a:ln w="9525">
            <a:noFill/>
            <a:miter lim="800000"/>
            <a:headEnd/>
            <a:tailEnd/>
          </a:ln>
        </p:spPr>
        <p:txBody>
          <a:bodyPr>
            <a:spAutoFit/>
          </a:bodyPr>
          <a:lstStyle/>
          <a:p>
            <a:pPr>
              <a:spcBef>
                <a:spcPct val="50000"/>
              </a:spcBef>
            </a:pPr>
            <a:endParaRPr lang="en-US" sz="4000" b="1" u="sng">
              <a:solidFill>
                <a:schemeClr val="bg1"/>
              </a:solidFill>
            </a:endParaRPr>
          </a:p>
        </p:txBody>
      </p:sp>
      <p:sp>
        <p:nvSpPr>
          <p:cNvPr id="9221" name="Rectangle 75"/>
          <p:cNvSpPr>
            <a:spLocks noGrp="1" noChangeArrowheads="1"/>
          </p:cNvSpPr>
          <p:nvPr>
            <p:ph type="title" idx="4294967295"/>
          </p:nvPr>
        </p:nvSpPr>
        <p:spPr>
          <a:xfrm>
            <a:off x="457200" y="304800"/>
            <a:ext cx="7772400" cy="762000"/>
          </a:xfrm>
        </p:spPr>
        <p:txBody>
          <a:bodyPr/>
          <a:lstStyle/>
          <a:p>
            <a:pPr eaLnBrk="1" hangingPunct="1"/>
            <a:r>
              <a:rPr lang="en-US" sz="4000" b="1" u="sng" smtClean="0">
                <a:solidFill>
                  <a:schemeClr val="bg1"/>
                </a:solidFill>
              </a:rPr>
              <a:t>Quiz</a:t>
            </a:r>
            <a:br>
              <a:rPr lang="en-US" sz="4000" b="1" u="sng" smtClean="0">
                <a:solidFill>
                  <a:schemeClr val="bg1"/>
                </a:solidFill>
              </a:rPr>
            </a:br>
            <a:endParaRPr lang="en-US" sz="4000" b="1" u="sng" smtClean="0">
              <a:solidFill>
                <a:schemeClr val="bg1"/>
              </a:solidFill>
            </a:endParaRPr>
          </a:p>
        </p:txBody>
      </p:sp>
      <p:pic>
        <p:nvPicPr>
          <p:cNvPr id="9222" name="Picture 76" descr="castle logo jax"/>
          <p:cNvPicPr>
            <a:picLocks noChangeAspect="1" noChangeArrowheads="1"/>
          </p:cNvPicPr>
          <p:nvPr/>
        </p:nvPicPr>
        <p:blipFill>
          <a:blip r:embed="rId3" cstate="print"/>
          <a:srcRect/>
          <a:stretch>
            <a:fillRect/>
          </a:stretch>
        </p:blipFill>
        <p:spPr bwMode="auto">
          <a:xfrm>
            <a:off x="0" y="5562600"/>
            <a:ext cx="1042988" cy="1295400"/>
          </a:xfrm>
          <a:prstGeom prst="rect">
            <a:avLst/>
          </a:prstGeom>
          <a:noFill/>
          <a:ln w="9525">
            <a:noFill/>
            <a:miter lim="800000"/>
            <a:headEnd/>
            <a:tailEnd/>
          </a:ln>
        </p:spPr>
      </p:pic>
      <p:pic>
        <p:nvPicPr>
          <p:cNvPr id="9223" name="Picture 2" descr="C:\Users\k3pdejjm\Desktop\Dredging 001\6-28-10 Texas Dredge and Disposal Site (from Mike H.)\DSCN7385.JPG"/>
          <p:cNvPicPr>
            <a:picLocks noChangeAspect="1" noChangeArrowheads="1"/>
          </p:cNvPicPr>
          <p:nvPr/>
        </p:nvPicPr>
        <p:blipFill>
          <a:blip r:embed="rId4" cstate="print"/>
          <a:srcRect/>
          <a:stretch>
            <a:fillRect/>
          </a:stretch>
        </p:blipFill>
        <p:spPr bwMode="auto">
          <a:xfrm>
            <a:off x="3505200" y="1295400"/>
            <a:ext cx="5356225" cy="50784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2286000" y="1587976"/>
          <a:ext cx="5029200" cy="5270024"/>
        </p:xfrm>
        <a:graphic>
          <a:graphicData uri="http://schemas.openxmlformats.org/presentationml/2006/ole">
            <p:oleObj spid="_x0000_s4098" name="Worksheet" r:id="rId4" imgW="2486143" imgH="2600240" progId="Excel.Sheet.8">
              <p:embed/>
            </p:oleObj>
          </a:graphicData>
        </a:graphic>
      </p:graphicFrame>
      <p:sp>
        <p:nvSpPr>
          <p:cNvPr id="4099" name="Text Box 3"/>
          <p:cNvSpPr txBox="1">
            <a:spLocks noChangeArrowheads="1"/>
          </p:cNvSpPr>
          <p:nvPr/>
        </p:nvSpPr>
        <p:spPr bwMode="auto">
          <a:xfrm>
            <a:off x="1295400" y="304800"/>
            <a:ext cx="285750" cy="579438"/>
          </a:xfrm>
          <a:prstGeom prst="rect">
            <a:avLst/>
          </a:prstGeom>
          <a:noFill/>
          <a:ln w="9525">
            <a:noFill/>
            <a:miter lim="800000"/>
            <a:headEnd/>
            <a:tailEnd/>
          </a:ln>
        </p:spPr>
        <p:txBody>
          <a:bodyPr wrap="none">
            <a:spAutoFit/>
          </a:bodyPr>
          <a:lstStyle/>
          <a:p>
            <a:r>
              <a:rPr lang="en-US" sz="3200" b="1" u="sng">
                <a:solidFill>
                  <a:schemeClr val="bg1"/>
                </a:solidFill>
              </a:rPr>
              <a:t>.</a:t>
            </a:r>
          </a:p>
        </p:txBody>
      </p:sp>
      <p:sp>
        <p:nvSpPr>
          <p:cNvPr id="4100" name="Rectangle 4"/>
          <p:cNvSpPr>
            <a:spLocks noGrp="1" noChangeArrowheads="1"/>
          </p:cNvSpPr>
          <p:nvPr>
            <p:ph type="title" idx="4294967295"/>
          </p:nvPr>
        </p:nvSpPr>
        <p:spPr>
          <a:xfrm>
            <a:off x="228600" y="381000"/>
            <a:ext cx="8763000" cy="838200"/>
          </a:xfrm>
        </p:spPr>
        <p:txBody>
          <a:bodyPr/>
          <a:lstStyle/>
          <a:p>
            <a:pPr eaLnBrk="1" hangingPunct="1"/>
            <a:r>
              <a:rPr lang="en-US" sz="4000" b="1" u="sng" smtClean="0">
                <a:solidFill>
                  <a:schemeClr val="bg1"/>
                </a:solidFill>
              </a:rPr>
              <a:t>U.S. Fleet Commercial Hopper Dredges</a:t>
            </a:r>
          </a:p>
        </p:txBody>
      </p:sp>
      <p:pic>
        <p:nvPicPr>
          <p:cNvPr id="4101" name="Picture 5" descr="castle logo jax"/>
          <p:cNvPicPr>
            <a:picLocks noChangeAspect="1" noChangeArrowheads="1"/>
          </p:cNvPicPr>
          <p:nvPr/>
        </p:nvPicPr>
        <p:blipFill>
          <a:blip r:embed="rId5" cstate="print"/>
          <a:srcRect/>
          <a:stretch>
            <a:fillRect/>
          </a:stretch>
        </p:blipFill>
        <p:spPr bwMode="auto">
          <a:xfrm>
            <a:off x="0" y="5257800"/>
            <a:ext cx="1287463"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dpdredg"/>
          <p:cNvPicPr>
            <a:picLocks noGrp="1" noChangeAspect="1" noChangeArrowheads="1"/>
          </p:cNvPicPr>
          <p:nvPr>
            <p:ph/>
          </p:nvPr>
        </p:nvPicPr>
        <p:blipFill>
          <a:blip r:embed="rId3" cstate="print"/>
          <a:srcRect/>
          <a:stretch>
            <a:fillRect/>
          </a:stretch>
        </p:blipFill>
        <p:spPr>
          <a:xfrm>
            <a:off x="381000" y="1219200"/>
            <a:ext cx="8458200" cy="5311775"/>
          </a:xfrm>
          <a:noFill/>
        </p:spPr>
      </p:pic>
      <p:sp>
        <p:nvSpPr>
          <p:cNvPr id="31747" name="Rectangle 6"/>
          <p:cNvSpPr>
            <a:spLocks noChangeArrowheads="1"/>
          </p:cNvSpPr>
          <p:nvPr/>
        </p:nvSpPr>
        <p:spPr bwMode="auto">
          <a:xfrm>
            <a:off x="2438400" y="4572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1748" name="Rectangle 7"/>
          <p:cNvSpPr>
            <a:spLocks noGrp="1" noChangeArrowheads="1"/>
          </p:cNvSpPr>
          <p:nvPr>
            <p:ph type="title" idx="4294967295"/>
          </p:nvPr>
        </p:nvSpPr>
        <p:spPr>
          <a:xfrm>
            <a:off x="609600" y="228600"/>
            <a:ext cx="7772400" cy="914400"/>
          </a:xfrm>
        </p:spPr>
        <p:txBody>
          <a:bodyPr/>
          <a:lstStyle/>
          <a:p>
            <a:pPr eaLnBrk="1" hangingPunct="1"/>
            <a:r>
              <a:rPr lang="en-US" b="1" u="sng" dirty="0" smtClean="0">
                <a:solidFill>
                  <a:schemeClr val="bg1"/>
                </a:solidFill>
              </a:rPr>
              <a:t>C. Dustpan Conceptual View</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a:xfrm>
            <a:off x="609600" y="152400"/>
            <a:ext cx="7772400" cy="1295400"/>
          </a:xfrm>
        </p:spPr>
        <p:txBody>
          <a:bodyPr/>
          <a:lstStyle/>
          <a:p>
            <a:pPr eaLnBrk="1" hangingPunct="1"/>
            <a:r>
              <a:rPr lang="en-US" sz="4000" u="sng" dirty="0" smtClean="0">
                <a:solidFill>
                  <a:schemeClr val="bg1"/>
                </a:solidFill>
              </a:rPr>
              <a:t>C. Important features of Dustpan </a:t>
            </a:r>
          </a:p>
        </p:txBody>
      </p:sp>
      <p:sp>
        <p:nvSpPr>
          <p:cNvPr id="53251" name="Rectangle 1027"/>
          <p:cNvSpPr>
            <a:spLocks noGrp="1" noChangeArrowheads="1"/>
          </p:cNvSpPr>
          <p:nvPr>
            <p:ph type="body" idx="1"/>
          </p:nvPr>
        </p:nvSpPr>
        <p:spPr>
          <a:xfrm>
            <a:off x="685800" y="1371600"/>
            <a:ext cx="7772400" cy="4724400"/>
          </a:xfrm>
        </p:spPr>
        <p:txBody>
          <a:bodyPr/>
          <a:lstStyle/>
          <a:p>
            <a:pPr eaLnBrk="1" hangingPunct="1">
              <a:lnSpc>
                <a:spcPct val="90000"/>
              </a:lnSpc>
            </a:pPr>
            <a:r>
              <a:rPr lang="en-US" sz="2800" u="sng" dirty="0" smtClean="0">
                <a:solidFill>
                  <a:schemeClr val="bg1"/>
                </a:solidFill>
              </a:rPr>
              <a:t>Water jets excavate and then suction</a:t>
            </a:r>
          </a:p>
          <a:p>
            <a:pPr eaLnBrk="1" hangingPunct="1">
              <a:lnSpc>
                <a:spcPct val="90000"/>
              </a:lnSpc>
            </a:pPr>
            <a:r>
              <a:rPr lang="en-US" sz="2800" u="sng" dirty="0" smtClean="0">
                <a:solidFill>
                  <a:schemeClr val="bg1"/>
                </a:solidFill>
              </a:rPr>
              <a:t>Precise bottom elevation</a:t>
            </a:r>
          </a:p>
          <a:p>
            <a:pPr eaLnBrk="1" hangingPunct="1">
              <a:lnSpc>
                <a:spcPct val="90000"/>
              </a:lnSpc>
            </a:pPr>
            <a:r>
              <a:rPr lang="en-US" sz="2800" dirty="0" smtClean="0">
                <a:solidFill>
                  <a:schemeClr val="bg1"/>
                </a:solidFill>
              </a:rPr>
              <a:t>low production, </a:t>
            </a:r>
          </a:p>
          <a:p>
            <a:pPr eaLnBrk="1" hangingPunct="1">
              <a:lnSpc>
                <a:spcPct val="90000"/>
              </a:lnSpc>
            </a:pPr>
            <a:r>
              <a:rPr lang="en-US" sz="2800" dirty="0" smtClean="0">
                <a:solidFill>
                  <a:schemeClr val="bg1"/>
                </a:solidFill>
              </a:rPr>
              <a:t>soft material, </a:t>
            </a:r>
          </a:p>
          <a:p>
            <a:pPr eaLnBrk="1" hangingPunct="1">
              <a:lnSpc>
                <a:spcPct val="90000"/>
              </a:lnSpc>
            </a:pPr>
            <a:r>
              <a:rPr lang="en-US" sz="2800" dirty="0" smtClean="0">
                <a:solidFill>
                  <a:schemeClr val="bg1"/>
                </a:solidFill>
              </a:rPr>
              <a:t>small cut width, </a:t>
            </a:r>
          </a:p>
          <a:p>
            <a:pPr eaLnBrk="1" hangingPunct="1">
              <a:lnSpc>
                <a:spcPct val="90000"/>
              </a:lnSpc>
            </a:pPr>
            <a:r>
              <a:rPr lang="en-US" sz="2800" dirty="0" smtClean="0">
                <a:solidFill>
                  <a:schemeClr val="bg1"/>
                </a:solidFill>
              </a:rPr>
              <a:t>used for small projects or ending clean-up</a:t>
            </a:r>
            <a:r>
              <a:rPr lang="en-US" sz="2400" dirty="0" smtClean="0">
                <a:solidFill>
                  <a:schemeClr val="bg1"/>
                </a:solidFill>
              </a:rPr>
              <a:t>. </a:t>
            </a:r>
          </a:p>
        </p:txBody>
      </p:sp>
      <p:pic>
        <p:nvPicPr>
          <p:cNvPr id="53252" name="Picture 1028" descr="castle logo jax"/>
          <p:cNvPicPr>
            <a:picLocks noChangeAspect="1" noChangeArrowheads="1"/>
          </p:cNvPicPr>
          <p:nvPr/>
        </p:nvPicPr>
        <p:blipFill>
          <a:blip r:embed="rId3" cstate="print"/>
          <a:srcRect/>
          <a:stretch>
            <a:fillRect/>
          </a:stretch>
        </p:blipFill>
        <p:spPr bwMode="auto">
          <a:xfrm>
            <a:off x="0" y="5638800"/>
            <a:ext cx="981075"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ChangeArrowheads="1"/>
          </p:cNvSpPr>
          <p:nvPr/>
        </p:nvSpPr>
        <p:spPr bwMode="auto">
          <a:xfrm>
            <a:off x="2438400" y="4572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2771" name="Rectangle 7"/>
          <p:cNvSpPr>
            <a:spLocks noGrp="1" noChangeArrowheads="1"/>
          </p:cNvSpPr>
          <p:nvPr>
            <p:ph type="title" idx="4294967295"/>
          </p:nvPr>
        </p:nvSpPr>
        <p:spPr>
          <a:xfrm>
            <a:off x="609600" y="228600"/>
            <a:ext cx="7772400" cy="914400"/>
          </a:xfrm>
        </p:spPr>
        <p:txBody>
          <a:bodyPr/>
          <a:lstStyle/>
          <a:p>
            <a:pPr eaLnBrk="1" hangingPunct="1"/>
            <a:r>
              <a:rPr lang="en-US" b="1" u="sng" dirty="0" smtClean="0">
                <a:solidFill>
                  <a:schemeClr val="bg1"/>
                </a:solidFill>
              </a:rPr>
              <a:t>C. Dustpan  View</a:t>
            </a:r>
          </a:p>
        </p:txBody>
      </p:sp>
      <p:pic>
        <p:nvPicPr>
          <p:cNvPr id="32772" name="Content Placeholder 5" descr="dustpan.jpg"/>
          <p:cNvPicPr>
            <a:picLocks noGrp="1" noChangeAspect="1"/>
          </p:cNvPicPr>
          <p:nvPr>
            <p:ph/>
          </p:nvPr>
        </p:nvPicPr>
        <p:blipFill>
          <a:blip r:embed="rId3" cstate="print"/>
          <a:srcRect/>
          <a:stretch>
            <a:fillRect/>
          </a:stretch>
        </p:blipFill>
        <p:spPr>
          <a:xfrm>
            <a:off x="914400" y="1066800"/>
            <a:ext cx="7315200" cy="548640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dust-1"/>
          <p:cNvPicPr>
            <a:picLocks noGrp="1" noChangeAspect="1" noChangeArrowheads="1"/>
          </p:cNvPicPr>
          <p:nvPr>
            <p:ph/>
          </p:nvPr>
        </p:nvPicPr>
        <p:blipFill>
          <a:blip r:embed="rId3" cstate="print"/>
          <a:srcRect/>
          <a:stretch>
            <a:fillRect/>
          </a:stretch>
        </p:blipFill>
        <p:spPr>
          <a:xfrm>
            <a:off x="457200" y="1600200"/>
            <a:ext cx="8686800" cy="4325938"/>
          </a:xfrm>
          <a:noFill/>
        </p:spPr>
      </p:pic>
      <p:sp>
        <p:nvSpPr>
          <p:cNvPr id="33795" name="Text Box 6"/>
          <p:cNvSpPr txBox="1">
            <a:spLocks noChangeArrowheads="1"/>
          </p:cNvSpPr>
          <p:nvPr/>
        </p:nvSpPr>
        <p:spPr bwMode="auto">
          <a:xfrm>
            <a:off x="2667000" y="381000"/>
            <a:ext cx="184150" cy="579438"/>
          </a:xfrm>
          <a:prstGeom prst="rect">
            <a:avLst/>
          </a:prstGeom>
          <a:noFill/>
          <a:ln w="9525">
            <a:noFill/>
            <a:miter lim="800000"/>
            <a:headEnd/>
            <a:tailEnd/>
          </a:ln>
        </p:spPr>
        <p:txBody>
          <a:bodyPr wrap="none">
            <a:spAutoFit/>
          </a:bodyPr>
          <a:lstStyle/>
          <a:p>
            <a:endParaRPr lang="en-US" sz="3200" b="1" u="sng">
              <a:solidFill>
                <a:schemeClr val="bg1"/>
              </a:solidFill>
            </a:endParaRPr>
          </a:p>
        </p:txBody>
      </p:sp>
      <p:sp>
        <p:nvSpPr>
          <p:cNvPr id="33796" name="Rectangle 7"/>
          <p:cNvSpPr>
            <a:spLocks noGrp="1" noChangeArrowheads="1"/>
          </p:cNvSpPr>
          <p:nvPr>
            <p:ph type="title" idx="4294967295"/>
          </p:nvPr>
        </p:nvSpPr>
        <p:spPr>
          <a:xfrm>
            <a:off x="609600" y="304800"/>
            <a:ext cx="7772400" cy="990600"/>
          </a:xfrm>
        </p:spPr>
        <p:txBody>
          <a:bodyPr/>
          <a:lstStyle/>
          <a:p>
            <a:pPr eaLnBrk="1" hangingPunct="1"/>
            <a:r>
              <a:rPr lang="en-US" b="1" u="sng" smtClean="0">
                <a:solidFill>
                  <a:schemeClr val="bg1"/>
                </a:solidFill>
              </a:rPr>
              <a:t>Dustpan Conceptual View</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3" name="dustpan.avi">
            <a:hlinkClick r:id="" action="ppaction://media"/>
          </p:cNvPr>
          <p:cNvPicPr>
            <a:picLocks noGrp="1" noRot="1" noChangeAspect="1" noChangeArrowheads="1"/>
          </p:cNvPicPr>
          <p:nvPr>
            <p:ph/>
            <a:videoFile r:link="rId1"/>
          </p:nvPr>
        </p:nvPicPr>
        <p:blipFill>
          <a:blip r:embed="rId4" cstate="print"/>
          <a:srcRect/>
          <a:stretch>
            <a:fillRect/>
          </a:stretch>
        </p:blipFill>
        <p:spPr>
          <a:xfrm>
            <a:off x="1219200" y="1219200"/>
            <a:ext cx="7086600" cy="5314950"/>
          </a:xfrm>
        </p:spPr>
      </p:pic>
      <p:sp>
        <p:nvSpPr>
          <p:cNvPr id="34819" name="Text Box 8"/>
          <p:cNvSpPr txBox="1">
            <a:spLocks noChangeArrowheads="1"/>
          </p:cNvSpPr>
          <p:nvPr/>
        </p:nvSpPr>
        <p:spPr bwMode="auto">
          <a:xfrm>
            <a:off x="2819400" y="3810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9"/>
          <p:cNvSpPr>
            <a:spLocks noGrp="1" noChangeArrowheads="1"/>
          </p:cNvSpPr>
          <p:nvPr>
            <p:ph type="title" idx="4294967295"/>
          </p:nvPr>
        </p:nvSpPr>
        <p:spPr>
          <a:xfrm>
            <a:off x="685800" y="609600"/>
            <a:ext cx="7772400" cy="838200"/>
          </a:xfrm>
        </p:spPr>
        <p:txBody>
          <a:bodyPr/>
          <a:lstStyle/>
          <a:p>
            <a:pPr eaLnBrk="1" hangingPunct="1"/>
            <a:r>
              <a:rPr lang="en-US" sz="4000" b="1" u="sng" smtClean="0">
                <a:solidFill>
                  <a:schemeClr val="bg1"/>
                </a:solidFill>
              </a:rPr>
              <a:t>Dustpan Animation</a:t>
            </a:r>
            <a:br>
              <a:rPr lang="en-US" sz="4000" b="1" u="sng" smtClean="0">
                <a:solidFill>
                  <a:schemeClr val="bg1"/>
                </a:solidFill>
              </a:rPr>
            </a:br>
            <a:endParaRPr lang="en-US" sz="4000" b="1" u="sng"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00" fill="hold"/>
                                        <p:tgtEl>
                                          <p:spTgt spid="14234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42343"/>
                </p:tgtEl>
              </p:cMediaNode>
            </p:video>
            <p:seq concurrent="1" nextAc="seek">
              <p:cTn id="8" restart="whenNotActive" fill="hold" evtFilter="cancelBubble" nodeType="interactiveSeq">
                <p:stCondLst>
                  <p:cond evt="onClick" delay="0">
                    <p:tgtEl>
                      <p:spTgt spid="14234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2343"/>
                                        </p:tgtEl>
                                      </p:cBhvr>
                                    </p:cmd>
                                  </p:childTnLst>
                                </p:cTn>
                              </p:par>
                            </p:childTnLst>
                          </p:cTn>
                        </p:par>
                      </p:childTnLst>
                    </p:cTn>
                  </p:par>
                </p:childTnLst>
              </p:cTn>
              <p:nextCondLst>
                <p:cond evt="onClick" delay="0">
                  <p:tgtEl>
                    <p:spTgt spid="14234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62000" y="304800"/>
            <a:ext cx="7772400" cy="1143000"/>
          </a:xfrm>
        </p:spPr>
        <p:txBody>
          <a:bodyPr/>
          <a:lstStyle/>
          <a:p>
            <a:pPr eaLnBrk="1" hangingPunct="1"/>
            <a:r>
              <a:rPr lang="en-US" sz="4000" u="sng" smtClean="0">
                <a:solidFill>
                  <a:schemeClr val="bg1"/>
                </a:solidFill>
              </a:rPr>
              <a:t>2. Important Features of  Mechanical Dredges</a:t>
            </a:r>
          </a:p>
        </p:txBody>
      </p:sp>
      <p:sp>
        <p:nvSpPr>
          <p:cNvPr id="36867" name="Rectangle 3"/>
          <p:cNvSpPr>
            <a:spLocks noGrp="1" noChangeArrowheads="1"/>
          </p:cNvSpPr>
          <p:nvPr>
            <p:ph type="body" idx="1"/>
          </p:nvPr>
        </p:nvSpPr>
        <p:spPr>
          <a:xfrm>
            <a:off x="914400" y="1676400"/>
            <a:ext cx="7772400" cy="4114800"/>
          </a:xfrm>
        </p:spPr>
        <p:txBody>
          <a:bodyPr/>
          <a:lstStyle/>
          <a:p>
            <a:pPr eaLnBrk="1" hangingPunct="1"/>
            <a:r>
              <a:rPr lang="en-US" dirty="0" smtClean="0">
                <a:solidFill>
                  <a:schemeClr val="bg1"/>
                </a:solidFill>
              </a:rPr>
              <a:t>Long haul capable</a:t>
            </a:r>
          </a:p>
          <a:p>
            <a:pPr eaLnBrk="1" hangingPunct="1"/>
            <a:r>
              <a:rPr lang="en-US" dirty="0" smtClean="0">
                <a:solidFill>
                  <a:schemeClr val="bg1"/>
                </a:solidFill>
              </a:rPr>
              <a:t>Hard or soft material</a:t>
            </a:r>
          </a:p>
          <a:p>
            <a:pPr eaLnBrk="1" hangingPunct="1"/>
            <a:r>
              <a:rPr lang="en-US" dirty="0" smtClean="0">
                <a:solidFill>
                  <a:schemeClr val="bg1"/>
                </a:solidFill>
              </a:rPr>
              <a:t>Various water depths (dump scow dependant)</a:t>
            </a:r>
          </a:p>
          <a:p>
            <a:pPr eaLnBrk="1" hangingPunct="1"/>
            <a:r>
              <a:rPr lang="en-US" dirty="0" smtClean="0">
                <a:solidFill>
                  <a:schemeClr val="bg1"/>
                </a:solidFill>
              </a:rPr>
              <a:t>Can get close to bulkheads or berthing areas</a:t>
            </a:r>
          </a:p>
          <a:p>
            <a:pPr eaLnBrk="1" hangingPunct="1"/>
            <a:r>
              <a:rPr lang="en-US" dirty="0" smtClean="0">
                <a:solidFill>
                  <a:schemeClr val="bg1"/>
                </a:solidFill>
              </a:rPr>
              <a:t>Expensive to mobilize</a:t>
            </a:r>
          </a:p>
          <a:p>
            <a:pPr eaLnBrk="1" hangingPunct="1"/>
            <a:r>
              <a:rPr lang="en-US" dirty="0" smtClean="0">
                <a:solidFill>
                  <a:schemeClr val="bg1"/>
                </a:solidFill>
              </a:rPr>
              <a:t>Slow</a:t>
            </a:r>
          </a:p>
          <a:p>
            <a:pPr eaLnBrk="1" hangingPunct="1"/>
            <a:r>
              <a:rPr lang="en-US" dirty="0" smtClean="0">
                <a:solidFill>
                  <a:schemeClr val="bg1"/>
                </a:solidFill>
              </a:rPr>
              <a:t>Expensive to operate – tugs, fuel, etc.</a:t>
            </a:r>
          </a:p>
        </p:txBody>
      </p:sp>
      <p:pic>
        <p:nvPicPr>
          <p:cNvPr id="36868" name="Picture 4" descr="castle logo jax"/>
          <p:cNvPicPr>
            <a:picLocks noChangeAspect="1" noChangeArrowheads="1"/>
          </p:cNvPicPr>
          <p:nvPr/>
        </p:nvPicPr>
        <p:blipFill>
          <a:blip r:embed="rId3" cstate="print"/>
          <a:srcRect/>
          <a:stretch>
            <a:fillRect/>
          </a:stretch>
        </p:blipFill>
        <p:spPr bwMode="auto">
          <a:xfrm>
            <a:off x="0" y="5562600"/>
            <a:ext cx="1042988" cy="129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lamuw5"/>
          <p:cNvPicPr>
            <a:picLocks noChangeAspect="1" noChangeArrowheads="1"/>
          </p:cNvPicPr>
          <p:nvPr/>
        </p:nvPicPr>
        <p:blipFill>
          <a:blip r:embed="rId3" cstate="print"/>
          <a:srcRect/>
          <a:stretch>
            <a:fillRect/>
          </a:stretch>
        </p:blipFill>
        <p:spPr bwMode="auto">
          <a:xfrm>
            <a:off x="1143000" y="1371600"/>
            <a:ext cx="6934200" cy="5200650"/>
          </a:xfrm>
          <a:prstGeom prst="rect">
            <a:avLst/>
          </a:prstGeom>
          <a:noFill/>
          <a:ln w="9525">
            <a:noFill/>
            <a:miter lim="800000"/>
            <a:headEnd/>
            <a:tailEnd/>
          </a:ln>
        </p:spPr>
      </p:pic>
      <p:sp>
        <p:nvSpPr>
          <p:cNvPr id="35843" name="Text Box 3"/>
          <p:cNvSpPr txBox="1">
            <a:spLocks noChangeArrowheads="1"/>
          </p:cNvSpPr>
          <p:nvPr/>
        </p:nvSpPr>
        <p:spPr bwMode="auto">
          <a:xfrm>
            <a:off x="3124200" y="609600"/>
            <a:ext cx="2590800" cy="457200"/>
          </a:xfrm>
          <a:prstGeom prst="rect">
            <a:avLst/>
          </a:prstGeom>
          <a:noFill/>
          <a:ln w="9525">
            <a:noFill/>
            <a:miter lim="800000"/>
            <a:headEnd/>
            <a:tailEnd/>
          </a:ln>
        </p:spPr>
        <p:txBody>
          <a:bodyPr>
            <a:spAutoFit/>
          </a:bodyPr>
          <a:lstStyle/>
          <a:p>
            <a:pPr>
              <a:spcBef>
                <a:spcPct val="50000"/>
              </a:spcBef>
            </a:pPr>
            <a:endParaRPr lang="en-US"/>
          </a:p>
        </p:txBody>
      </p:sp>
      <p:sp>
        <p:nvSpPr>
          <p:cNvPr id="35844" name="Text Box 4"/>
          <p:cNvSpPr txBox="1">
            <a:spLocks noChangeArrowheads="1"/>
          </p:cNvSpPr>
          <p:nvPr/>
        </p:nvSpPr>
        <p:spPr bwMode="auto">
          <a:xfrm>
            <a:off x="1447800" y="1371600"/>
            <a:ext cx="2667000" cy="822325"/>
          </a:xfrm>
          <a:prstGeom prst="rect">
            <a:avLst/>
          </a:prstGeom>
          <a:noFill/>
          <a:ln w="9525">
            <a:noFill/>
            <a:miter lim="800000"/>
            <a:headEnd/>
            <a:tailEnd/>
          </a:ln>
        </p:spPr>
        <p:txBody>
          <a:bodyPr>
            <a:spAutoFit/>
          </a:bodyPr>
          <a:lstStyle/>
          <a:p>
            <a:pPr>
              <a:spcBef>
                <a:spcPct val="50000"/>
              </a:spcBef>
            </a:pPr>
            <a:r>
              <a:rPr lang="en-US">
                <a:solidFill>
                  <a:srgbClr val="FFFF00"/>
                </a:solidFill>
              </a:rPr>
              <a:t>Clamshell and Hopper Barge</a:t>
            </a:r>
          </a:p>
        </p:txBody>
      </p:sp>
      <p:sp>
        <p:nvSpPr>
          <p:cNvPr id="35845" name="Rectangle 7"/>
          <p:cNvSpPr>
            <a:spLocks noGrp="1" noChangeArrowheads="1"/>
          </p:cNvSpPr>
          <p:nvPr>
            <p:ph type="title" idx="4294967295"/>
          </p:nvPr>
        </p:nvSpPr>
        <p:spPr>
          <a:xfrm>
            <a:off x="609600" y="228600"/>
            <a:ext cx="7772400" cy="1143000"/>
          </a:xfrm>
        </p:spPr>
        <p:txBody>
          <a:bodyPr/>
          <a:lstStyle/>
          <a:p>
            <a:pPr eaLnBrk="1" hangingPunct="1"/>
            <a:r>
              <a:rPr lang="en-US" b="1" u="sng" dirty="0" smtClean="0">
                <a:solidFill>
                  <a:schemeClr val="bg1"/>
                </a:solidFill>
              </a:rPr>
              <a:t>A. Clamshell to Hopper Barge</a:t>
            </a:r>
          </a:p>
        </p:txBody>
      </p:sp>
      <p:pic>
        <p:nvPicPr>
          <p:cNvPr id="35846" name="Picture 8" descr="castle logo jax"/>
          <p:cNvPicPr>
            <a:picLocks noChangeAspect="1" noChangeArrowheads="1"/>
          </p:cNvPicPr>
          <p:nvPr/>
        </p:nvPicPr>
        <p:blipFill>
          <a:blip r:embed="rId4" cstate="print"/>
          <a:srcRect/>
          <a:stretch>
            <a:fillRect/>
          </a:stretch>
        </p:blipFill>
        <p:spPr bwMode="auto">
          <a:xfrm>
            <a:off x="0" y="5410200"/>
            <a:ext cx="1165225"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43" name="clamshell.avi">
            <a:hlinkClick r:id="" action="ppaction://media"/>
          </p:cNvPr>
          <p:cNvPicPr>
            <a:picLocks noGrp="1" noRot="1" noChangeAspect="1" noChangeArrowheads="1"/>
          </p:cNvPicPr>
          <p:nvPr>
            <p:ph idx="1"/>
            <a:videoFile r:link="rId1"/>
          </p:nvPr>
        </p:nvPicPr>
        <p:blipFill>
          <a:blip r:embed="rId3" cstate="print"/>
          <a:srcRect/>
          <a:stretch>
            <a:fillRect/>
          </a:stretch>
        </p:blipFill>
        <p:spPr>
          <a:xfrm>
            <a:off x="1295400" y="1600200"/>
            <a:ext cx="6400800" cy="4800600"/>
          </a:xfrm>
        </p:spPr>
      </p:pic>
      <p:sp>
        <p:nvSpPr>
          <p:cNvPr id="37891" name="Rectangle 10"/>
          <p:cNvSpPr>
            <a:spLocks noGrp="1" noChangeArrowheads="1"/>
          </p:cNvSpPr>
          <p:nvPr>
            <p:ph type="title"/>
          </p:nvPr>
        </p:nvSpPr>
        <p:spPr>
          <a:noFill/>
        </p:spPr>
        <p:txBody>
          <a:bodyPr/>
          <a:lstStyle/>
          <a:p>
            <a:pPr eaLnBrk="1" hangingPunct="1"/>
            <a:r>
              <a:rPr lang="en-US" b="1" u="sng" smtClean="0">
                <a:solidFill>
                  <a:schemeClr val="bg1"/>
                </a:solidFill>
              </a:rPr>
              <a:t>Clamshell Animation</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354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3543"/>
                                        </p:tgtEl>
                                      </p:cBhvr>
                                    </p:cmd>
                                  </p:childTnLst>
                                </p:cTn>
                              </p:par>
                            </p:childTnLst>
                          </p:cTn>
                        </p:par>
                      </p:childTnLst>
                    </p:cTn>
                  </p:par>
                </p:childTnLst>
              </p:cTn>
              <p:nextCondLst>
                <p:cond evt="onClick" delay="0">
                  <p:tgtEl>
                    <p:spTgt spid="193543"/>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19354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Weeks Dredge 549, St Pete Hbr"/>
          <p:cNvPicPr>
            <a:picLocks noGrp="1" noChangeAspect="1" noChangeArrowheads="1"/>
          </p:cNvPicPr>
          <p:nvPr>
            <p:ph/>
          </p:nvPr>
        </p:nvPicPr>
        <p:blipFill>
          <a:blip r:embed="rId3" cstate="print"/>
          <a:srcRect/>
          <a:stretch>
            <a:fillRect/>
          </a:stretch>
        </p:blipFill>
        <p:spPr>
          <a:xfrm>
            <a:off x="1143000" y="1295400"/>
            <a:ext cx="7010400" cy="5683520"/>
          </a:xfrm>
          <a:noFill/>
        </p:spPr>
      </p:pic>
      <p:sp>
        <p:nvSpPr>
          <p:cNvPr id="134151" name="Rectangle 7"/>
          <p:cNvSpPr>
            <a:spLocks noGrp="1" noChangeArrowheads="1"/>
          </p:cNvSpPr>
          <p:nvPr>
            <p:ph type="title" idx="4294967295"/>
          </p:nvPr>
        </p:nvSpPr>
        <p:spPr>
          <a:xfrm>
            <a:off x="533400" y="304800"/>
            <a:ext cx="8077200" cy="1143000"/>
          </a:xfrm>
        </p:spPr>
        <p:txBody>
          <a:bodyPr/>
          <a:lstStyle/>
          <a:p>
            <a:pPr eaLnBrk="1" hangingPunct="1">
              <a:defRPr/>
            </a:pPr>
            <a:r>
              <a:rPr lang="en-US" sz="4000" b="1" u="sng" dirty="0" smtClean="0">
                <a:solidFill>
                  <a:schemeClr val="bg1"/>
                </a:solidFill>
              </a:rPr>
              <a:t>Large Clamshell at St. Pete </a:t>
            </a:r>
            <a:r>
              <a:rPr lang="en-US" sz="4000" b="1" u="sng" dirty="0" smtClean="0">
                <a:solidFill>
                  <a:schemeClr val="bg1"/>
                </a:solidFill>
                <a:effectLst>
                  <a:outerShdw blurRad="38100" dist="38100" dir="2700000" algn="tl">
                    <a:srgbClr val="000000"/>
                  </a:outerShdw>
                </a:effectLst>
              </a:rPr>
              <a:t>Harbor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13075" y="228600"/>
            <a:ext cx="3116263" cy="1063625"/>
          </a:xfrm>
          <a:prstGeom prst="rect">
            <a:avLst/>
          </a:prstGeom>
          <a:noFill/>
          <a:ln w="12700">
            <a:noFill/>
            <a:miter lim="800000"/>
            <a:headEnd/>
            <a:tailEnd/>
          </a:ln>
          <a:effectLst/>
        </p:spPr>
        <p:txBody>
          <a:bodyPr lIns="90487" tIns="44450" rIns="90487" bIns="44450">
            <a:spAutoFit/>
          </a:bodyPr>
          <a:lstStyle/>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p:txBody>
      </p:sp>
      <p:sp>
        <p:nvSpPr>
          <p:cNvPr id="10243" name="Text Box 70"/>
          <p:cNvSpPr txBox="1">
            <a:spLocks noChangeArrowheads="1"/>
          </p:cNvSpPr>
          <p:nvPr/>
        </p:nvSpPr>
        <p:spPr bwMode="auto">
          <a:xfrm>
            <a:off x="457200" y="1066800"/>
            <a:ext cx="3733800" cy="3754874"/>
          </a:xfrm>
          <a:prstGeom prst="rect">
            <a:avLst/>
          </a:prstGeom>
          <a:noFill/>
          <a:ln w="9525">
            <a:noFill/>
            <a:miter lim="800000"/>
            <a:headEnd/>
            <a:tailEnd/>
          </a:ln>
        </p:spPr>
        <p:txBody>
          <a:bodyPr>
            <a:spAutoFit/>
          </a:bodyPr>
          <a:lstStyle/>
          <a:p>
            <a:pPr marL="457200" indent="-457200">
              <a:spcBef>
                <a:spcPct val="50000"/>
              </a:spcBef>
            </a:pPr>
            <a:r>
              <a:rPr lang="en-US" sz="2800" b="1" dirty="0">
                <a:solidFill>
                  <a:schemeClr val="bg1"/>
                </a:solidFill>
              </a:rPr>
              <a:t>                                                </a:t>
            </a:r>
          </a:p>
          <a:p>
            <a:pPr marL="457200" indent="-457200">
              <a:spcBef>
                <a:spcPct val="50000"/>
              </a:spcBef>
            </a:pPr>
            <a:r>
              <a:rPr lang="en-US" sz="2800" b="1" dirty="0">
                <a:solidFill>
                  <a:schemeClr val="bg1"/>
                </a:solidFill>
              </a:rPr>
              <a:t>3. </a:t>
            </a:r>
            <a:r>
              <a:rPr lang="en-US" sz="2800" b="1" dirty="0" smtClean="0">
                <a:solidFill>
                  <a:schemeClr val="bg1"/>
                </a:solidFill>
              </a:rPr>
              <a:t>Which picture shows?</a:t>
            </a:r>
            <a:endParaRPr lang="en-US" sz="2800" b="1" dirty="0">
              <a:solidFill>
                <a:schemeClr val="bg1"/>
              </a:solidFill>
            </a:endParaRPr>
          </a:p>
          <a:p>
            <a:pPr marL="457200" indent="-457200">
              <a:spcBef>
                <a:spcPct val="50000"/>
              </a:spcBef>
            </a:pPr>
            <a:r>
              <a:rPr lang="en-US" sz="2800" b="1" dirty="0">
                <a:solidFill>
                  <a:schemeClr val="bg1"/>
                </a:solidFill>
              </a:rPr>
              <a:t>     a. Beach Quality Material</a:t>
            </a:r>
          </a:p>
          <a:p>
            <a:pPr marL="457200" indent="-457200">
              <a:spcBef>
                <a:spcPct val="50000"/>
              </a:spcBef>
            </a:pPr>
            <a:r>
              <a:rPr lang="en-US" sz="2800" b="1" dirty="0">
                <a:solidFill>
                  <a:schemeClr val="bg1"/>
                </a:solidFill>
              </a:rPr>
              <a:t>	b.  Non Beach Quality Material</a:t>
            </a:r>
          </a:p>
        </p:txBody>
      </p:sp>
      <p:sp>
        <p:nvSpPr>
          <p:cNvPr id="10244" name="Text Box 72"/>
          <p:cNvSpPr txBox="1">
            <a:spLocks noChangeArrowheads="1"/>
          </p:cNvSpPr>
          <p:nvPr/>
        </p:nvSpPr>
        <p:spPr bwMode="auto">
          <a:xfrm>
            <a:off x="1219200" y="457200"/>
            <a:ext cx="6324600" cy="701675"/>
          </a:xfrm>
          <a:prstGeom prst="rect">
            <a:avLst/>
          </a:prstGeom>
          <a:noFill/>
          <a:ln w="9525">
            <a:noFill/>
            <a:miter lim="800000"/>
            <a:headEnd/>
            <a:tailEnd/>
          </a:ln>
        </p:spPr>
        <p:txBody>
          <a:bodyPr>
            <a:spAutoFit/>
          </a:bodyPr>
          <a:lstStyle/>
          <a:p>
            <a:pPr>
              <a:spcBef>
                <a:spcPct val="50000"/>
              </a:spcBef>
            </a:pPr>
            <a:endParaRPr lang="en-US" sz="4000" b="1" u="sng">
              <a:solidFill>
                <a:schemeClr val="bg1"/>
              </a:solidFill>
            </a:endParaRPr>
          </a:p>
        </p:txBody>
      </p:sp>
      <p:sp>
        <p:nvSpPr>
          <p:cNvPr id="10245" name="Rectangle 75"/>
          <p:cNvSpPr>
            <a:spLocks noGrp="1" noChangeArrowheads="1"/>
          </p:cNvSpPr>
          <p:nvPr>
            <p:ph type="title" idx="4294967295"/>
          </p:nvPr>
        </p:nvSpPr>
        <p:spPr>
          <a:xfrm>
            <a:off x="533400" y="304800"/>
            <a:ext cx="7772400" cy="762000"/>
          </a:xfrm>
        </p:spPr>
        <p:txBody>
          <a:bodyPr/>
          <a:lstStyle/>
          <a:p>
            <a:pPr eaLnBrk="1" hangingPunct="1"/>
            <a:r>
              <a:rPr lang="en-US" sz="4000" b="1" u="sng" smtClean="0">
                <a:solidFill>
                  <a:schemeClr val="bg1"/>
                </a:solidFill>
              </a:rPr>
              <a:t>Quiz</a:t>
            </a:r>
            <a:br>
              <a:rPr lang="en-US" sz="4000" b="1" u="sng" smtClean="0">
                <a:solidFill>
                  <a:schemeClr val="bg1"/>
                </a:solidFill>
              </a:rPr>
            </a:br>
            <a:endParaRPr lang="en-US" sz="4000" b="1" u="sng" smtClean="0">
              <a:solidFill>
                <a:schemeClr val="bg1"/>
              </a:solidFill>
            </a:endParaRPr>
          </a:p>
        </p:txBody>
      </p:sp>
      <p:pic>
        <p:nvPicPr>
          <p:cNvPr id="10246" name="Picture 76" descr="castle logo jax"/>
          <p:cNvPicPr>
            <a:picLocks noChangeAspect="1" noChangeArrowheads="1"/>
          </p:cNvPicPr>
          <p:nvPr/>
        </p:nvPicPr>
        <p:blipFill>
          <a:blip r:embed="rId3" cstate="print"/>
          <a:srcRect/>
          <a:stretch>
            <a:fillRect/>
          </a:stretch>
        </p:blipFill>
        <p:spPr bwMode="auto">
          <a:xfrm>
            <a:off x="0" y="5562600"/>
            <a:ext cx="1042988" cy="1295400"/>
          </a:xfrm>
          <a:prstGeom prst="rect">
            <a:avLst/>
          </a:prstGeom>
          <a:noFill/>
          <a:ln w="9525">
            <a:noFill/>
            <a:miter lim="800000"/>
            <a:headEnd/>
            <a:tailEnd/>
          </a:ln>
        </p:spPr>
      </p:pic>
      <p:pic>
        <p:nvPicPr>
          <p:cNvPr id="10247" name="Picture 7" descr="met_dredgeproblem2_436.jpg"/>
          <p:cNvPicPr>
            <a:picLocks noChangeAspect="1"/>
          </p:cNvPicPr>
          <p:nvPr/>
        </p:nvPicPr>
        <p:blipFill>
          <a:blip r:embed="rId4" cstate="print"/>
          <a:srcRect/>
          <a:stretch>
            <a:fillRect/>
          </a:stretch>
        </p:blipFill>
        <p:spPr bwMode="auto">
          <a:xfrm>
            <a:off x="4267200" y="3962400"/>
            <a:ext cx="4546600" cy="2738438"/>
          </a:xfrm>
          <a:prstGeom prst="rect">
            <a:avLst/>
          </a:prstGeom>
          <a:noFill/>
          <a:ln w="9525">
            <a:noFill/>
            <a:miter lim="800000"/>
            <a:headEnd/>
            <a:tailEnd/>
          </a:ln>
        </p:spPr>
      </p:pic>
      <p:pic>
        <p:nvPicPr>
          <p:cNvPr id="10248" name="Picture 8" descr="longshore dike construction beach quality material.JPG"/>
          <p:cNvPicPr>
            <a:picLocks noChangeAspect="1"/>
          </p:cNvPicPr>
          <p:nvPr/>
        </p:nvPicPr>
        <p:blipFill>
          <a:blip r:embed="rId5" cstate="print"/>
          <a:srcRect/>
          <a:stretch>
            <a:fillRect/>
          </a:stretch>
        </p:blipFill>
        <p:spPr bwMode="auto">
          <a:xfrm>
            <a:off x="4267200" y="762000"/>
            <a:ext cx="4495800" cy="3257550"/>
          </a:xfrm>
          <a:prstGeom prst="rect">
            <a:avLst/>
          </a:prstGeom>
          <a:noFill/>
          <a:ln w="9525">
            <a:noFill/>
            <a:miter lim="800000"/>
            <a:headEnd/>
            <a:tailEnd/>
          </a:ln>
        </p:spPr>
      </p:pic>
      <p:sp>
        <p:nvSpPr>
          <p:cNvPr id="9" name="TextBox 8"/>
          <p:cNvSpPr txBox="1"/>
          <p:nvPr/>
        </p:nvSpPr>
        <p:spPr>
          <a:xfrm>
            <a:off x="5105400" y="5867400"/>
            <a:ext cx="2819400" cy="461665"/>
          </a:xfrm>
          <a:prstGeom prst="rect">
            <a:avLst/>
          </a:prstGeom>
          <a:noFill/>
        </p:spPr>
        <p:txBody>
          <a:bodyPr wrap="square" rtlCol="0">
            <a:spAutoFit/>
          </a:bodyPr>
          <a:lstStyle/>
          <a:p>
            <a:r>
              <a:rPr lang="en-US" dirty="0" smtClean="0">
                <a:solidFill>
                  <a:srgbClr val="FFFF00"/>
                </a:solidFill>
              </a:rPr>
              <a:t>Oyster Shell</a:t>
            </a:r>
            <a:endParaRPr lang="en-US" dirty="0">
              <a:solidFill>
                <a:srgbClr val="FFFF00"/>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cstate="print"/>
          <a:srcRect/>
          <a:stretch>
            <a:fillRect/>
          </a:stretch>
        </p:blipFill>
        <p:spPr bwMode="auto">
          <a:xfrm>
            <a:off x="838200" y="876300"/>
            <a:ext cx="7620000" cy="5715000"/>
          </a:xfrm>
          <a:prstGeom prst="rect">
            <a:avLst/>
          </a:prstGeom>
          <a:noFill/>
          <a:ln w="9525">
            <a:noFill/>
            <a:miter lim="800000"/>
            <a:headEnd/>
            <a:tailEnd/>
          </a:ln>
        </p:spPr>
      </p:pic>
      <p:sp>
        <p:nvSpPr>
          <p:cNvPr id="43011" name="Text Box 3"/>
          <p:cNvSpPr txBox="1">
            <a:spLocks noChangeArrowheads="1"/>
          </p:cNvSpPr>
          <p:nvPr/>
        </p:nvSpPr>
        <p:spPr bwMode="auto">
          <a:xfrm>
            <a:off x="5241925" y="5146675"/>
            <a:ext cx="2222500" cy="457200"/>
          </a:xfrm>
          <a:prstGeom prst="rect">
            <a:avLst/>
          </a:prstGeom>
          <a:noFill/>
          <a:ln w="9525">
            <a:noFill/>
            <a:miter lim="800000"/>
            <a:headEnd/>
            <a:tailEnd/>
          </a:ln>
        </p:spPr>
        <p:txBody>
          <a:bodyPr wrap="none">
            <a:spAutoFit/>
          </a:bodyPr>
          <a:lstStyle/>
          <a:p>
            <a:r>
              <a:rPr lang="en-US">
                <a:solidFill>
                  <a:srgbClr val="FFFF00"/>
                </a:solidFill>
              </a:rPr>
              <a:t>Backhoe Dredge</a:t>
            </a:r>
          </a:p>
        </p:txBody>
      </p:sp>
      <p:sp>
        <p:nvSpPr>
          <p:cNvPr id="43012" name="Text Box 4"/>
          <p:cNvSpPr txBox="1">
            <a:spLocks noChangeArrowheads="1"/>
          </p:cNvSpPr>
          <p:nvPr/>
        </p:nvSpPr>
        <p:spPr bwMode="auto">
          <a:xfrm>
            <a:off x="24384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43013" name="Rectangle 5"/>
          <p:cNvSpPr>
            <a:spLocks noGrp="1" noChangeArrowheads="1"/>
          </p:cNvSpPr>
          <p:nvPr>
            <p:ph type="title" idx="4294967295"/>
          </p:nvPr>
        </p:nvSpPr>
        <p:spPr>
          <a:xfrm>
            <a:off x="609600" y="0"/>
            <a:ext cx="7772400" cy="1143000"/>
          </a:xfrm>
        </p:spPr>
        <p:txBody>
          <a:bodyPr/>
          <a:lstStyle/>
          <a:p>
            <a:pPr eaLnBrk="1" hangingPunct="1"/>
            <a:r>
              <a:rPr lang="en-US" sz="4000" b="1" u="sng" dirty="0" smtClean="0">
                <a:solidFill>
                  <a:schemeClr val="bg1"/>
                </a:solidFill>
              </a:rPr>
              <a:t>B. Backhoe Dredge to Barge Scow</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a:stretch>
            <a:fillRect/>
          </a:stretch>
        </p:blipFill>
        <p:spPr bwMode="auto">
          <a:xfrm>
            <a:off x="609600" y="838200"/>
            <a:ext cx="7696200" cy="5772150"/>
          </a:xfrm>
          <a:prstGeom prst="rect">
            <a:avLst/>
          </a:prstGeom>
          <a:noFill/>
          <a:ln w="9525">
            <a:noFill/>
            <a:miter lim="800000"/>
            <a:headEnd/>
            <a:tailEnd/>
          </a:ln>
        </p:spPr>
      </p:pic>
      <p:sp>
        <p:nvSpPr>
          <p:cNvPr id="44035"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77828" name="Rectangle 4"/>
          <p:cNvSpPr>
            <a:spLocks noGrp="1" noChangeArrowheads="1"/>
          </p:cNvSpPr>
          <p:nvPr>
            <p:ph type="title" idx="4294967295"/>
          </p:nvPr>
        </p:nvSpPr>
        <p:spPr/>
        <p:txBody>
          <a:bodyPr/>
          <a:lstStyle/>
          <a:p>
            <a:pPr eaLnBrk="1" hangingPunct="1">
              <a:defRPr/>
            </a:pPr>
            <a:r>
              <a:rPr lang="en-US" sz="4000" b="1" u="sng" dirty="0" smtClean="0">
                <a:solidFill>
                  <a:schemeClr val="bg1"/>
                </a:solidFill>
              </a:rPr>
              <a:t>Split Scow Type Barge (up to </a:t>
            </a:r>
            <a:r>
              <a:rPr lang="en-US" sz="4000" b="1" u="sng" dirty="0" smtClean="0">
                <a:solidFill>
                  <a:schemeClr val="bg1"/>
                </a:solidFill>
                <a:effectLst>
                  <a:outerShdw blurRad="38100" dist="38100" dir="2700000" algn="tl">
                    <a:srgbClr val="000000"/>
                  </a:outerShdw>
                </a:effectLst>
              </a:rPr>
              <a:t>6000cy)</a:t>
            </a:r>
            <a:r>
              <a:rPr lang="en-US" sz="4000" b="1" u="sng" dirty="0" smtClean="0">
                <a:solidFill>
                  <a:schemeClr val="bg1"/>
                </a:solidFill>
              </a:rPr>
              <a:t/>
            </a:r>
            <a:br>
              <a:rPr lang="en-US" sz="4000" b="1" u="sng" dirty="0" smtClean="0">
                <a:solidFill>
                  <a:schemeClr val="bg1"/>
                </a:solidFill>
              </a:rPr>
            </a:br>
            <a:endParaRPr lang="en-US" sz="4000" b="1" u="sng" dirty="0" smtClean="0">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print"/>
          <a:srcRect/>
          <a:stretch>
            <a:fillRect/>
          </a:stretch>
        </p:blipFill>
        <p:spPr bwMode="auto">
          <a:xfrm>
            <a:off x="762000" y="762000"/>
            <a:ext cx="7772400" cy="5829300"/>
          </a:xfrm>
          <a:prstGeom prst="rect">
            <a:avLst/>
          </a:prstGeom>
          <a:noFill/>
          <a:ln w="9525">
            <a:noFill/>
            <a:miter lim="800000"/>
            <a:headEnd/>
            <a:tailEnd/>
          </a:ln>
        </p:spPr>
      </p:pic>
      <p:sp>
        <p:nvSpPr>
          <p:cNvPr id="45059" name="Text Box 3"/>
          <p:cNvSpPr txBox="1">
            <a:spLocks noChangeArrowheads="1"/>
          </p:cNvSpPr>
          <p:nvPr/>
        </p:nvSpPr>
        <p:spPr bwMode="auto">
          <a:xfrm>
            <a:off x="1143000" y="3048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81924" name="Rectangle 4"/>
          <p:cNvSpPr>
            <a:spLocks noGrp="1" noChangeArrowheads="1"/>
          </p:cNvSpPr>
          <p:nvPr>
            <p:ph type="title" idx="4294967295"/>
          </p:nvPr>
        </p:nvSpPr>
        <p:spPr>
          <a:xfrm>
            <a:off x="685800" y="381000"/>
            <a:ext cx="7772400" cy="1143000"/>
          </a:xfrm>
        </p:spPr>
        <p:txBody>
          <a:bodyPr/>
          <a:lstStyle/>
          <a:p>
            <a:pPr eaLnBrk="1" hangingPunct="1">
              <a:defRPr/>
            </a:pPr>
            <a:r>
              <a:rPr lang="en-US" sz="4000" b="1" u="sng" smtClean="0">
                <a:solidFill>
                  <a:schemeClr val="bg1"/>
                </a:solidFill>
              </a:rPr>
              <a:t>Split Scow Barge Full and </a:t>
            </a:r>
            <a:r>
              <a:rPr lang="en-US" sz="4000" b="1" u="sng" smtClean="0">
                <a:solidFill>
                  <a:schemeClr val="bg1"/>
                </a:solidFill>
                <a:effectLst>
                  <a:outerShdw blurRad="38100" dist="38100" dir="2700000" algn="tl">
                    <a:srgbClr val="000000"/>
                  </a:outerShdw>
                </a:effectLst>
              </a:rPr>
              <a:t>Heading to Ocean</a:t>
            </a:r>
            <a:r>
              <a:rPr lang="en-US" sz="4000" b="1" u="sng" smtClean="0">
                <a:solidFill>
                  <a:schemeClr val="bg1"/>
                </a:solidFill>
              </a:rPr>
              <a:t/>
            </a:r>
            <a:br>
              <a:rPr lang="en-US" sz="4000" b="1" u="sng" smtClean="0">
                <a:solidFill>
                  <a:schemeClr val="bg1"/>
                </a:solidFill>
              </a:rPr>
            </a:br>
            <a:endParaRPr lang="en-US" sz="4000" b="1" u="sng" smtClean="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cstate="print"/>
          <a:srcRect/>
          <a:stretch>
            <a:fillRect/>
          </a:stretch>
        </p:blipFill>
        <p:spPr bwMode="auto">
          <a:xfrm>
            <a:off x="914400" y="971550"/>
            <a:ext cx="7848600" cy="5581650"/>
          </a:xfrm>
          <a:prstGeom prst="rect">
            <a:avLst/>
          </a:prstGeom>
          <a:noFill/>
          <a:ln w="9525">
            <a:noFill/>
            <a:miter lim="800000"/>
            <a:headEnd/>
            <a:tailEnd/>
          </a:ln>
        </p:spPr>
      </p:pic>
      <p:sp>
        <p:nvSpPr>
          <p:cNvPr id="46083"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80900" name="Rectangle 4"/>
          <p:cNvSpPr>
            <a:spLocks noGrp="1" noChangeArrowheads="1"/>
          </p:cNvSpPr>
          <p:nvPr>
            <p:ph type="title" idx="4294967295"/>
          </p:nvPr>
        </p:nvSpPr>
        <p:spPr/>
        <p:txBody>
          <a:bodyPr/>
          <a:lstStyle/>
          <a:p>
            <a:pPr eaLnBrk="1" hangingPunct="1">
              <a:defRPr/>
            </a:pPr>
            <a:r>
              <a:rPr lang="en-US" sz="4000" b="1" u="sng" smtClean="0">
                <a:solidFill>
                  <a:schemeClr val="bg1"/>
                </a:solidFill>
              </a:rPr>
              <a:t>Split Scow Barge Emptying at </a:t>
            </a:r>
            <a:r>
              <a:rPr lang="en-US" sz="4000" b="1" u="sng" smtClean="0">
                <a:solidFill>
                  <a:schemeClr val="bg1"/>
                </a:solidFill>
                <a:effectLst>
                  <a:outerShdw blurRad="38100" dist="38100" dir="2700000" algn="tl">
                    <a:srgbClr val="000000"/>
                  </a:outerShdw>
                </a:effectLst>
              </a:rPr>
              <a:t>Ocean</a:t>
            </a:r>
            <a:br>
              <a:rPr lang="en-US" sz="4000" b="1" u="sng" smtClean="0">
                <a:solidFill>
                  <a:schemeClr val="bg1"/>
                </a:solidFill>
                <a:effectLst>
                  <a:outerShdw blurRad="38100" dist="38100" dir="2700000" algn="tl">
                    <a:srgbClr val="000000"/>
                  </a:outerShdw>
                </a:effectLst>
              </a:rPr>
            </a:br>
            <a:endParaRPr lang="en-US" sz="4000" b="1" u="sng" smtClean="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3" cstate="print"/>
          <a:srcRect/>
          <a:stretch>
            <a:fillRect/>
          </a:stretch>
        </p:blipFill>
        <p:spPr bwMode="auto">
          <a:xfrm>
            <a:off x="762000" y="857250"/>
            <a:ext cx="8001000" cy="6000750"/>
          </a:xfrm>
          <a:prstGeom prst="rect">
            <a:avLst/>
          </a:prstGeom>
          <a:noFill/>
          <a:ln w="9525">
            <a:noFill/>
            <a:miter lim="800000"/>
            <a:headEnd/>
            <a:tailEnd/>
          </a:ln>
        </p:spPr>
      </p:pic>
      <p:sp>
        <p:nvSpPr>
          <p:cNvPr id="47107"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79876" name="Rectangle 4"/>
          <p:cNvSpPr>
            <a:spLocks noGrp="1" noChangeArrowheads="1"/>
          </p:cNvSpPr>
          <p:nvPr>
            <p:ph type="title" idx="4294967295"/>
          </p:nvPr>
        </p:nvSpPr>
        <p:spPr>
          <a:xfrm>
            <a:off x="609600" y="457200"/>
            <a:ext cx="7848600" cy="1143000"/>
          </a:xfrm>
        </p:spPr>
        <p:txBody>
          <a:bodyPr/>
          <a:lstStyle/>
          <a:p>
            <a:pPr eaLnBrk="1" hangingPunct="1">
              <a:defRPr/>
            </a:pPr>
            <a:r>
              <a:rPr lang="en-US" sz="4000" b="1" u="sng" dirty="0" smtClean="0">
                <a:solidFill>
                  <a:schemeClr val="bg1"/>
                </a:solidFill>
              </a:rPr>
              <a:t>Split Scow Empty and Heading </a:t>
            </a:r>
            <a:r>
              <a:rPr lang="en-US" sz="4000" b="1" u="sng" dirty="0" smtClean="0">
                <a:solidFill>
                  <a:schemeClr val="bg1"/>
                </a:solidFill>
                <a:effectLst>
                  <a:outerShdw blurRad="38100" dist="38100" dir="2700000" algn="tl">
                    <a:srgbClr val="000000"/>
                  </a:outerShdw>
                </a:effectLst>
              </a:rPr>
              <a:t>Home</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Bean Dredging - 1"/>
          <p:cNvPicPr>
            <a:picLocks noGrp="1" noChangeAspect="1" noChangeArrowheads="1"/>
          </p:cNvPicPr>
          <p:nvPr>
            <p:ph type="title"/>
          </p:nvPr>
        </p:nvPicPr>
        <p:blipFill>
          <a:blip r:embed="rId2" cstate="print"/>
          <a:srcRect/>
          <a:stretch>
            <a:fillRect/>
          </a:stretch>
        </p:blipFill>
        <p:spPr>
          <a:xfrm>
            <a:off x="381000" y="1143000"/>
            <a:ext cx="3124200" cy="2343150"/>
          </a:xfrm>
          <a:noFill/>
        </p:spPr>
      </p:pic>
      <p:pic>
        <p:nvPicPr>
          <p:cNvPr id="48131" name="Picture 3" descr="Bean Dredging - 3"/>
          <p:cNvPicPr>
            <a:picLocks noGrp="1" noChangeAspect="1" noChangeArrowheads="1"/>
          </p:cNvPicPr>
          <p:nvPr>
            <p:ph type="body" idx="1"/>
          </p:nvPr>
        </p:nvPicPr>
        <p:blipFill>
          <a:blip r:embed="rId3" cstate="print"/>
          <a:srcRect/>
          <a:stretch>
            <a:fillRect/>
          </a:stretch>
        </p:blipFill>
        <p:spPr>
          <a:xfrm>
            <a:off x="1066800" y="3733800"/>
            <a:ext cx="3429000" cy="2571750"/>
          </a:xfrm>
          <a:noFill/>
        </p:spPr>
      </p:pic>
      <p:pic>
        <p:nvPicPr>
          <p:cNvPr id="48132" name="Picture 4" descr="Bean Dredging - 6"/>
          <p:cNvPicPr>
            <a:picLocks noChangeAspect="1" noChangeArrowheads="1"/>
          </p:cNvPicPr>
          <p:nvPr/>
        </p:nvPicPr>
        <p:blipFill>
          <a:blip r:embed="rId4" cstate="print"/>
          <a:srcRect/>
          <a:stretch>
            <a:fillRect/>
          </a:stretch>
        </p:blipFill>
        <p:spPr bwMode="auto">
          <a:xfrm>
            <a:off x="4876800" y="1600200"/>
            <a:ext cx="3352800" cy="2359025"/>
          </a:xfrm>
          <a:prstGeom prst="rect">
            <a:avLst/>
          </a:prstGeom>
          <a:noFill/>
          <a:ln w="9525">
            <a:noFill/>
            <a:miter lim="800000"/>
            <a:headEnd/>
            <a:tailEnd/>
          </a:ln>
        </p:spPr>
      </p:pic>
      <p:pic>
        <p:nvPicPr>
          <p:cNvPr id="48133" name="Picture 5" descr="Weeks Dredging - 1"/>
          <p:cNvPicPr>
            <a:picLocks noChangeAspect="1" noChangeArrowheads="1"/>
          </p:cNvPicPr>
          <p:nvPr/>
        </p:nvPicPr>
        <p:blipFill>
          <a:blip r:embed="rId5" cstate="print"/>
          <a:srcRect t="13019" r="6451" b="6062"/>
          <a:stretch>
            <a:fillRect/>
          </a:stretch>
        </p:blipFill>
        <p:spPr bwMode="auto">
          <a:xfrm>
            <a:off x="4876800" y="4191000"/>
            <a:ext cx="3314700" cy="2339975"/>
          </a:xfrm>
          <a:prstGeom prst="rect">
            <a:avLst/>
          </a:prstGeom>
          <a:noFill/>
          <a:ln w="9525">
            <a:noFill/>
            <a:miter lim="800000"/>
            <a:headEnd/>
            <a:tailEnd/>
          </a:ln>
        </p:spPr>
      </p:pic>
      <p:sp>
        <p:nvSpPr>
          <p:cNvPr id="48134" name="TextBox 9"/>
          <p:cNvSpPr txBox="1">
            <a:spLocks noChangeArrowheads="1"/>
          </p:cNvSpPr>
          <p:nvPr/>
        </p:nvSpPr>
        <p:spPr bwMode="auto">
          <a:xfrm>
            <a:off x="1371600" y="152400"/>
            <a:ext cx="7162800" cy="1323439"/>
          </a:xfrm>
          <a:prstGeom prst="rect">
            <a:avLst/>
          </a:prstGeom>
          <a:noFill/>
          <a:ln w="9525">
            <a:noFill/>
            <a:miter lim="800000"/>
            <a:headEnd/>
            <a:tailEnd/>
          </a:ln>
        </p:spPr>
        <p:txBody>
          <a:bodyPr>
            <a:spAutoFit/>
          </a:bodyPr>
          <a:lstStyle/>
          <a:p>
            <a:pPr algn="ctr"/>
            <a:r>
              <a:rPr lang="en-US" sz="4000" b="1" u="sng" dirty="0">
                <a:solidFill>
                  <a:schemeClr val="bg1"/>
                </a:solidFill>
              </a:rPr>
              <a:t>Dragbar Cleanup </a:t>
            </a:r>
            <a:r>
              <a:rPr lang="en-US" sz="4000" b="1" u="sng" dirty="0" smtClean="0">
                <a:solidFill>
                  <a:schemeClr val="bg1"/>
                </a:solidFill>
              </a:rPr>
              <a:t>Operations all methods</a:t>
            </a:r>
            <a:endParaRPr lang="en-US" sz="4000" b="1" u="sng" dirty="0">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1"/>
          <p:cNvSpPr txBox="1">
            <a:spLocks noChangeArrowheads="1"/>
          </p:cNvSpPr>
          <p:nvPr/>
        </p:nvSpPr>
        <p:spPr bwMode="auto">
          <a:xfrm>
            <a:off x="1676400" y="3048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9939" name="Rectangle 12"/>
          <p:cNvSpPr>
            <a:spLocks noGrp="1" noChangeArrowheads="1"/>
          </p:cNvSpPr>
          <p:nvPr>
            <p:ph type="title" idx="4294967295"/>
          </p:nvPr>
        </p:nvSpPr>
        <p:spPr/>
        <p:txBody>
          <a:bodyPr/>
          <a:lstStyle/>
          <a:p>
            <a:pPr eaLnBrk="1" hangingPunct="1"/>
            <a:r>
              <a:rPr lang="en-US" sz="4000" b="1" u="sng" dirty="0" smtClean="0">
                <a:solidFill>
                  <a:schemeClr val="bg1"/>
                </a:solidFill>
              </a:rPr>
              <a:t>Innovative Stuff, </a:t>
            </a:r>
            <a:r>
              <a:rPr lang="en-US" sz="4000" b="1" u="sng" dirty="0" err="1" smtClean="0">
                <a:solidFill>
                  <a:schemeClr val="bg1"/>
                </a:solidFill>
              </a:rPr>
              <a:t>Hydrocyclones</a:t>
            </a:r>
            <a:r>
              <a:rPr lang="en-US" sz="4000" b="1" u="sng" dirty="0" smtClean="0">
                <a:solidFill>
                  <a:schemeClr val="bg1"/>
                </a:solidFill>
              </a:rPr>
              <a:t/>
            </a:r>
            <a:br>
              <a:rPr lang="en-US" sz="4000" b="1" u="sng" dirty="0" smtClean="0">
                <a:solidFill>
                  <a:schemeClr val="bg1"/>
                </a:solidFill>
              </a:rPr>
            </a:br>
            <a:endParaRPr lang="en-US" sz="4000" b="1" u="sng" dirty="0" smtClean="0">
              <a:solidFill>
                <a:schemeClr val="bg1"/>
              </a:solidFill>
            </a:endParaRPr>
          </a:p>
        </p:txBody>
      </p:sp>
      <p:pic>
        <p:nvPicPr>
          <p:cNvPr id="39940" name="Picture 13" descr="castle logo jax"/>
          <p:cNvPicPr>
            <a:picLocks noChangeAspect="1" noChangeArrowheads="1"/>
          </p:cNvPicPr>
          <p:nvPr/>
        </p:nvPicPr>
        <p:blipFill>
          <a:blip r:embed="rId3" cstate="print"/>
          <a:srcRect/>
          <a:stretch>
            <a:fillRect/>
          </a:stretch>
        </p:blipFill>
        <p:spPr bwMode="auto">
          <a:xfrm>
            <a:off x="0" y="5257800"/>
            <a:ext cx="1287463" cy="1600200"/>
          </a:xfrm>
          <a:prstGeom prst="rect">
            <a:avLst/>
          </a:prstGeom>
          <a:noFill/>
          <a:ln w="9525">
            <a:noFill/>
            <a:miter lim="800000"/>
            <a:headEnd/>
            <a:tailEnd/>
          </a:ln>
        </p:spPr>
      </p:pic>
      <p:pic>
        <p:nvPicPr>
          <p:cNvPr id="39941" name="Content Placeholder 7" descr="hydrocyclone.jpg"/>
          <p:cNvPicPr>
            <a:picLocks noGrp="1" noChangeAspect="1"/>
          </p:cNvPicPr>
          <p:nvPr>
            <p:ph/>
          </p:nvPr>
        </p:nvPicPr>
        <p:blipFill>
          <a:blip r:embed="rId4" cstate="print"/>
          <a:srcRect/>
          <a:stretch>
            <a:fillRect/>
          </a:stretch>
        </p:blipFill>
        <p:spPr>
          <a:xfrm>
            <a:off x="838200" y="1524000"/>
            <a:ext cx="3810000" cy="3048000"/>
          </a:xfrm>
        </p:spPr>
      </p:pic>
      <p:pic>
        <p:nvPicPr>
          <p:cNvPr id="7" name="Picture 6" descr="092410_stevenson_creek_del tank8.jpg"/>
          <p:cNvPicPr>
            <a:picLocks noChangeAspect="1"/>
          </p:cNvPicPr>
          <p:nvPr/>
        </p:nvPicPr>
        <p:blipFill>
          <a:blip r:embed="rId5" cstate="print"/>
          <a:stretch>
            <a:fillRect/>
          </a:stretch>
        </p:blipFill>
        <p:spPr>
          <a:xfrm>
            <a:off x="3429000" y="3505200"/>
            <a:ext cx="4721352" cy="3160776"/>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9" descr="DCP_4082"/>
          <p:cNvPicPr>
            <a:picLocks noGrp="1" noChangeAspect="1" noChangeArrowheads="1"/>
          </p:cNvPicPr>
          <p:nvPr>
            <p:ph/>
          </p:nvPr>
        </p:nvPicPr>
        <p:blipFill>
          <a:blip r:embed="rId3" cstate="print"/>
          <a:srcRect/>
          <a:stretch>
            <a:fillRect/>
          </a:stretch>
        </p:blipFill>
        <p:spPr>
          <a:xfrm>
            <a:off x="4572000" y="3581400"/>
            <a:ext cx="4191000" cy="2781300"/>
          </a:xfrm>
          <a:noFill/>
        </p:spPr>
      </p:pic>
      <p:pic>
        <p:nvPicPr>
          <p:cNvPr id="41987" name="Picture 10"/>
          <p:cNvPicPr>
            <a:picLocks noChangeAspect="1" noChangeArrowheads="1"/>
          </p:cNvPicPr>
          <p:nvPr/>
        </p:nvPicPr>
        <p:blipFill>
          <a:blip r:embed="rId4" cstate="print"/>
          <a:srcRect/>
          <a:stretch>
            <a:fillRect/>
          </a:stretch>
        </p:blipFill>
        <p:spPr bwMode="auto">
          <a:xfrm>
            <a:off x="533400" y="1066800"/>
            <a:ext cx="5257800" cy="3489325"/>
          </a:xfrm>
          <a:prstGeom prst="rect">
            <a:avLst/>
          </a:prstGeom>
          <a:noFill/>
          <a:ln w="9525">
            <a:noFill/>
            <a:miter lim="800000"/>
            <a:headEnd/>
            <a:tailEnd/>
          </a:ln>
        </p:spPr>
      </p:pic>
      <p:sp>
        <p:nvSpPr>
          <p:cNvPr id="41988" name="Text Box 11"/>
          <p:cNvSpPr txBox="1">
            <a:spLocks noChangeArrowheads="1"/>
          </p:cNvSpPr>
          <p:nvPr/>
        </p:nvSpPr>
        <p:spPr bwMode="auto">
          <a:xfrm>
            <a:off x="1676400" y="3048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148492" name="Rectangle 12"/>
          <p:cNvSpPr>
            <a:spLocks noGrp="1" noChangeArrowheads="1"/>
          </p:cNvSpPr>
          <p:nvPr>
            <p:ph type="title" idx="4294967295"/>
          </p:nvPr>
        </p:nvSpPr>
        <p:spPr/>
        <p:txBody>
          <a:bodyPr/>
          <a:lstStyle/>
          <a:p>
            <a:pPr eaLnBrk="1" hangingPunct="1">
              <a:defRPr/>
            </a:pPr>
            <a:r>
              <a:rPr lang="en-US" sz="4000" b="1" u="sng" smtClean="0">
                <a:solidFill>
                  <a:schemeClr val="bg1"/>
                </a:solidFill>
              </a:rPr>
              <a:t>Environmental Closed Bucket </a:t>
            </a:r>
            <a:r>
              <a:rPr lang="en-US" sz="4000" b="1" u="sng" smtClean="0">
                <a:solidFill>
                  <a:schemeClr val="bg1"/>
                </a:solidFill>
                <a:effectLst>
                  <a:outerShdw blurRad="38100" dist="38100" dir="2700000" algn="tl">
                    <a:srgbClr val="000000"/>
                  </a:outerShdw>
                </a:effectLst>
              </a:rPr>
              <a:t>Clamshell</a:t>
            </a:r>
            <a:r>
              <a:rPr lang="en-US" sz="4000" b="1" u="sng" smtClean="0">
                <a:solidFill>
                  <a:schemeClr val="bg1"/>
                </a:solidFill>
              </a:rPr>
              <a:t/>
            </a:r>
            <a:br>
              <a:rPr lang="en-US" sz="4000" b="1" u="sng" smtClean="0">
                <a:solidFill>
                  <a:schemeClr val="bg1"/>
                </a:solidFill>
              </a:rPr>
            </a:br>
            <a:endParaRPr lang="en-US" sz="4000" b="1" u="sng" smtClean="0">
              <a:solidFill>
                <a:schemeClr val="bg1"/>
              </a:solidFill>
            </a:endParaRPr>
          </a:p>
        </p:txBody>
      </p:sp>
      <p:pic>
        <p:nvPicPr>
          <p:cNvPr id="41990" name="Picture 13" descr="castle logo jax"/>
          <p:cNvPicPr>
            <a:picLocks noChangeAspect="1" noChangeArrowheads="1"/>
          </p:cNvPicPr>
          <p:nvPr/>
        </p:nvPicPr>
        <p:blipFill>
          <a:blip r:embed="rId5" cstate="print"/>
          <a:srcRect/>
          <a:stretch>
            <a:fillRect/>
          </a:stretch>
        </p:blipFill>
        <p:spPr bwMode="auto">
          <a:xfrm>
            <a:off x="0" y="5257800"/>
            <a:ext cx="1287463"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1"/>
          <p:cNvSpPr txBox="1">
            <a:spLocks noChangeArrowheads="1"/>
          </p:cNvSpPr>
          <p:nvPr/>
        </p:nvSpPr>
        <p:spPr bwMode="auto">
          <a:xfrm>
            <a:off x="1676400" y="3048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40963" name="Rectangle 12"/>
          <p:cNvSpPr>
            <a:spLocks noGrp="1" noChangeArrowheads="1"/>
          </p:cNvSpPr>
          <p:nvPr>
            <p:ph type="title" idx="4294967295"/>
          </p:nvPr>
        </p:nvSpPr>
        <p:spPr/>
        <p:txBody>
          <a:bodyPr/>
          <a:lstStyle/>
          <a:p>
            <a:pPr eaLnBrk="1" hangingPunct="1"/>
            <a:r>
              <a:rPr lang="en-US" sz="4000" b="1" u="sng" smtClean="0">
                <a:solidFill>
                  <a:schemeClr val="bg1"/>
                </a:solidFill>
              </a:rPr>
              <a:t>Environmental Geotubes for dredged material Dewatering</a:t>
            </a:r>
            <a:br>
              <a:rPr lang="en-US" sz="4000" b="1" u="sng" smtClean="0">
                <a:solidFill>
                  <a:schemeClr val="bg1"/>
                </a:solidFill>
              </a:rPr>
            </a:br>
            <a:endParaRPr lang="en-US" sz="4000" b="1" u="sng" smtClean="0">
              <a:solidFill>
                <a:schemeClr val="bg1"/>
              </a:solidFill>
            </a:endParaRPr>
          </a:p>
        </p:txBody>
      </p:sp>
      <p:pic>
        <p:nvPicPr>
          <p:cNvPr id="40964" name="Picture 13" descr="castle logo jax"/>
          <p:cNvPicPr>
            <a:picLocks noChangeAspect="1" noChangeArrowheads="1"/>
          </p:cNvPicPr>
          <p:nvPr/>
        </p:nvPicPr>
        <p:blipFill>
          <a:blip r:embed="rId3" cstate="print"/>
          <a:srcRect/>
          <a:stretch>
            <a:fillRect/>
          </a:stretch>
        </p:blipFill>
        <p:spPr bwMode="auto">
          <a:xfrm>
            <a:off x="0" y="5257800"/>
            <a:ext cx="1287463" cy="1600200"/>
          </a:xfrm>
          <a:prstGeom prst="rect">
            <a:avLst/>
          </a:prstGeom>
          <a:noFill/>
          <a:ln w="9525">
            <a:noFill/>
            <a:miter lim="800000"/>
            <a:headEnd/>
            <a:tailEnd/>
          </a:ln>
        </p:spPr>
      </p:pic>
      <p:pic>
        <p:nvPicPr>
          <p:cNvPr id="40965" name="Content Placeholder 10" descr="Del Tank Separator.JPG"/>
          <p:cNvPicPr>
            <a:picLocks noGrp="1" noChangeAspect="1"/>
          </p:cNvPicPr>
          <p:nvPr>
            <p:ph/>
          </p:nvPr>
        </p:nvPicPr>
        <p:blipFill>
          <a:blip r:embed="rId4" cstate="print"/>
          <a:srcRect/>
          <a:stretch>
            <a:fillRect/>
          </a:stretch>
        </p:blipFill>
        <p:spPr>
          <a:xfrm>
            <a:off x="5181600" y="3733800"/>
            <a:ext cx="3759200" cy="2819400"/>
          </a:xfrm>
        </p:spPr>
      </p:pic>
      <p:pic>
        <p:nvPicPr>
          <p:cNvPr id="40966" name="Picture 11" descr="Geobag dewatering.JPG"/>
          <p:cNvPicPr>
            <a:picLocks noChangeAspect="1"/>
          </p:cNvPicPr>
          <p:nvPr/>
        </p:nvPicPr>
        <p:blipFill>
          <a:blip r:embed="rId5" cstate="print"/>
          <a:srcRect/>
          <a:stretch>
            <a:fillRect/>
          </a:stretch>
        </p:blipFill>
        <p:spPr bwMode="auto">
          <a:xfrm>
            <a:off x="990600" y="1752600"/>
            <a:ext cx="4343400" cy="325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effectLst>
                  <a:outerShdw blurRad="38100" dist="38100" dir="2700000" algn="tl">
                    <a:srgbClr val="000000"/>
                  </a:outerShdw>
                </a:effectLst>
              </a:rPr>
              <a:t>Placement or Disposal of Dredged Material</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49156" name="Picture 5" descr="castle logo jax"/>
          <p:cNvPicPr>
            <a:picLocks noChangeAspect="1" noChangeArrowheads="1"/>
          </p:cNvPicPr>
          <p:nvPr/>
        </p:nvPicPr>
        <p:blipFill>
          <a:blip r:embed="rId3" cstate="print"/>
          <a:srcRect/>
          <a:stretch>
            <a:fillRect/>
          </a:stretch>
        </p:blipFill>
        <p:spPr bwMode="auto">
          <a:xfrm>
            <a:off x="0" y="5486400"/>
            <a:ext cx="1103313" cy="1371600"/>
          </a:xfrm>
          <a:prstGeom prst="rect">
            <a:avLst/>
          </a:prstGeom>
          <a:noFill/>
          <a:ln w="9525">
            <a:noFill/>
            <a:miter lim="800000"/>
            <a:headEnd/>
            <a:tailEnd/>
          </a:ln>
        </p:spPr>
      </p:pic>
      <p:sp>
        <p:nvSpPr>
          <p:cNvPr id="6" name="Rectangle 5"/>
          <p:cNvSpPr/>
          <p:nvPr/>
        </p:nvSpPr>
        <p:spPr>
          <a:xfrm>
            <a:off x="762000" y="1371600"/>
            <a:ext cx="7543800" cy="5410712"/>
          </a:xfrm>
          <a:prstGeom prst="rect">
            <a:avLst/>
          </a:prstGeom>
        </p:spPr>
        <p:txBody>
          <a:bodyPr>
            <a:spAutoFit/>
          </a:bodyPr>
          <a:lstStyle/>
          <a:p>
            <a:pPr>
              <a:lnSpc>
                <a:spcPct val="90000"/>
              </a:lnSpc>
              <a:defRPr/>
            </a:pPr>
            <a:r>
              <a:rPr lang="en-US" u="sng" dirty="0">
                <a:solidFill>
                  <a:schemeClr val="bg1"/>
                </a:solidFill>
              </a:rPr>
              <a:t>1. Dredged Material Management Areas</a:t>
            </a:r>
          </a:p>
          <a:p>
            <a:pPr lvl="1">
              <a:lnSpc>
                <a:spcPct val="90000"/>
              </a:lnSpc>
              <a:defRPr/>
            </a:pPr>
            <a:r>
              <a:rPr lang="en-US" u="sng" dirty="0" smtClean="0">
                <a:solidFill>
                  <a:schemeClr val="bg1"/>
                </a:solidFill>
              </a:rPr>
              <a:t>A. </a:t>
            </a:r>
            <a:r>
              <a:rPr lang="en-US" u="sng" dirty="0">
                <a:solidFill>
                  <a:schemeClr val="bg1"/>
                </a:solidFill>
              </a:rPr>
              <a:t>Upland</a:t>
            </a:r>
            <a:r>
              <a:rPr lang="en-US" dirty="0">
                <a:solidFill>
                  <a:schemeClr val="bg1"/>
                </a:solidFill>
              </a:rPr>
              <a:t>– Relatively fixed, bermed. Has inflow site and outflow weirs for decant </a:t>
            </a:r>
            <a:r>
              <a:rPr lang="en-US" dirty="0" smtClean="0">
                <a:solidFill>
                  <a:schemeClr val="bg1"/>
                </a:solidFill>
              </a:rPr>
              <a:t>water (unless restricted).</a:t>
            </a:r>
            <a:endParaRPr lang="en-US" dirty="0">
              <a:solidFill>
                <a:schemeClr val="bg1"/>
              </a:solidFill>
            </a:endParaRPr>
          </a:p>
          <a:p>
            <a:pPr lvl="1">
              <a:lnSpc>
                <a:spcPct val="90000"/>
              </a:lnSpc>
              <a:defRPr/>
            </a:pPr>
            <a:r>
              <a:rPr lang="en-US" u="sng" dirty="0" smtClean="0">
                <a:solidFill>
                  <a:schemeClr val="bg1"/>
                </a:solidFill>
              </a:rPr>
              <a:t>B. </a:t>
            </a:r>
            <a:r>
              <a:rPr lang="en-US" u="sng" dirty="0">
                <a:solidFill>
                  <a:schemeClr val="bg1"/>
                </a:solidFill>
              </a:rPr>
              <a:t>Wetland Restoration</a:t>
            </a:r>
            <a:r>
              <a:rPr lang="en-US" dirty="0">
                <a:solidFill>
                  <a:schemeClr val="bg1"/>
                </a:solidFill>
              </a:rPr>
              <a:t>–usually</a:t>
            </a:r>
            <a:r>
              <a:rPr lang="en-US" u="sng" dirty="0">
                <a:solidFill>
                  <a:schemeClr val="bg1"/>
                </a:solidFill>
              </a:rPr>
              <a:t> </a:t>
            </a:r>
            <a:r>
              <a:rPr lang="en-US" dirty="0">
                <a:solidFill>
                  <a:schemeClr val="bg1"/>
                </a:solidFill>
              </a:rPr>
              <a:t>soft or maintenance type organic materials, sand foundation. Plants </a:t>
            </a:r>
            <a:r>
              <a:rPr lang="en-US" dirty="0" smtClean="0">
                <a:solidFill>
                  <a:schemeClr val="bg1"/>
                </a:solidFill>
              </a:rPr>
              <a:t>may be recruited </a:t>
            </a:r>
            <a:r>
              <a:rPr lang="en-US" dirty="0">
                <a:solidFill>
                  <a:schemeClr val="bg1"/>
                </a:solidFill>
              </a:rPr>
              <a:t>or </a:t>
            </a:r>
            <a:r>
              <a:rPr lang="en-US" dirty="0" smtClean="0">
                <a:solidFill>
                  <a:schemeClr val="bg1"/>
                </a:solidFill>
              </a:rPr>
              <a:t>planted.</a:t>
            </a:r>
            <a:endParaRPr lang="en-US" dirty="0">
              <a:solidFill>
                <a:schemeClr val="bg1"/>
              </a:solidFill>
            </a:endParaRPr>
          </a:p>
          <a:p>
            <a:pPr marL="514350" indent="-514350">
              <a:lnSpc>
                <a:spcPct val="90000"/>
              </a:lnSpc>
              <a:buFontTx/>
              <a:buAutoNum type="arabicPeriod" startAt="2"/>
              <a:defRPr/>
            </a:pPr>
            <a:r>
              <a:rPr lang="en-US" u="sng" dirty="0">
                <a:solidFill>
                  <a:schemeClr val="bg1"/>
                </a:solidFill>
              </a:rPr>
              <a:t>Beach </a:t>
            </a:r>
            <a:r>
              <a:rPr lang="en-US" u="sng" dirty="0" smtClean="0">
                <a:solidFill>
                  <a:schemeClr val="bg1"/>
                </a:solidFill>
              </a:rPr>
              <a:t>Erosion Control Restoration</a:t>
            </a:r>
            <a:r>
              <a:rPr lang="en-US" dirty="0" smtClean="0">
                <a:solidFill>
                  <a:schemeClr val="bg1"/>
                </a:solidFill>
              </a:rPr>
              <a:t>–Areas </a:t>
            </a:r>
            <a:r>
              <a:rPr lang="en-US" dirty="0">
                <a:solidFill>
                  <a:schemeClr val="bg1"/>
                </a:solidFill>
              </a:rPr>
              <a:t>already designated by feasibility and Federal projects. Borrow areas designated. Material is of superior quality </a:t>
            </a:r>
            <a:r>
              <a:rPr lang="en-US" dirty="0" smtClean="0">
                <a:solidFill>
                  <a:schemeClr val="bg1"/>
                </a:solidFill>
              </a:rPr>
              <a:t>5</a:t>
            </a:r>
            <a:r>
              <a:rPr lang="en-US" dirty="0">
                <a:solidFill>
                  <a:schemeClr val="bg1"/>
                </a:solidFill>
              </a:rPr>
              <a:t> %</a:t>
            </a:r>
            <a:r>
              <a:rPr lang="en-US" dirty="0" smtClean="0">
                <a:solidFill>
                  <a:schemeClr val="bg1"/>
                </a:solidFill>
              </a:rPr>
              <a:t> </a:t>
            </a:r>
            <a:r>
              <a:rPr lang="en-US" dirty="0">
                <a:solidFill>
                  <a:schemeClr val="bg1"/>
                </a:solidFill>
              </a:rPr>
              <a:t>silt or less. </a:t>
            </a:r>
          </a:p>
          <a:p>
            <a:pPr marL="457200" indent="-457200">
              <a:lnSpc>
                <a:spcPct val="90000"/>
              </a:lnSpc>
              <a:buFontTx/>
              <a:buAutoNum type="arabicPeriod" startAt="2"/>
              <a:defRPr/>
            </a:pPr>
            <a:r>
              <a:rPr lang="en-US" u="sng" dirty="0" smtClean="0">
                <a:solidFill>
                  <a:schemeClr val="bg1"/>
                </a:solidFill>
              </a:rPr>
              <a:t>Beach, Nearshore, Swash Zone </a:t>
            </a:r>
            <a:r>
              <a:rPr lang="en-US" u="sng" dirty="0">
                <a:solidFill>
                  <a:schemeClr val="bg1"/>
                </a:solidFill>
              </a:rPr>
              <a:t>Placement </a:t>
            </a:r>
            <a:r>
              <a:rPr lang="en-US" u="sng" dirty="0" smtClean="0">
                <a:solidFill>
                  <a:schemeClr val="bg1"/>
                </a:solidFill>
              </a:rPr>
              <a:t>Disposal</a:t>
            </a:r>
            <a:r>
              <a:rPr lang="en-US" dirty="0">
                <a:solidFill>
                  <a:schemeClr val="bg1"/>
                </a:solidFill>
              </a:rPr>
              <a:t>–</a:t>
            </a:r>
            <a:r>
              <a:rPr lang="en-US" dirty="0" smtClean="0">
                <a:solidFill>
                  <a:schemeClr val="bg1"/>
                </a:solidFill>
              </a:rPr>
              <a:t>Areas </a:t>
            </a:r>
            <a:r>
              <a:rPr lang="en-US" dirty="0">
                <a:solidFill>
                  <a:schemeClr val="bg1"/>
                </a:solidFill>
              </a:rPr>
              <a:t>already designated by feasibility or Federal authorization. Material from maintenance </a:t>
            </a:r>
            <a:r>
              <a:rPr lang="en-US" dirty="0" smtClean="0">
                <a:solidFill>
                  <a:schemeClr val="bg1"/>
                </a:solidFill>
              </a:rPr>
              <a:t>of Federal navigation channels</a:t>
            </a:r>
            <a:r>
              <a:rPr lang="en-US" dirty="0">
                <a:solidFill>
                  <a:schemeClr val="bg1"/>
                </a:solidFill>
              </a:rPr>
              <a:t>. Sand Material is of good quality </a:t>
            </a:r>
            <a:r>
              <a:rPr lang="en-US" dirty="0" smtClean="0">
                <a:solidFill>
                  <a:schemeClr val="bg1"/>
                </a:solidFill>
              </a:rPr>
              <a:t>5</a:t>
            </a:r>
            <a:r>
              <a:rPr lang="en-US" dirty="0">
                <a:solidFill>
                  <a:schemeClr val="bg1"/>
                </a:solidFill>
              </a:rPr>
              <a:t> </a:t>
            </a:r>
            <a:r>
              <a:rPr lang="en-US" dirty="0" smtClean="0">
                <a:solidFill>
                  <a:schemeClr val="bg1"/>
                </a:solidFill>
              </a:rPr>
              <a:t>to 20 % </a:t>
            </a:r>
            <a:r>
              <a:rPr lang="en-US" dirty="0">
                <a:solidFill>
                  <a:schemeClr val="bg1"/>
                </a:solidFill>
              </a:rPr>
              <a:t>silt or less.</a:t>
            </a:r>
            <a:endParaRPr lang="en-US" dirty="0"/>
          </a:p>
          <a:p>
            <a:pPr>
              <a:lnSpc>
                <a:spcPct val="90000"/>
              </a:lnSpc>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13075" y="228600"/>
            <a:ext cx="3116263" cy="1063625"/>
          </a:xfrm>
          <a:prstGeom prst="rect">
            <a:avLst/>
          </a:prstGeom>
          <a:noFill/>
          <a:ln w="12700">
            <a:noFill/>
            <a:miter lim="800000"/>
            <a:headEnd/>
            <a:tailEnd/>
          </a:ln>
          <a:effectLst/>
        </p:spPr>
        <p:txBody>
          <a:bodyPr lIns="90487" tIns="44450" rIns="90487" bIns="44450">
            <a:spAutoFit/>
          </a:bodyPr>
          <a:lstStyle/>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a:p>
            <a:pPr algn="ctr" eaLnBrk="0" hangingPunct="0">
              <a:defRPr/>
            </a:pPr>
            <a:endParaRPr lang="en-US" altLang="en-US" sz="3200" b="1">
              <a:solidFill>
                <a:srgbClr val="F6BF69"/>
              </a:solidFill>
              <a:effectLst>
                <a:outerShdw blurRad="38100" dist="38100" dir="2700000" algn="tl">
                  <a:srgbClr val="000000"/>
                </a:outerShdw>
              </a:effectLst>
              <a:latin typeface="Helvetica" charset="0"/>
            </a:endParaRPr>
          </a:p>
        </p:txBody>
      </p:sp>
      <p:sp>
        <p:nvSpPr>
          <p:cNvPr id="1028" name="Text Box 70"/>
          <p:cNvSpPr txBox="1">
            <a:spLocks noChangeArrowheads="1"/>
          </p:cNvSpPr>
          <p:nvPr/>
        </p:nvSpPr>
        <p:spPr bwMode="auto">
          <a:xfrm>
            <a:off x="533400" y="1600200"/>
            <a:ext cx="3733800" cy="4185761"/>
          </a:xfrm>
          <a:prstGeom prst="rect">
            <a:avLst/>
          </a:prstGeom>
          <a:noFill/>
          <a:ln w="9525">
            <a:noFill/>
            <a:miter lim="800000"/>
            <a:headEnd/>
            <a:tailEnd/>
          </a:ln>
        </p:spPr>
        <p:txBody>
          <a:bodyPr wrap="square">
            <a:spAutoFit/>
          </a:bodyPr>
          <a:lstStyle/>
          <a:p>
            <a:pPr marL="457200" indent="-457200">
              <a:spcBef>
                <a:spcPct val="50000"/>
              </a:spcBef>
            </a:pPr>
            <a:r>
              <a:rPr lang="en-US" sz="2800" b="1" dirty="0">
                <a:solidFill>
                  <a:schemeClr val="bg1"/>
                </a:solidFill>
              </a:rPr>
              <a:t>1.  HYDRAULIC</a:t>
            </a:r>
          </a:p>
          <a:p>
            <a:pPr marL="457200" indent="-457200">
              <a:spcBef>
                <a:spcPct val="50000"/>
              </a:spcBef>
            </a:pPr>
            <a:r>
              <a:rPr lang="en-US" sz="2800" b="1" dirty="0">
                <a:solidFill>
                  <a:schemeClr val="bg1"/>
                </a:solidFill>
              </a:rPr>
              <a:t>	a. Cutterhead</a:t>
            </a:r>
          </a:p>
          <a:p>
            <a:pPr marL="457200" indent="-457200">
              <a:spcBef>
                <a:spcPct val="50000"/>
              </a:spcBef>
            </a:pPr>
            <a:r>
              <a:rPr lang="en-US" sz="2800" b="1" dirty="0">
                <a:solidFill>
                  <a:schemeClr val="bg1"/>
                </a:solidFill>
              </a:rPr>
              <a:t>	b. Hopper    </a:t>
            </a:r>
          </a:p>
          <a:p>
            <a:pPr marL="457200" indent="-457200">
              <a:spcBef>
                <a:spcPct val="50000"/>
              </a:spcBef>
            </a:pPr>
            <a:r>
              <a:rPr lang="en-US" sz="2800" b="1" dirty="0">
                <a:solidFill>
                  <a:schemeClr val="bg1"/>
                </a:solidFill>
              </a:rPr>
              <a:t>	c. Dustpan                                               </a:t>
            </a:r>
          </a:p>
          <a:p>
            <a:pPr marL="457200" indent="-457200">
              <a:spcBef>
                <a:spcPct val="50000"/>
              </a:spcBef>
              <a:buFontTx/>
              <a:buAutoNum type="arabicPeriod" startAt="2"/>
            </a:pPr>
            <a:r>
              <a:rPr lang="en-US" sz="2800" b="1" dirty="0">
                <a:solidFill>
                  <a:schemeClr val="bg1"/>
                </a:solidFill>
              </a:rPr>
              <a:t>MECHANICAL            a.  Clamshell</a:t>
            </a:r>
          </a:p>
          <a:p>
            <a:pPr marL="457200" indent="-457200">
              <a:spcBef>
                <a:spcPct val="50000"/>
              </a:spcBef>
            </a:pPr>
            <a:r>
              <a:rPr lang="en-US" sz="2800" b="1" dirty="0">
                <a:solidFill>
                  <a:schemeClr val="bg1"/>
                </a:solidFill>
              </a:rPr>
              <a:t>	b.  Backhoe</a:t>
            </a:r>
          </a:p>
        </p:txBody>
      </p:sp>
      <p:graphicFrame>
        <p:nvGraphicFramePr>
          <p:cNvPr id="1026" name="Object 71"/>
          <p:cNvGraphicFramePr>
            <a:graphicFrameLocks noChangeAspect="1"/>
          </p:cNvGraphicFramePr>
          <p:nvPr/>
        </p:nvGraphicFramePr>
        <p:xfrm>
          <a:off x="4419600" y="990600"/>
          <a:ext cx="4038600" cy="2581275"/>
        </p:xfrm>
        <a:graphic>
          <a:graphicData uri="http://schemas.openxmlformats.org/presentationml/2006/ole">
            <p:oleObj spid="_x0000_s1026" name="Photo Editor Photo" r:id="rId4" imgW="6857143" imgH="4800000" progId="">
              <p:embed/>
            </p:oleObj>
          </a:graphicData>
        </a:graphic>
      </p:graphicFrame>
      <p:sp>
        <p:nvSpPr>
          <p:cNvPr id="1029" name="Text Box 72"/>
          <p:cNvSpPr txBox="1">
            <a:spLocks noChangeArrowheads="1"/>
          </p:cNvSpPr>
          <p:nvPr/>
        </p:nvSpPr>
        <p:spPr bwMode="auto">
          <a:xfrm>
            <a:off x="1219200" y="457200"/>
            <a:ext cx="6324600" cy="701675"/>
          </a:xfrm>
          <a:prstGeom prst="rect">
            <a:avLst/>
          </a:prstGeom>
          <a:noFill/>
          <a:ln w="9525">
            <a:noFill/>
            <a:miter lim="800000"/>
            <a:headEnd/>
            <a:tailEnd/>
          </a:ln>
        </p:spPr>
        <p:txBody>
          <a:bodyPr>
            <a:spAutoFit/>
          </a:bodyPr>
          <a:lstStyle/>
          <a:p>
            <a:pPr>
              <a:spcBef>
                <a:spcPct val="50000"/>
              </a:spcBef>
            </a:pPr>
            <a:endParaRPr lang="en-US" sz="4000" b="1" u="sng">
              <a:solidFill>
                <a:schemeClr val="bg1"/>
              </a:solidFill>
            </a:endParaRPr>
          </a:p>
        </p:txBody>
      </p:sp>
      <p:pic>
        <p:nvPicPr>
          <p:cNvPr id="1030" name="Picture 73"/>
          <p:cNvPicPr>
            <a:picLocks noChangeAspect="1" noChangeArrowheads="1"/>
          </p:cNvPicPr>
          <p:nvPr/>
        </p:nvPicPr>
        <p:blipFill>
          <a:blip r:embed="rId5" cstate="print"/>
          <a:srcRect/>
          <a:stretch>
            <a:fillRect/>
          </a:stretch>
        </p:blipFill>
        <p:spPr bwMode="auto">
          <a:xfrm>
            <a:off x="4419600" y="3581400"/>
            <a:ext cx="4038600" cy="3028950"/>
          </a:xfrm>
          <a:prstGeom prst="rect">
            <a:avLst/>
          </a:prstGeom>
          <a:noFill/>
          <a:ln w="9525">
            <a:noFill/>
            <a:miter lim="800000"/>
            <a:headEnd/>
            <a:tailEnd/>
          </a:ln>
        </p:spPr>
      </p:pic>
      <p:sp>
        <p:nvSpPr>
          <p:cNvPr id="1031" name="Rectangle 75"/>
          <p:cNvSpPr>
            <a:spLocks noGrp="1" noChangeArrowheads="1"/>
          </p:cNvSpPr>
          <p:nvPr>
            <p:ph type="title" idx="4294967295"/>
          </p:nvPr>
        </p:nvSpPr>
        <p:spPr>
          <a:xfrm>
            <a:off x="457200" y="381000"/>
            <a:ext cx="7772400" cy="1219200"/>
          </a:xfrm>
        </p:spPr>
        <p:txBody>
          <a:bodyPr/>
          <a:lstStyle/>
          <a:p>
            <a:pPr eaLnBrk="1" hangingPunct="1"/>
            <a:r>
              <a:rPr lang="en-US" sz="4000" b="1" u="sng" dirty="0" smtClean="0">
                <a:solidFill>
                  <a:schemeClr val="bg1"/>
                </a:solidFill>
              </a:rPr>
              <a:t>Dredging 001 Two Basic Dredge Types</a:t>
            </a:r>
            <a:br>
              <a:rPr lang="en-US" sz="4000" b="1" u="sng" dirty="0" smtClean="0">
                <a:solidFill>
                  <a:schemeClr val="bg1"/>
                </a:solidFill>
              </a:rPr>
            </a:br>
            <a:endParaRPr lang="en-US" sz="4000" b="1" u="sng" dirty="0" smtClean="0">
              <a:solidFill>
                <a:schemeClr val="bg1"/>
              </a:solidFill>
            </a:endParaRPr>
          </a:p>
        </p:txBody>
      </p:sp>
      <p:pic>
        <p:nvPicPr>
          <p:cNvPr id="1032" name="Picture 76" descr="castle logo jax"/>
          <p:cNvPicPr>
            <a:picLocks noChangeAspect="1" noChangeArrowheads="1"/>
          </p:cNvPicPr>
          <p:nvPr/>
        </p:nvPicPr>
        <p:blipFill>
          <a:blip r:embed="rId6" cstate="print"/>
          <a:srcRect/>
          <a:stretch>
            <a:fillRect/>
          </a:stretch>
        </p:blipFill>
        <p:spPr bwMode="auto">
          <a:xfrm>
            <a:off x="0" y="5562600"/>
            <a:ext cx="1042988" cy="1295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Dredged Material Management Area </a:t>
            </a:r>
            <a:r>
              <a:rPr lang="en-US" sz="4000" b="1" u="sng" dirty="0" smtClean="0">
                <a:solidFill>
                  <a:schemeClr val="bg1"/>
                </a:solidFill>
                <a:effectLst>
                  <a:outerShdw blurRad="38100" dist="38100" dir="2700000" algn="tl">
                    <a:srgbClr val="000000"/>
                  </a:outerShdw>
                </a:effectLst>
              </a:rPr>
              <a:t>Placement</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50180" name="Picture 5" descr="Cells at bartram.jpg"/>
          <p:cNvPicPr>
            <a:picLocks noChangeAspect="1"/>
          </p:cNvPicPr>
          <p:nvPr/>
        </p:nvPicPr>
        <p:blipFill>
          <a:blip r:embed="rId3" cstate="print"/>
          <a:srcRect/>
          <a:stretch>
            <a:fillRect/>
          </a:stretch>
        </p:blipFill>
        <p:spPr bwMode="auto">
          <a:xfrm>
            <a:off x="838200" y="1371600"/>
            <a:ext cx="7620000" cy="4876800"/>
          </a:xfrm>
          <a:prstGeom prst="rect">
            <a:avLst/>
          </a:prstGeom>
          <a:noFill/>
          <a:ln w="9525">
            <a:noFill/>
            <a:miter lim="800000"/>
            <a:headEnd/>
            <a:tailEnd/>
          </a:ln>
        </p:spPr>
      </p:pic>
      <p:pic>
        <p:nvPicPr>
          <p:cNvPr id="50181" name="Picture 5" descr="castle logo jax"/>
          <p:cNvPicPr>
            <a:picLocks noChangeAspect="1" noChangeArrowheads="1"/>
          </p:cNvPicPr>
          <p:nvPr/>
        </p:nvPicPr>
        <p:blipFill>
          <a:blip r:embed="rId4" cstate="print"/>
          <a:srcRect/>
          <a:stretch>
            <a:fillRect/>
          </a:stretch>
        </p:blipFill>
        <p:spPr bwMode="auto">
          <a:xfrm>
            <a:off x="0" y="5486400"/>
            <a:ext cx="1103313" cy="1371600"/>
          </a:xfrm>
          <a:prstGeom prst="rect">
            <a:avLst/>
          </a:prstGeom>
          <a:noFill/>
          <a:ln w="9525">
            <a:noFill/>
            <a:miter lim="800000"/>
            <a:headEnd/>
            <a:tailEnd/>
          </a:ln>
        </p:spPr>
      </p:pic>
      <p:cxnSp>
        <p:nvCxnSpPr>
          <p:cNvPr id="7" name="Straight Arrow Connector 6"/>
          <p:cNvCxnSpPr/>
          <p:nvPr/>
        </p:nvCxnSpPr>
        <p:spPr>
          <a:xfrm>
            <a:off x="1295400" y="2514600"/>
            <a:ext cx="914400" cy="914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295400" y="2514600"/>
            <a:ext cx="16002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105400" y="4876800"/>
            <a:ext cx="838200" cy="762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419600" y="4419600"/>
            <a:ext cx="1524000" cy="4572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43000" y="1828800"/>
            <a:ext cx="5334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762000" y="1828800"/>
            <a:ext cx="1828800" cy="646331"/>
          </a:xfrm>
          <a:prstGeom prst="rect">
            <a:avLst/>
          </a:prstGeom>
          <a:noFill/>
        </p:spPr>
        <p:txBody>
          <a:bodyPr wrap="square" rtlCol="0" anchor="ctr" anchorCtr="1">
            <a:spAutoFit/>
          </a:bodyPr>
          <a:lstStyle/>
          <a:p>
            <a:r>
              <a:rPr lang="en-US" sz="1800" b="1" dirty="0" smtClean="0">
                <a:solidFill>
                  <a:schemeClr val="bg1"/>
                </a:solidFill>
              </a:rPr>
              <a:t>Previous inflow locations</a:t>
            </a:r>
            <a:endParaRPr lang="en-US" sz="1800" b="1" dirty="0">
              <a:solidFill>
                <a:schemeClr val="bg1"/>
              </a:solidFill>
            </a:endParaRPr>
          </a:p>
        </p:txBody>
      </p:sp>
      <p:sp>
        <p:nvSpPr>
          <p:cNvPr id="22" name="TextBox 21"/>
          <p:cNvSpPr txBox="1"/>
          <p:nvPr/>
        </p:nvSpPr>
        <p:spPr>
          <a:xfrm>
            <a:off x="5943600" y="4357301"/>
            <a:ext cx="1828800" cy="923330"/>
          </a:xfrm>
          <a:prstGeom prst="rect">
            <a:avLst/>
          </a:prstGeom>
          <a:noFill/>
        </p:spPr>
        <p:txBody>
          <a:bodyPr wrap="square" rtlCol="0" anchor="ctr" anchorCtr="1">
            <a:spAutoFit/>
          </a:bodyPr>
          <a:lstStyle/>
          <a:p>
            <a:r>
              <a:rPr lang="en-US" sz="1800" b="1" dirty="0" smtClean="0">
                <a:solidFill>
                  <a:schemeClr val="bg1"/>
                </a:solidFill>
              </a:rPr>
              <a:t>Return water </a:t>
            </a:r>
            <a:r>
              <a:rPr lang="en-US" sz="1800" b="1" dirty="0">
                <a:solidFill>
                  <a:schemeClr val="bg1"/>
                </a:solidFill>
              </a:rPr>
              <a:t>d</a:t>
            </a:r>
            <a:r>
              <a:rPr lang="en-US" sz="1800" b="1" dirty="0" smtClean="0">
                <a:solidFill>
                  <a:schemeClr val="bg1"/>
                </a:solidFill>
              </a:rPr>
              <a:t>ischarge weirs and pipe</a:t>
            </a:r>
            <a:endParaRPr lang="en-US" sz="1800" b="1" dirty="0">
              <a:solidFill>
                <a:schemeClr val="bg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Mangrove restoration.jpg"/>
          <p:cNvPicPr>
            <a:picLocks noChangeAspect="1"/>
          </p:cNvPicPr>
          <p:nvPr/>
        </p:nvPicPr>
        <p:blipFill>
          <a:blip r:embed="rId3" cstate="print"/>
          <a:stretch>
            <a:fillRect/>
          </a:stretch>
        </p:blipFill>
        <p:spPr>
          <a:xfrm>
            <a:off x="1295400" y="1143000"/>
            <a:ext cx="6781800" cy="5086350"/>
          </a:xfrm>
          <a:prstGeom prst="rect">
            <a:avLst/>
          </a:prstGeom>
        </p:spPr>
      </p:pic>
      <p:sp>
        <p:nvSpPr>
          <p:cNvPr id="50178"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Wetland Restoration Area </a:t>
            </a:r>
            <a:r>
              <a:rPr lang="en-US" sz="4000" b="1" u="sng" dirty="0" smtClean="0">
                <a:solidFill>
                  <a:schemeClr val="bg1"/>
                </a:solidFill>
                <a:effectLst>
                  <a:outerShdw blurRad="38100" dist="38100" dir="2700000" algn="tl">
                    <a:srgbClr val="000000"/>
                  </a:outerShdw>
                </a:effectLst>
              </a:rPr>
              <a:t>Placement  Stevenson Creek</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50181" name="Picture 5" descr="castle logo jax"/>
          <p:cNvPicPr>
            <a:picLocks noChangeAspect="1" noChangeArrowheads="1"/>
          </p:cNvPicPr>
          <p:nvPr/>
        </p:nvPicPr>
        <p:blipFill>
          <a:blip r:embed="rId4" cstate="print"/>
          <a:srcRect/>
          <a:stretch>
            <a:fillRect/>
          </a:stretch>
        </p:blipFill>
        <p:spPr bwMode="auto">
          <a:xfrm>
            <a:off x="0" y="5486400"/>
            <a:ext cx="1103313" cy="1371600"/>
          </a:xfrm>
          <a:prstGeom prst="rect">
            <a:avLst/>
          </a:prstGeom>
          <a:noFill/>
          <a:ln w="9525">
            <a:noFill/>
            <a:miter lim="800000"/>
            <a:headEnd/>
            <a:tailEnd/>
          </a:ln>
        </p:spPr>
      </p:pic>
      <p:cxnSp>
        <p:nvCxnSpPr>
          <p:cNvPr id="7" name="Straight Arrow Connector 6"/>
          <p:cNvCxnSpPr/>
          <p:nvPr/>
        </p:nvCxnSpPr>
        <p:spPr>
          <a:xfrm>
            <a:off x="2133600" y="2438400"/>
            <a:ext cx="914400" cy="914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438400" y="2209800"/>
            <a:ext cx="16002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6248400" y="2438400"/>
            <a:ext cx="838200" cy="762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5181600" y="1828800"/>
            <a:ext cx="1066800" cy="3048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43000" y="1828800"/>
            <a:ext cx="5334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43000" y="1828800"/>
            <a:ext cx="1828800" cy="646331"/>
          </a:xfrm>
          <a:prstGeom prst="rect">
            <a:avLst/>
          </a:prstGeom>
          <a:noFill/>
        </p:spPr>
        <p:txBody>
          <a:bodyPr wrap="square" rtlCol="0" anchor="ctr" anchorCtr="1">
            <a:spAutoFit/>
          </a:bodyPr>
          <a:lstStyle/>
          <a:p>
            <a:r>
              <a:rPr lang="en-US" sz="1800" b="1" dirty="0" smtClean="0">
                <a:solidFill>
                  <a:schemeClr val="tx2"/>
                </a:solidFill>
              </a:rPr>
              <a:t>Mangrove Seedlings</a:t>
            </a:r>
            <a:endParaRPr lang="en-US" sz="1800" b="1" dirty="0">
              <a:solidFill>
                <a:schemeClr val="tx2"/>
              </a:solidFill>
            </a:endParaRPr>
          </a:p>
        </p:txBody>
      </p:sp>
      <p:sp>
        <p:nvSpPr>
          <p:cNvPr id="22" name="TextBox 21"/>
          <p:cNvSpPr txBox="1"/>
          <p:nvPr/>
        </p:nvSpPr>
        <p:spPr>
          <a:xfrm>
            <a:off x="6019800" y="1371600"/>
            <a:ext cx="1828800" cy="923330"/>
          </a:xfrm>
          <a:prstGeom prst="rect">
            <a:avLst/>
          </a:prstGeom>
          <a:noFill/>
        </p:spPr>
        <p:txBody>
          <a:bodyPr wrap="square" rtlCol="0" anchor="ctr" anchorCtr="1">
            <a:spAutoFit/>
          </a:bodyPr>
          <a:lstStyle/>
          <a:p>
            <a:r>
              <a:rPr lang="en-US" sz="1800" b="1" dirty="0" smtClean="0">
                <a:solidFill>
                  <a:schemeClr val="bg1"/>
                </a:solidFill>
              </a:rPr>
              <a:t>Sand discharge  pipe and </a:t>
            </a:r>
            <a:r>
              <a:rPr lang="en-US" sz="1800" b="1" dirty="0" err="1" smtClean="0">
                <a:solidFill>
                  <a:schemeClr val="tx2"/>
                </a:solidFill>
              </a:rPr>
              <a:t>gradestake</a:t>
            </a:r>
            <a:endParaRPr lang="en-US" sz="1800" b="1" dirty="0">
              <a:solidFill>
                <a:schemeClr val="tx2"/>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Beach Erosion Control </a:t>
            </a:r>
            <a:r>
              <a:rPr lang="en-US" sz="4000" b="1" u="sng" dirty="0" smtClean="0">
                <a:solidFill>
                  <a:schemeClr val="bg1"/>
                </a:solidFill>
                <a:effectLst>
                  <a:outerShdw blurRad="38100" dist="38100" dir="2700000" algn="tl">
                    <a:srgbClr val="000000"/>
                  </a:outerShdw>
                </a:effectLst>
              </a:rPr>
              <a:t>Placement</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8" name="Content Placeholder 3" descr="Y-Valve.jpg"/>
          <p:cNvPicPr>
            <a:picLocks noChangeAspect="1"/>
          </p:cNvPicPr>
          <p:nvPr/>
        </p:nvPicPr>
        <p:blipFill>
          <a:blip r:embed="rId3" cstate="print"/>
          <a:srcRect/>
          <a:stretch>
            <a:fillRect/>
          </a:stretch>
        </p:blipFill>
        <p:spPr>
          <a:xfrm>
            <a:off x="762000" y="4343400"/>
            <a:ext cx="3505200" cy="1492956"/>
          </a:xfrm>
          <a:prstGeom prst="rect">
            <a:avLst/>
          </a:prstGeom>
        </p:spPr>
      </p:pic>
      <p:pic>
        <p:nvPicPr>
          <p:cNvPr id="51204" name="Picture 5" descr="castle logo jax"/>
          <p:cNvPicPr>
            <a:picLocks noChangeAspect="1" noChangeArrowheads="1"/>
          </p:cNvPicPr>
          <p:nvPr/>
        </p:nvPicPr>
        <p:blipFill>
          <a:blip r:embed="rId4" cstate="print"/>
          <a:srcRect/>
          <a:stretch>
            <a:fillRect/>
          </a:stretch>
        </p:blipFill>
        <p:spPr bwMode="auto">
          <a:xfrm>
            <a:off x="0" y="5486400"/>
            <a:ext cx="1103313" cy="1371600"/>
          </a:xfrm>
          <a:prstGeom prst="rect">
            <a:avLst/>
          </a:prstGeom>
          <a:noFill/>
          <a:ln w="9525">
            <a:noFill/>
            <a:miter lim="800000"/>
            <a:headEnd/>
            <a:tailEnd/>
          </a:ln>
        </p:spPr>
      </p:pic>
      <p:pic>
        <p:nvPicPr>
          <p:cNvPr id="51205" name="Picture 7" descr="Jupiter_Pipe route prework.jpg"/>
          <p:cNvPicPr>
            <a:picLocks noChangeAspect="1"/>
          </p:cNvPicPr>
          <p:nvPr/>
        </p:nvPicPr>
        <p:blipFill>
          <a:blip r:embed="rId5" cstate="print"/>
          <a:srcRect/>
          <a:stretch>
            <a:fillRect/>
          </a:stretch>
        </p:blipFill>
        <p:spPr bwMode="auto">
          <a:xfrm>
            <a:off x="3886200" y="2667000"/>
            <a:ext cx="4892675" cy="3997528"/>
          </a:xfrm>
          <a:prstGeom prst="rect">
            <a:avLst/>
          </a:prstGeom>
          <a:noFill/>
          <a:ln w="9525">
            <a:noFill/>
            <a:miter lim="800000"/>
            <a:headEnd/>
            <a:tailEnd/>
          </a:ln>
        </p:spPr>
      </p:pic>
      <p:pic>
        <p:nvPicPr>
          <p:cNvPr id="51206" name="Picture 6" descr="longshore dike construction beach quality material.JPG"/>
          <p:cNvPicPr>
            <a:picLocks noChangeAspect="1"/>
          </p:cNvPicPr>
          <p:nvPr/>
        </p:nvPicPr>
        <p:blipFill>
          <a:blip r:embed="rId6" cstate="print"/>
          <a:srcRect/>
          <a:stretch>
            <a:fillRect/>
          </a:stretch>
        </p:blipFill>
        <p:spPr bwMode="auto">
          <a:xfrm>
            <a:off x="304800" y="990600"/>
            <a:ext cx="4419600" cy="3314700"/>
          </a:xfrm>
          <a:prstGeom prst="rect">
            <a:avLst/>
          </a:prstGeom>
          <a:noFill/>
          <a:ln w="9525">
            <a:noFill/>
            <a:miter lim="800000"/>
            <a:headEnd/>
            <a:tailEnd/>
          </a:ln>
        </p:spPr>
      </p:pic>
      <p:pic>
        <p:nvPicPr>
          <p:cNvPr id="7" name="Picture 2" descr="C:\Documents and Settings\k3odnalf\Desktop\Dredge Photos\project_23.jpg"/>
          <p:cNvPicPr>
            <a:picLocks noChangeAspect="1" noChangeArrowheads="1"/>
          </p:cNvPicPr>
          <p:nvPr/>
        </p:nvPicPr>
        <p:blipFill>
          <a:blip r:embed="rId7" cstate="print"/>
          <a:srcRect/>
          <a:stretch>
            <a:fillRect/>
          </a:stretch>
        </p:blipFill>
        <p:spPr>
          <a:xfrm>
            <a:off x="4648200" y="990600"/>
            <a:ext cx="3579813" cy="2378075"/>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0"/>
          <p:cNvGraphicFramePr>
            <a:graphicFrameLocks noChangeAspect="1"/>
          </p:cNvGraphicFramePr>
          <p:nvPr/>
        </p:nvGraphicFramePr>
        <p:xfrm>
          <a:off x="685800" y="609600"/>
          <a:ext cx="7772400" cy="6215063"/>
        </p:xfrm>
        <a:graphic>
          <a:graphicData uri="http://schemas.openxmlformats.org/presentationml/2006/ole">
            <p:oleObj spid="_x0000_s5122" name="Photo Editor Photo" r:id="rId4" imgW="14289495" imgH="11428571" progId="">
              <p:embed/>
            </p:oleObj>
          </a:graphicData>
        </a:graphic>
      </p:graphicFrame>
      <p:sp>
        <p:nvSpPr>
          <p:cNvPr id="5123"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Conceptual View of Ocean or Nearshore </a:t>
            </a:r>
            <a:r>
              <a:rPr lang="en-US" sz="4000" b="1" u="sng" dirty="0" smtClean="0">
                <a:solidFill>
                  <a:schemeClr val="bg1"/>
                </a:solidFill>
                <a:effectLst>
                  <a:outerShdw blurRad="38100" dist="38100" dir="2700000" algn="tl">
                    <a:srgbClr val="000000"/>
                  </a:outerShdw>
                </a:effectLst>
              </a:rPr>
              <a:t>Placement</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5125" name="Picture 5" descr="castle logo jax"/>
          <p:cNvPicPr>
            <a:picLocks noChangeAspect="1" noChangeArrowheads="1"/>
          </p:cNvPicPr>
          <p:nvPr/>
        </p:nvPicPr>
        <p:blipFill>
          <a:blip r:embed="rId5" cstate="print"/>
          <a:srcRect/>
          <a:stretch>
            <a:fillRect/>
          </a:stretch>
        </p:blipFill>
        <p:spPr bwMode="auto">
          <a:xfrm>
            <a:off x="0" y="5486400"/>
            <a:ext cx="1103313"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1828800" y="228600"/>
            <a:ext cx="184150" cy="519113"/>
          </a:xfrm>
          <a:prstGeom prst="rect">
            <a:avLst/>
          </a:prstGeom>
          <a:noFill/>
          <a:ln w="9525">
            <a:noFill/>
            <a:miter lim="800000"/>
            <a:headEnd/>
            <a:tailEnd/>
          </a:ln>
        </p:spPr>
        <p:txBody>
          <a:bodyPr wrap="none">
            <a:spAutoFit/>
          </a:bodyPr>
          <a:lstStyle/>
          <a:p>
            <a:endParaRPr lang="en-US" sz="2800" b="1" u="sng">
              <a:solidFill>
                <a:schemeClr val="bg1"/>
              </a:solidFill>
            </a:endParaRPr>
          </a:p>
        </p:txBody>
      </p:sp>
      <p:sp>
        <p:nvSpPr>
          <p:cNvPr id="34820" name="Rectangle 4"/>
          <p:cNvSpPr>
            <a:spLocks noGrp="1" noChangeArrowheads="1"/>
          </p:cNvSpPr>
          <p:nvPr>
            <p:ph type="title" idx="4294967295"/>
          </p:nvPr>
        </p:nvSpPr>
        <p:spPr>
          <a:xfrm>
            <a:off x="533400" y="304800"/>
            <a:ext cx="7772400" cy="1143000"/>
          </a:xfrm>
        </p:spPr>
        <p:txBody>
          <a:bodyPr/>
          <a:lstStyle/>
          <a:p>
            <a:pPr eaLnBrk="1" hangingPunct="1">
              <a:defRPr/>
            </a:pPr>
            <a:r>
              <a:rPr lang="en-US" sz="4000" b="1" u="sng" dirty="0" smtClean="0">
                <a:solidFill>
                  <a:schemeClr val="bg1"/>
                </a:solidFill>
              </a:rPr>
              <a:t>Actual View of Nearshore or Swash Zone </a:t>
            </a:r>
            <a:r>
              <a:rPr lang="en-US" sz="4000" b="1" u="sng" dirty="0" smtClean="0">
                <a:solidFill>
                  <a:schemeClr val="bg1"/>
                </a:solidFill>
                <a:effectLst>
                  <a:outerShdw blurRad="38100" dist="38100" dir="2700000" algn="tl">
                    <a:srgbClr val="000000"/>
                  </a:outerShdw>
                </a:effectLst>
              </a:rPr>
              <a:t>Placement</a:t>
            </a:r>
            <a:br>
              <a:rPr lang="en-US" sz="4000" b="1" u="sng" dirty="0" smtClean="0">
                <a:solidFill>
                  <a:schemeClr val="bg1"/>
                </a:solidFill>
                <a:effectLst>
                  <a:outerShdw blurRad="38100" dist="38100" dir="2700000" algn="tl">
                    <a:srgbClr val="000000"/>
                  </a:outerShdw>
                </a:effectLst>
              </a:rPr>
            </a:br>
            <a:endParaRPr lang="en-US" sz="4000" b="1" u="sng" dirty="0" smtClean="0">
              <a:solidFill>
                <a:schemeClr val="bg1"/>
              </a:solidFill>
              <a:effectLst>
                <a:outerShdw blurRad="38100" dist="38100" dir="2700000" algn="tl">
                  <a:srgbClr val="000000"/>
                </a:outerShdw>
              </a:effectLst>
            </a:endParaRPr>
          </a:p>
        </p:txBody>
      </p:sp>
      <p:pic>
        <p:nvPicPr>
          <p:cNvPr id="52228" name="Picture 5" descr="castle logo jax"/>
          <p:cNvPicPr>
            <a:picLocks noChangeAspect="1" noChangeArrowheads="1"/>
          </p:cNvPicPr>
          <p:nvPr/>
        </p:nvPicPr>
        <p:blipFill>
          <a:blip r:embed="rId3" cstate="print"/>
          <a:srcRect/>
          <a:stretch>
            <a:fillRect/>
          </a:stretch>
        </p:blipFill>
        <p:spPr bwMode="auto">
          <a:xfrm>
            <a:off x="0" y="5486400"/>
            <a:ext cx="1103313" cy="1371600"/>
          </a:xfrm>
          <a:prstGeom prst="rect">
            <a:avLst/>
          </a:prstGeom>
          <a:noFill/>
          <a:ln w="9525">
            <a:noFill/>
            <a:miter lim="800000"/>
            <a:headEnd/>
            <a:tailEnd/>
          </a:ln>
        </p:spPr>
      </p:pic>
      <p:pic>
        <p:nvPicPr>
          <p:cNvPr id="52229" name="Picture 6" descr="iwwbakers2a.jpg"/>
          <p:cNvPicPr>
            <a:picLocks noChangeAspect="1"/>
          </p:cNvPicPr>
          <p:nvPr/>
        </p:nvPicPr>
        <p:blipFill>
          <a:blip r:embed="rId4" cstate="print"/>
          <a:srcRect/>
          <a:stretch>
            <a:fillRect/>
          </a:stretch>
        </p:blipFill>
        <p:spPr bwMode="auto">
          <a:xfrm>
            <a:off x="2514600" y="1322388"/>
            <a:ext cx="3462338" cy="5535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a:xfrm>
            <a:off x="609600" y="304800"/>
            <a:ext cx="7772400" cy="1143000"/>
          </a:xfrm>
        </p:spPr>
        <p:txBody>
          <a:bodyPr/>
          <a:lstStyle/>
          <a:p>
            <a:pPr eaLnBrk="1" hangingPunct="1"/>
            <a:r>
              <a:rPr lang="en-US" sz="4000" u="sng" dirty="0" smtClean="0">
                <a:solidFill>
                  <a:schemeClr val="bg1"/>
                </a:solidFill>
              </a:rPr>
              <a:t>Dredge Operating Characteristics Summary Slide</a:t>
            </a:r>
          </a:p>
        </p:txBody>
      </p:sp>
      <p:sp>
        <p:nvSpPr>
          <p:cNvPr id="53251" name="Rectangle 1027"/>
          <p:cNvSpPr>
            <a:spLocks noGrp="1" noChangeArrowheads="1"/>
          </p:cNvSpPr>
          <p:nvPr>
            <p:ph type="body" idx="1"/>
          </p:nvPr>
        </p:nvSpPr>
        <p:spPr>
          <a:xfrm>
            <a:off x="685800" y="1600200"/>
            <a:ext cx="7772400" cy="4495800"/>
          </a:xfrm>
        </p:spPr>
        <p:txBody>
          <a:bodyPr/>
          <a:lstStyle/>
          <a:p>
            <a:pPr eaLnBrk="1" hangingPunct="1">
              <a:lnSpc>
                <a:spcPct val="90000"/>
              </a:lnSpc>
            </a:pPr>
            <a:r>
              <a:rPr lang="en-US" sz="2800" u="sng" dirty="0" smtClean="0">
                <a:solidFill>
                  <a:schemeClr val="bg1"/>
                </a:solidFill>
              </a:rPr>
              <a:t>1. Hydraulic</a:t>
            </a:r>
          </a:p>
          <a:p>
            <a:pPr lvl="1" eaLnBrk="1" hangingPunct="1">
              <a:lnSpc>
                <a:spcPct val="90000"/>
              </a:lnSpc>
            </a:pPr>
            <a:r>
              <a:rPr lang="en-US" sz="2400" u="sng" dirty="0" smtClean="0">
                <a:solidFill>
                  <a:schemeClr val="bg1"/>
                </a:solidFill>
              </a:rPr>
              <a:t>a. Cutterhead</a:t>
            </a:r>
            <a:r>
              <a:rPr lang="en-US" sz="2400" dirty="0" smtClean="0">
                <a:solidFill>
                  <a:schemeClr val="bg1"/>
                </a:solidFill>
              </a:rPr>
              <a:t> – high production, moderate disposal distance, soft to extremely hard material, moderate wave conditions. Relatively fixed plant.</a:t>
            </a:r>
          </a:p>
          <a:p>
            <a:pPr lvl="1" eaLnBrk="1" hangingPunct="1">
              <a:lnSpc>
                <a:spcPct val="90000"/>
              </a:lnSpc>
            </a:pPr>
            <a:r>
              <a:rPr lang="en-US" sz="2400" u="sng" dirty="0" smtClean="0">
                <a:solidFill>
                  <a:schemeClr val="bg1"/>
                </a:solidFill>
              </a:rPr>
              <a:t>b. Hopper</a:t>
            </a:r>
            <a:r>
              <a:rPr lang="en-US" sz="2400" dirty="0" smtClean="0">
                <a:solidFill>
                  <a:schemeClr val="bg1"/>
                </a:solidFill>
              </a:rPr>
              <a:t>– moderate production related to haul distance, good in rough seas, usually soft or maintenance type materials. Rapidly moving plant.</a:t>
            </a:r>
          </a:p>
          <a:p>
            <a:pPr lvl="1" eaLnBrk="1" hangingPunct="1">
              <a:lnSpc>
                <a:spcPct val="90000"/>
              </a:lnSpc>
            </a:pPr>
            <a:r>
              <a:rPr lang="en-US" sz="2400" u="sng" dirty="0" smtClean="0">
                <a:solidFill>
                  <a:schemeClr val="bg1"/>
                </a:solidFill>
              </a:rPr>
              <a:t>c. Dustpan-</a:t>
            </a:r>
            <a:r>
              <a:rPr lang="en-US" sz="2400" dirty="0" smtClean="0">
                <a:solidFill>
                  <a:schemeClr val="bg1"/>
                </a:solidFill>
              </a:rPr>
              <a:t>low production, soft material, small cut width, used for small projects or ending clean-up. </a:t>
            </a:r>
          </a:p>
          <a:p>
            <a:pPr eaLnBrk="1" hangingPunct="1">
              <a:lnSpc>
                <a:spcPct val="90000"/>
              </a:lnSpc>
            </a:pPr>
            <a:r>
              <a:rPr lang="en-US" sz="2400" u="sng" dirty="0" smtClean="0">
                <a:solidFill>
                  <a:schemeClr val="bg1"/>
                </a:solidFill>
              </a:rPr>
              <a:t>2. </a:t>
            </a:r>
            <a:r>
              <a:rPr lang="en-US" sz="2800" u="sng" dirty="0" smtClean="0">
                <a:solidFill>
                  <a:schemeClr val="bg1"/>
                </a:solidFill>
              </a:rPr>
              <a:t>Mechanical. Clamshell, Backhoe</a:t>
            </a:r>
            <a:r>
              <a:rPr lang="en-US" sz="2400" dirty="0" smtClean="0">
                <a:solidFill>
                  <a:schemeClr val="bg1"/>
                </a:solidFill>
              </a:rPr>
              <a:t>– Soft to Hard material, good for new work, close in, and heavy shoaled areas, long haul barge disposal. Relatively fixed plant.</a:t>
            </a:r>
          </a:p>
        </p:txBody>
      </p:sp>
      <p:pic>
        <p:nvPicPr>
          <p:cNvPr id="53252" name="Picture 1028" descr="castle logo jax"/>
          <p:cNvPicPr>
            <a:picLocks noChangeAspect="1" noChangeArrowheads="1"/>
          </p:cNvPicPr>
          <p:nvPr/>
        </p:nvPicPr>
        <p:blipFill>
          <a:blip r:embed="rId3" cstate="print"/>
          <a:srcRect/>
          <a:stretch>
            <a:fillRect/>
          </a:stretch>
        </p:blipFill>
        <p:spPr bwMode="auto">
          <a:xfrm>
            <a:off x="0" y="5638800"/>
            <a:ext cx="981075"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772400" cy="1143000"/>
          </a:xfrm>
        </p:spPr>
        <p:txBody>
          <a:bodyPr/>
          <a:lstStyle/>
          <a:p>
            <a:r>
              <a:rPr lang="en-US" sz="5400" dirty="0" smtClean="0">
                <a:solidFill>
                  <a:schemeClr val="accent3"/>
                </a:solidFill>
              </a:rPr>
              <a:t>QUESTIONS?</a:t>
            </a:r>
            <a:endParaRPr lang="en-US" sz="5400" dirty="0">
              <a:solidFill>
                <a:schemeClr val="accent3"/>
              </a:solidFill>
            </a:endParaRPr>
          </a:p>
        </p:txBody>
      </p:sp>
      <p:pic>
        <p:nvPicPr>
          <p:cNvPr id="5" name="Content Placeholder 4" descr="il_340x270 557806575_ctbr.jpg"/>
          <p:cNvPicPr>
            <a:picLocks noGrp="1" noChangeAspect="1"/>
          </p:cNvPicPr>
          <p:nvPr>
            <p:ph idx="1"/>
          </p:nvPr>
        </p:nvPicPr>
        <p:blipFill>
          <a:blip r:embed="rId2" cstate="print"/>
          <a:stretch>
            <a:fillRect/>
          </a:stretch>
        </p:blipFill>
        <p:spPr>
          <a:xfrm>
            <a:off x="3200400" y="2819400"/>
            <a:ext cx="2590800" cy="205740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HOPPER"/>
          <p:cNvPicPr>
            <a:picLocks noChangeAspect="1" noChangeArrowheads="1"/>
          </p:cNvPicPr>
          <p:nvPr/>
        </p:nvPicPr>
        <p:blipFill>
          <a:blip r:embed="rId3" cstate="print"/>
          <a:srcRect t="7257" r="4980" b="12096"/>
          <a:stretch>
            <a:fillRect/>
          </a:stretch>
        </p:blipFill>
        <p:spPr bwMode="auto">
          <a:xfrm>
            <a:off x="4800600" y="2667000"/>
            <a:ext cx="3929063" cy="3276600"/>
          </a:xfrm>
          <a:prstGeom prst="rect">
            <a:avLst/>
          </a:prstGeom>
          <a:noFill/>
          <a:ln w="57150">
            <a:noFill/>
            <a:miter lim="800000"/>
            <a:headEnd/>
            <a:tailEnd/>
          </a:ln>
        </p:spPr>
      </p:pic>
      <p:sp>
        <p:nvSpPr>
          <p:cNvPr id="6146" name="Rectangle 2"/>
          <p:cNvSpPr>
            <a:spLocks noGrp="1" noChangeArrowheads="1"/>
          </p:cNvSpPr>
          <p:nvPr>
            <p:ph type="title"/>
          </p:nvPr>
        </p:nvSpPr>
        <p:spPr>
          <a:xfrm>
            <a:off x="3124200" y="914400"/>
            <a:ext cx="5638800" cy="1676400"/>
          </a:xfrm>
        </p:spPr>
        <p:txBody>
          <a:bodyPr/>
          <a:lstStyle/>
          <a:p>
            <a:pPr eaLnBrk="1" hangingPunct="1">
              <a:defRPr/>
            </a:pPr>
            <a:r>
              <a:rPr lang="en-US" sz="5400" b="1" u="sng" dirty="0" smtClean="0">
                <a:solidFill>
                  <a:schemeClr val="bg1"/>
                </a:solidFill>
                <a:effectLst>
                  <a:outerShdw blurRad="38100" dist="38100" dir="2700000" algn="tl">
                    <a:srgbClr val="000000"/>
                  </a:outerShdw>
                </a:effectLst>
              </a:rPr>
              <a:t>ACOE DREDGING </a:t>
            </a:r>
            <a:r>
              <a:rPr lang="en-US" sz="5400" b="1" u="sng" dirty="0" smtClean="0">
                <a:solidFill>
                  <a:schemeClr val="bg1"/>
                </a:solidFill>
                <a:effectLst>
                  <a:outerShdw blurRad="38100" dist="38100" dir="2700000" algn="tl">
                    <a:srgbClr val="000000"/>
                  </a:outerShdw>
                </a:effectLst>
              </a:rPr>
              <a:t>001</a:t>
            </a:r>
            <a:r>
              <a:rPr lang="en-US" sz="5400" b="1" u="sng" dirty="0" smtClean="0">
                <a:solidFill>
                  <a:schemeClr val="bg1"/>
                </a:solidFill>
                <a:effectLst>
                  <a:outerShdw blurRad="38100" dist="38100" dir="2700000" algn="tl">
                    <a:srgbClr val="000000"/>
                  </a:outerShdw>
                </a:effectLst>
              </a:rPr>
              <a:t/>
            </a:r>
            <a:br>
              <a:rPr lang="en-US" sz="5400" b="1" u="sng" dirty="0" smtClean="0">
                <a:solidFill>
                  <a:schemeClr val="bg1"/>
                </a:solidFill>
                <a:effectLst>
                  <a:outerShdw blurRad="38100" dist="38100" dir="2700000" algn="tl">
                    <a:srgbClr val="000000"/>
                  </a:outerShdw>
                </a:effectLst>
              </a:rPr>
            </a:br>
            <a:r>
              <a:rPr lang="en-US" sz="5400" b="1" u="sng" dirty="0" smtClean="0">
                <a:solidFill>
                  <a:schemeClr val="bg1"/>
                </a:solidFill>
                <a:effectLst>
                  <a:outerShdw blurRad="38100" dist="38100" dir="2700000" algn="tl">
                    <a:srgbClr val="000000"/>
                  </a:outerShdw>
                </a:effectLst>
              </a:rPr>
              <a:t>Jim Mc Adams, THANKS</a:t>
            </a:r>
          </a:p>
        </p:txBody>
      </p:sp>
      <p:pic>
        <p:nvPicPr>
          <p:cNvPr id="54276" name="Picture 3" descr="CUTTER"/>
          <p:cNvPicPr>
            <a:picLocks noChangeAspect="1" noChangeArrowheads="1"/>
          </p:cNvPicPr>
          <p:nvPr/>
        </p:nvPicPr>
        <p:blipFill>
          <a:blip r:embed="rId4" cstate="print"/>
          <a:srcRect l="19945" t="28983" b="7245"/>
          <a:stretch>
            <a:fillRect/>
          </a:stretch>
        </p:blipFill>
        <p:spPr bwMode="auto">
          <a:xfrm>
            <a:off x="152400" y="2971800"/>
            <a:ext cx="4327525" cy="2895600"/>
          </a:xfrm>
          <a:prstGeom prst="rect">
            <a:avLst/>
          </a:prstGeom>
          <a:solidFill>
            <a:srgbClr val="FFFFFF"/>
          </a:solidFill>
          <a:ln w="57150">
            <a:noFill/>
            <a:miter lim="800000"/>
            <a:headEnd/>
            <a:tailEnd/>
          </a:ln>
        </p:spPr>
      </p:pic>
      <p:pic>
        <p:nvPicPr>
          <p:cNvPr id="54277" name="Picture 5"/>
          <p:cNvPicPr>
            <a:picLocks noChangeAspect="1" noChangeArrowheads="1"/>
          </p:cNvPicPr>
          <p:nvPr/>
        </p:nvPicPr>
        <p:blipFill>
          <a:blip r:embed="rId5" cstate="print"/>
          <a:srcRect/>
          <a:stretch>
            <a:fillRect/>
          </a:stretch>
        </p:blipFill>
        <p:spPr bwMode="auto">
          <a:xfrm>
            <a:off x="1219200" y="304800"/>
            <a:ext cx="2370138" cy="2209800"/>
          </a:xfrm>
          <a:prstGeom prst="rect">
            <a:avLst/>
          </a:prstGeom>
          <a:noFill/>
          <a:ln w="57150">
            <a:noFill/>
            <a:miter lim="800000"/>
            <a:headEnd/>
            <a:tailEnd/>
          </a:ln>
        </p:spPr>
      </p:pic>
      <p:pic>
        <p:nvPicPr>
          <p:cNvPr id="54278" name="Picture 7" descr="castle logo jax"/>
          <p:cNvPicPr>
            <a:picLocks noChangeAspect="1" noChangeArrowheads="1"/>
          </p:cNvPicPr>
          <p:nvPr/>
        </p:nvPicPr>
        <p:blipFill>
          <a:blip r:embed="rId6" cstate="print"/>
          <a:srcRect/>
          <a:stretch>
            <a:fillRect/>
          </a:stretch>
        </p:blipFill>
        <p:spPr bwMode="auto">
          <a:xfrm>
            <a:off x="0" y="5791200"/>
            <a:ext cx="858838" cy="10668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a:xfrm>
            <a:off x="609600" y="152400"/>
            <a:ext cx="7772400" cy="1295400"/>
          </a:xfrm>
        </p:spPr>
        <p:txBody>
          <a:bodyPr/>
          <a:lstStyle/>
          <a:p>
            <a:pPr eaLnBrk="1" hangingPunct="1"/>
            <a:r>
              <a:rPr lang="en-US" sz="4000" u="sng" dirty="0" smtClean="0">
                <a:solidFill>
                  <a:schemeClr val="bg1"/>
                </a:solidFill>
              </a:rPr>
              <a:t>Dredge Operating Characteristics Comparison</a:t>
            </a:r>
          </a:p>
        </p:txBody>
      </p:sp>
      <p:sp>
        <p:nvSpPr>
          <p:cNvPr id="53251" name="Rectangle 1027"/>
          <p:cNvSpPr>
            <a:spLocks noGrp="1" noChangeArrowheads="1"/>
          </p:cNvSpPr>
          <p:nvPr>
            <p:ph type="body" idx="1"/>
          </p:nvPr>
        </p:nvSpPr>
        <p:spPr>
          <a:xfrm>
            <a:off x="685800" y="1371600"/>
            <a:ext cx="7772400" cy="4724400"/>
          </a:xfrm>
        </p:spPr>
        <p:txBody>
          <a:bodyPr/>
          <a:lstStyle/>
          <a:p>
            <a:pPr eaLnBrk="1" hangingPunct="1">
              <a:lnSpc>
                <a:spcPct val="90000"/>
              </a:lnSpc>
            </a:pPr>
            <a:r>
              <a:rPr lang="en-US" sz="2800" u="sng" dirty="0" smtClean="0">
                <a:solidFill>
                  <a:schemeClr val="bg1"/>
                </a:solidFill>
              </a:rPr>
              <a:t>1. Hydraulic</a:t>
            </a:r>
          </a:p>
          <a:p>
            <a:pPr lvl="1" eaLnBrk="1" hangingPunct="1">
              <a:lnSpc>
                <a:spcPct val="90000"/>
              </a:lnSpc>
            </a:pPr>
            <a:r>
              <a:rPr lang="en-US" sz="2400" u="sng" dirty="0" smtClean="0">
                <a:solidFill>
                  <a:schemeClr val="bg1"/>
                </a:solidFill>
              </a:rPr>
              <a:t>A. Cutterhead</a:t>
            </a:r>
            <a:r>
              <a:rPr lang="en-US" sz="2400" dirty="0" smtClean="0">
                <a:solidFill>
                  <a:schemeClr val="bg1"/>
                </a:solidFill>
              </a:rPr>
              <a:t> – high production, moderate disposal distance, soft and hard material, moderate wave conditions. Relatively fixed plant.</a:t>
            </a:r>
          </a:p>
          <a:p>
            <a:pPr lvl="1" eaLnBrk="1" hangingPunct="1">
              <a:lnSpc>
                <a:spcPct val="90000"/>
              </a:lnSpc>
            </a:pPr>
            <a:r>
              <a:rPr lang="en-US" sz="2400" u="sng" dirty="0" smtClean="0">
                <a:solidFill>
                  <a:schemeClr val="bg1"/>
                </a:solidFill>
              </a:rPr>
              <a:t>B. Hopper</a:t>
            </a:r>
            <a:r>
              <a:rPr lang="en-US" sz="2400" dirty="0" smtClean="0">
                <a:solidFill>
                  <a:schemeClr val="bg1"/>
                </a:solidFill>
              </a:rPr>
              <a:t>– moderate production related to haul distance, good in rough seas, usually soft or maintenance type materials. Rapidly moving plant.</a:t>
            </a:r>
          </a:p>
          <a:p>
            <a:pPr lvl="1" eaLnBrk="1" hangingPunct="1">
              <a:lnSpc>
                <a:spcPct val="90000"/>
              </a:lnSpc>
            </a:pPr>
            <a:r>
              <a:rPr lang="en-US" sz="2400" u="sng" dirty="0" smtClean="0">
                <a:solidFill>
                  <a:schemeClr val="bg1"/>
                </a:solidFill>
              </a:rPr>
              <a:t>C. Dustpan-</a:t>
            </a:r>
            <a:r>
              <a:rPr lang="en-US" sz="2400" dirty="0" smtClean="0">
                <a:solidFill>
                  <a:schemeClr val="bg1"/>
                </a:solidFill>
              </a:rPr>
              <a:t>low production, soft material, small cut width, used for small projects or ending clean-up. </a:t>
            </a:r>
          </a:p>
          <a:p>
            <a:pPr eaLnBrk="1" hangingPunct="1">
              <a:lnSpc>
                <a:spcPct val="90000"/>
              </a:lnSpc>
            </a:pPr>
            <a:r>
              <a:rPr lang="en-US" sz="2400" u="sng" dirty="0" smtClean="0">
                <a:solidFill>
                  <a:schemeClr val="bg1"/>
                </a:solidFill>
              </a:rPr>
              <a:t>2. </a:t>
            </a:r>
            <a:r>
              <a:rPr lang="en-US" sz="2800" u="sng" dirty="0" smtClean="0">
                <a:solidFill>
                  <a:schemeClr val="bg1"/>
                </a:solidFill>
              </a:rPr>
              <a:t>Mechanical. A. Clamshell, B. Backhoe</a:t>
            </a:r>
            <a:r>
              <a:rPr lang="en-US" sz="2400" dirty="0" smtClean="0">
                <a:solidFill>
                  <a:schemeClr val="bg1"/>
                </a:solidFill>
              </a:rPr>
              <a:t>– Soft to broken up hard material, good for new work jobs, close quarters, heavy shoaled areas, barges needed for long haul disposal. Relatively fixed plant.</a:t>
            </a:r>
          </a:p>
        </p:txBody>
      </p:sp>
      <p:pic>
        <p:nvPicPr>
          <p:cNvPr id="53252" name="Picture 1028" descr="castle logo jax"/>
          <p:cNvPicPr>
            <a:picLocks noChangeAspect="1" noChangeArrowheads="1"/>
          </p:cNvPicPr>
          <p:nvPr/>
        </p:nvPicPr>
        <p:blipFill>
          <a:blip r:embed="rId3" cstate="print"/>
          <a:srcRect/>
          <a:stretch>
            <a:fillRect/>
          </a:stretch>
        </p:blipFill>
        <p:spPr bwMode="auto">
          <a:xfrm>
            <a:off x="0" y="5638800"/>
            <a:ext cx="981075"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tter"/>
          <p:cNvPicPr>
            <a:picLocks noChangeAspect="1" noChangeArrowheads="1"/>
          </p:cNvPicPr>
          <p:nvPr/>
        </p:nvPicPr>
        <p:blipFill>
          <a:blip r:embed="rId3" cstate="print"/>
          <a:srcRect/>
          <a:stretch>
            <a:fillRect/>
          </a:stretch>
        </p:blipFill>
        <p:spPr bwMode="auto">
          <a:xfrm>
            <a:off x="0" y="568325"/>
            <a:ext cx="9144000" cy="6289675"/>
          </a:xfrm>
          <a:prstGeom prst="rect">
            <a:avLst/>
          </a:prstGeom>
          <a:noFill/>
          <a:ln w="9525">
            <a:solidFill>
              <a:srgbClr val="FF3300"/>
            </a:solidFill>
            <a:miter lim="800000"/>
            <a:headEnd/>
            <a:tailEnd/>
          </a:ln>
        </p:spPr>
      </p:pic>
      <p:sp>
        <p:nvSpPr>
          <p:cNvPr id="11267" name="Text Box 4"/>
          <p:cNvSpPr txBox="1">
            <a:spLocks noChangeArrowheads="1"/>
          </p:cNvSpPr>
          <p:nvPr/>
        </p:nvSpPr>
        <p:spPr bwMode="auto">
          <a:xfrm>
            <a:off x="5562600" y="1828800"/>
            <a:ext cx="1371600" cy="457200"/>
          </a:xfrm>
          <a:prstGeom prst="rect">
            <a:avLst/>
          </a:prstGeom>
          <a:noFill/>
          <a:ln w="9525">
            <a:noFill/>
            <a:miter lim="800000"/>
            <a:headEnd/>
            <a:tailEnd/>
          </a:ln>
        </p:spPr>
        <p:txBody>
          <a:bodyPr>
            <a:spAutoFit/>
          </a:bodyPr>
          <a:lstStyle/>
          <a:p>
            <a:pPr>
              <a:spcBef>
                <a:spcPct val="50000"/>
              </a:spcBef>
            </a:pPr>
            <a:r>
              <a:rPr lang="en-US" b="1"/>
              <a:t>Spuds</a:t>
            </a:r>
          </a:p>
        </p:txBody>
      </p:sp>
      <p:sp>
        <p:nvSpPr>
          <p:cNvPr id="11268" name="Line 5"/>
          <p:cNvSpPr>
            <a:spLocks noChangeShapeType="1"/>
          </p:cNvSpPr>
          <p:nvPr/>
        </p:nvSpPr>
        <p:spPr bwMode="auto">
          <a:xfrm>
            <a:off x="6172200" y="2209800"/>
            <a:ext cx="381000" cy="457200"/>
          </a:xfrm>
          <a:prstGeom prst="line">
            <a:avLst/>
          </a:prstGeom>
          <a:noFill/>
          <a:ln w="9525">
            <a:solidFill>
              <a:srgbClr val="FF3300"/>
            </a:solidFill>
            <a:round/>
            <a:headEnd/>
            <a:tailEnd type="triangle" w="med" len="med"/>
          </a:ln>
        </p:spPr>
        <p:txBody>
          <a:bodyPr/>
          <a:lstStyle/>
          <a:p>
            <a:endParaRPr lang="en-US"/>
          </a:p>
        </p:txBody>
      </p:sp>
      <p:sp>
        <p:nvSpPr>
          <p:cNvPr id="11269" name="Text Box 6"/>
          <p:cNvSpPr txBox="1">
            <a:spLocks noChangeArrowheads="1"/>
          </p:cNvSpPr>
          <p:nvPr/>
        </p:nvSpPr>
        <p:spPr bwMode="auto">
          <a:xfrm>
            <a:off x="6934200" y="1752600"/>
            <a:ext cx="1600200" cy="822325"/>
          </a:xfrm>
          <a:prstGeom prst="rect">
            <a:avLst/>
          </a:prstGeom>
          <a:noFill/>
          <a:ln w="9525">
            <a:noFill/>
            <a:miter lim="800000"/>
            <a:headEnd/>
            <a:tailEnd/>
          </a:ln>
        </p:spPr>
        <p:txBody>
          <a:bodyPr>
            <a:spAutoFit/>
          </a:bodyPr>
          <a:lstStyle/>
          <a:p>
            <a:pPr>
              <a:spcBef>
                <a:spcPct val="50000"/>
              </a:spcBef>
            </a:pPr>
            <a:r>
              <a:rPr lang="en-US" b="1"/>
              <a:t>Discharge pipe</a:t>
            </a:r>
          </a:p>
        </p:txBody>
      </p:sp>
      <p:sp>
        <p:nvSpPr>
          <p:cNvPr id="11270" name="Line 7"/>
          <p:cNvSpPr>
            <a:spLocks noChangeShapeType="1"/>
          </p:cNvSpPr>
          <p:nvPr/>
        </p:nvSpPr>
        <p:spPr bwMode="auto">
          <a:xfrm>
            <a:off x="7924800" y="2590800"/>
            <a:ext cx="609600" cy="762000"/>
          </a:xfrm>
          <a:prstGeom prst="line">
            <a:avLst/>
          </a:prstGeom>
          <a:noFill/>
          <a:ln w="9525">
            <a:solidFill>
              <a:srgbClr val="FF3300"/>
            </a:solidFill>
            <a:round/>
            <a:headEnd/>
            <a:tailEnd type="triangle" w="med" len="med"/>
          </a:ln>
        </p:spPr>
        <p:txBody>
          <a:bodyPr/>
          <a:lstStyle/>
          <a:p>
            <a:endParaRPr lang="en-US"/>
          </a:p>
        </p:txBody>
      </p:sp>
      <p:sp>
        <p:nvSpPr>
          <p:cNvPr id="11271" name="Text Box 8"/>
          <p:cNvSpPr txBox="1">
            <a:spLocks noChangeArrowheads="1"/>
          </p:cNvSpPr>
          <p:nvPr/>
        </p:nvSpPr>
        <p:spPr bwMode="auto">
          <a:xfrm>
            <a:off x="0" y="3124200"/>
            <a:ext cx="1752600" cy="457200"/>
          </a:xfrm>
          <a:prstGeom prst="rect">
            <a:avLst/>
          </a:prstGeom>
          <a:noFill/>
          <a:ln w="9525">
            <a:noFill/>
            <a:miter lim="800000"/>
            <a:headEnd/>
            <a:tailEnd/>
          </a:ln>
        </p:spPr>
        <p:txBody>
          <a:bodyPr>
            <a:spAutoFit/>
          </a:bodyPr>
          <a:lstStyle/>
          <a:p>
            <a:pPr>
              <a:spcBef>
                <a:spcPct val="50000"/>
              </a:spcBef>
            </a:pPr>
            <a:r>
              <a:rPr lang="en-US" b="1"/>
              <a:t>Cutterhead</a:t>
            </a:r>
          </a:p>
        </p:txBody>
      </p:sp>
      <p:sp>
        <p:nvSpPr>
          <p:cNvPr id="11272" name="Line 9"/>
          <p:cNvSpPr>
            <a:spLocks noChangeShapeType="1"/>
          </p:cNvSpPr>
          <p:nvPr/>
        </p:nvSpPr>
        <p:spPr bwMode="auto">
          <a:xfrm>
            <a:off x="1295400" y="3429000"/>
            <a:ext cx="762000" cy="1219200"/>
          </a:xfrm>
          <a:prstGeom prst="line">
            <a:avLst/>
          </a:prstGeom>
          <a:noFill/>
          <a:ln w="9525">
            <a:solidFill>
              <a:srgbClr val="FF3300"/>
            </a:solidFill>
            <a:round/>
            <a:headEnd/>
            <a:tailEnd type="triangle" w="med" len="med"/>
          </a:ln>
        </p:spPr>
        <p:txBody>
          <a:bodyPr/>
          <a:lstStyle/>
          <a:p>
            <a:endParaRPr lang="en-US"/>
          </a:p>
        </p:txBody>
      </p:sp>
      <p:sp>
        <p:nvSpPr>
          <p:cNvPr id="11273" name="Text Box 10"/>
          <p:cNvSpPr txBox="1">
            <a:spLocks noChangeArrowheads="1"/>
          </p:cNvSpPr>
          <p:nvPr/>
        </p:nvSpPr>
        <p:spPr bwMode="auto">
          <a:xfrm>
            <a:off x="3581400" y="1295400"/>
            <a:ext cx="990600" cy="457200"/>
          </a:xfrm>
          <a:prstGeom prst="rect">
            <a:avLst/>
          </a:prstGeom>
          <a:noFill/>
          <a:ln w="9525">
            <a:noFill/>
            <a:miter lim="800000"/>
            <a:headEnd/>
            <a:tailEnd/>
          </a:ln>
        </p:spPr>
        <p:txBody>
          <a:bodyPr>
            <a:spAutoFit/>
          </a:bodyPr>
          <a:lstStyle/>
          <a:p>
            <a:pPr>
              <a:spcBef>
                <a:spcPct val="50000"/>
              </a:spcBef>
            </a:pPr>
            <a:r>
              <a:rPr lang="en-US" b="1"/>
              <a:t>Pump</a:t>
            </a:r>
          </a:p>
        </p:txBody>
      </p:sp>
      <p:sp>
        <p:nvSpPr>
          <p:cNvPr id="11274" name="Line 11"/>
          <p:cNvSpPr>
            <a:spLocks noChangeShapeType="1"/>
          </p:cNvSpPr>
          <p:nvPr/>
        </p:nvSpPr>
        <p:spPr bwMode="auto">
          <a:xfrm flipH="1">
            <a:off x="3886200" y="1752600"/>
            <a:ext cx="76200" cy="1905000"/>
          </a:xfrm>
          <a:prstGeom prst="line">
            <a:avLst/>
          </a:prstGeom>
          <a:noFill/>
          <a:ln w="9525">
            <a:solidFill>
              <a:srgbClr val="FF3300"/>
            </a:solidFill>
            <a:round/>
            <a:headEnd/>
            <a:tailEnd type="triangle" w="med" len="med"/>
          </a:ln>
        </p:spPr>
        <p:txBody>
          <a:bodyPr/>
          <a:lstStyle/>
          <a:p>
            <a:endParaRPr lang="en-US"/>
          </a:p>
        </p:txBody>
      </p:sp>
      <p:sp>
        <p:nvSpPr>
          <p:cNvPr id="11275" name="Text Box 12"/>
          <p:cNvSpPr txBox="1">
            <a:spLocks noChangeArrowheads="1"/>
          </p:cNvSpPr>
          <p:nvPr/>
        </p:nvSpPr>
        <p:spPr bwMode="auto">
          <a:xfrm>
            <a:off x="822325" y="2022475"/>
            <a:ext cx="1149350" cy="457200"/>
          </a:xfrm>
          <a:prstGeom prst="rect">
            <a:avLst/>
          </a:prstGeom>
          <a:noFill/>
          <a:ln w="9525">
            <a:noFill/>
            <a:miter lim="800000"/>
            <a:headEnd/>
            <a:tailEnd/>
          </a:ln>
        </p:spPr>
        <p:txBody>
          <a:bodyPr wrap="none">
            <a:spAutoFit/>
          </a:bodyPr>
          <a:lstStyle/>
          <a:p>
            <a:r>
              <a:rPr lang="en-US" b="1"/>
              <a:t>Ladder</a:t>
            </a:r>
          </a:p>
        </p:txBody>
      </p:sp>
      <p:sp>
        <p:nvSpPr>
          <p:cNvPr id="11276" name="Line 13"/>
          <p:cNvSpPr>
            <a:spLocks noChangeShapeType="1"/>
          </p:cNvSpPr>
          <p:nvPr/>
        </p:nvSpPr>
        <p:spPr bwMode="auto">
          <a:xfrm>
            <a:off x="1524000" y="2514600"/>
            <a:ext cx="1447800" cy="1905000"/>
          </a:xfrm>
          <a:prstGeom prst="line">
            <a:avLst/>
          </a:prstGeom>
          <a:noFill/>
          <a:ln w="9525">
            <a:solidFill>
              <a:srgbClr val="FF3300"/>
            </a:solidFill>
            <a:round/>
            <a:headEnd/>
            <a:tailEnd type="triangle" w="med" len="med"/>
          </a:ln>
        </p:spPr>
        <p:txBody>
          <a:bodyPr/>
          <a:lstStyle/>
          <a:p>
            <a:endParaRPr lang="en-US"/>
          </a:p>
        </p:txBody>
      </p:sp>
      <p:sp>
        <p:nvSpPr>
          <p:cNvPr id="11277" name="Text Box 14"/>
          <p:cNvSpPr txBox="1">
            <a:spLocks noChangeArrowheads="1"/>
          </p:cNvSpPr>
          <p:nvPr/>
        </p:nvSpPr>
        <p:spPr bwMode="auto">
          <a:xfrm>
            <a:off x="3352800" y="5486400"/>
            <a:ext cx="2743200" cy="457200"/>
          </a:xfrm>
          <a:prstGeom prst="rect">
            <a:avLst/>
          </a:prstGeom>
          <a:noFill/>
          <a:ln w="9525">
            <a:noFill/>
            <a:miter lim="800000"/>
            <a:headEnd/>
            <a:tailEnd/>
          </a:ln>
        </p:spPr>
        <p:txBody>
          <a:bodyPr>
            <a:spAutoFit/>
          </a:bodyPr>
          <a:lstStyle/>
          <a:p>
            <a:pPr>
              <a:spcBef>
                <a:spcPct val="50000"/>
              </a:spcBef>
            </a:pPr>
            <a:r>
              <a:rPr lang="en-US" b="1"/>
              <a:t>Suction Line</a:t>
            </a:r>
          </a:p>
        </p:txBody>
      </p:sp>
      <p:sp>
        <p:nvSpPr>
          <p:cNvPr id="11278" name="Line 15"/>
          <p:cNvSpPr>
            <a:spLocks noChangeShapeType="1"/>
          </p:cNvSpPr>
          <p:nvPr/>
        </p:nvSpPr>
        <p:spPr bwMode="auto">
          <a:xfrm flipH="1" flipV="1">
            <a:off x="2743200" y="4724400"/>
            <a:ext cx="1219200" cy="838200"/>
          </a:xfrm>
          <a:prstGeom prst="line">
            <a:avLst/>
          </a:prstGeom>
          <a:noFill/>
          <a:ln w="9525">
            <a:solidFill>
              <a:srgbClr val="FF3300"/>
            </a:solidFill>
            <a:round/>
            <a:headEnd/>
            <a:tailEnd type="triangle" w="med" len="med"/>
          </a:ln>
        </p:spPr>
        <p:txBody>
          <a:bodyPr/>
          <a:lstStyle/>
          <a:p>
            <a:endParaRPr lang="en-US"/>
          </a:p>
        </p:txBody>
      </p:sp>
      <p:sp>
        <p:nvSpPr>
          <p:cNvPr id="11279" name="Text Box 16"/>
          <p:cNvSpPr txBox="1">
            <a:spLocks noChangeArrowheads="1"/>
          </p:cNvSpPr>
          <p:nvPr/>
        </p:nvSpPr>
        <p:spPr bwMode="auto">
          <a:xfrm>
            <a:off x="1295400" y="838200"/>
            <a:ext cx="1368425" cy="457200"/>
          </a:xfrm>
          <a:prstGeom prst="rect">
            <a:avLst/>
          </a:prstGeom>
          <a:noFill/>
          <a:ln w="9525">
            <a:noFill/>
            <a:miter lim="800000"/>
            <a:headEnd/>
            <a:tailEnd/>
          </a:ln>
        </p:spPr>
        <p:txBody>
          <a:bodyPr wrap="none">
            <a:spAutoFit/>
          </a:bodyPr>
          <a:lstStyle/>
          <a:p>
            <a:r>
              <a:rPr lang="en-US" b="1"/>
              <a:t>A-Frame</a:t>
            </a:r>
          </a:p>
        </p:txBody>
      </p:sp>
      <p:sp>
        <p:nvSpPr>
          <p:cNvPr id="11280" name="Line 17"/>
          <p:cNvSpPr>
            <a:spLocks noChangeShapeType="1"/>
          </p:cNvSpPr>
          <p:nvPr/>
        </p:nvSpPr>
        <p:spPr bwMode="auto">
          <a:xfrm>
            <a:off x="2438400" y="1295400"/>
            <a:ext cx="990600" cy="1600200"/>
          </a:xfrm>
          <a:prstGeom prst="line">
            <a:avLst/>
          </a:prstGeom>
          <a:noFill/>
          <a:ln w="9525">
            <a:solidFill>
              <a:srgbClr val="FF3300"/>
            </a:solidFill>
            <a:round/>
            <a:headEnd/>
            <a:tailEnd type="triangle" w="med" len="med"/>
          </a:ln>
        </p:spPr>
        <p:txBody>
          <a:bodyPr/>
          <a:lstStyle/>
          <a:p>
            <a:endParaRPr lang="en-US"/>
          </a:p>
        </p:txBody>
      </p:sp>
      <p:sp>
        <p:nvSpPr>
          <p:cNvPr id="11281" name="Text Box 18"/>
          <p:cNvSpPr txBox="1">
            <a:spLocks noChangeArrowheads="1"/>
          </p:cNvSpPr>
          <p:nvPr/>
        </p:nvSpPr>
        <p:spPr bwMode="auto">
          <a:xfrm>
            <a:off x="4572000" y="990600"/>
            <a:ext cx="2286000" cy="457200"/>
          </a:xfrm>
          <a:prstGeom prst="rect">
            <a:avLst/>
          </a:prstGeom>
          <a:noFill/>
          <a:ln w="9525">
            <a:noFill/>
            <a:miter lim="800000"/>
            <a:headEnd/>
            <a:tailEnd/>
          </a:ln>
        </p:spPr>
        <p:txBody>
          <a:bodyPr>
            <a:spAutoFit/>
          </a:bodyPr>
          <a:lstStyle/>
          <a:p>
            <a:pPr>
              <a:spcBef>
                <a:spcPct val="50000"/>
              </a:spcBef>
            </a:pPr>
            <a:r>
              <a:rPr lang="en-US" b="1"/>
              <a:t>Lever Room</a:t>
            </a:r>
          </a:p>
        </p:txBody>
      </p:sp>
      <p:sp>
        <p:nvSpPr>
          <p:cNvPr id="11282" name="Line 19"/>
          <p:cNvSpPr>
            <a:spLocks noChangeShapeType="1"/>
          </p:cNvSpPr>
          <p:nvPr/>
        </p:nvSpPr>
        <p:spPr bwMode="auto">
          <a:xfrm flipH="1">
            <a:off x="4953000" y="1524000"/>
            <a:ext cx="457200" cy="1295400"/>
          </a:xfrm>
          <a:prstGeom prst="line">
            <a:avLst/>
          </a:prstGeom>
          <a:noFill/>
          <a:ln w="9525">
            <a:solidFill>
              <a:srgbClr val="FF3300"/>
            </a:solidFill>
            <a:round/>
            <a:headEnd/>
            <a:tailEnd type="triangle" w="med" len="med"/>
          </a:ln>
        </p:spPr>
        <p:txBody>
          <a:bodyPr/>
          <a:lstStyle/>
          <a:p>
            <a:endParaRPr lang="en-US"/>
          </a:p>
        </p:txBody>
      </p:sp>
      <p:sp>
        <p:nvSpPr>
          <p:cNvPr id="12308" name="Rectangle 20"/>
          <p:cNvSpPr>
            <a:spLocks noGrp="1" noChangeArrowheads="1"/>
          </p:cNvSpPr>
          <p:nvPr>
            <p:ph type="title" idx="4294967295"/>
          </p:nvPr>
        </p:nvSpPr>
        <p:spPr>
          <a:xfrm>
            <a:off x="609600" y="0"/>
            <a:ext cx="7772400" cy="1143000"/>
          </a:xfrm>
        </p:spPr>
        <p:txBody>
          <a:bodyPr/>
          <a:lstStyle/>
          <a:p>
            <a:pPr eaLnBrk="1" hangingPunct="1">
              <a:defRPr/>
            </a:pPr>
            <a:r>
              <a:rPr lang="en-US" sz="4000" dirty="0" smtClean="0">
                <a:solidFill>
                  <a:srgbClr val="FFFF00"/>
                </a:solidFill>
                <a:effectLst>
                  <a:outerShdw blurRad="38100" dist="38100" dir="2700000" algn="tl">
                    <a:srgbClr val="000000"/>
                  </a:outerShdw>
                </a:effectLst>
              </a:rPr>
              <a:t>A. Cutterhead or Pipeline  Hydraulic Dredge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tter2"/>
          <p:cNvPicPr>
            <a:picLocks noChangeAspect="1" noChangeArrowheads="1"/>
          </p:cNvPicPr>
          <p:nvPr/>
        </p:nvPicPr>
        <p:blipFill>
          <a:blip r:embed="rId3" cstate="print">
            <a:grayscl/>
          </a:blip>
          <a:srcRect l="7500"/>
          <a:stretch>
            <a:fillRect/>
          </a:stretch>
        </p:blipFill>
        <p:spPr bwMode="auto">
          <a:xfrm>
            <a:off x="1219200" y="990600"/>
            <a:ext cx="6351588" cy="4343400"/>
          </a:xfrm>
          <a:prstGeom prst="rect">
            <a:avLst/>
          </a:prstGeom>
          <a:noFill/>
          <a:effectLst>
            <a:outerShdw dist="35921" dir="2700000" algn="ctr" rotWithShape="0">
              <a:schemeClr val="bg1"/>
            </a:outerShdw>
          </a:effectLst>
        </p:spPr>
      </p:pic>
      <p:sp>
        <p:nvSpPr>
          <p:cNvPr id="15364" name="Text Box 4"/>
          <p:cNvSpPr txBox="1">
            <a:spLocks noChangeArrowheads="1"/>
          </p:cNvSpPr>
          <p:nvPr/>
        </p:nvSpPr>
        <p:spPr bwMode="auto">
          <a:xfrm>
            <a:off x="990600" y="2743200"/>
            <a:ext cx="7010400" cy="3539430"/>
          </a:xfrm>
          <a:prstGeom prst="rect">
            <a:avLst/>
          </a:prstGeom>
          <a:noFill/>
          <a:ln w="12700">
            <a:noFill/>
            <a:miter lim="800000"/>
            <a:headEnd/>
            <a:tailEnd/>
          </a:ln>
          <a:effectLst>
            <a:outerShdw dist="17961" dir="2700000" algn="ctr" rotWithShape="0">
              <a:schemeClr val="bg1"/>
            </a:outerShdw>
          </a:effectLst>
        </p:spPr>
        <p:txBody>
          <a:bodyPr wrap="square">
            <a:spAutoFit/>
          </a:bodyPr>
          <a:lstStyle/>
          <a:p>
            <a:pPr eaLnBrk="0" hangingPunct="0">
              <a:buFontTx/>
              <a:buChar char="•"/>
              <a:defRPr/>
            </a:pPr>
            <a:r>
              <a:rPr lang="en-US" sz="3200" dirty="0">
                <a:solidFill>
                  <a:srgbClr val="FFFF00"/>
                </a:solidFill>
                <a:effectLst>
                  <a:outerShdw blurRad="38100" dist="38100" dir="2700000" algn="tl">
                    <a:srgbClr val="000000"/>
                  </a:outerShdw>
                </a:effectLst>
              </a:rPr>
              <a:t>High Constant </a:t>
            </a:r>
            <a:r>
              <a:rPr lang="en-US" sz="3200" dirty="0" smtClean="0">
                <a:solidFill>
                  <a:srgbClr val="FFFF00"/>
                </a:solidFill>
                <a:effectLst>
                  <a:outerShdw blurRad="38100" dist="38100" dir="2700000" algn="tl">
                    <a:srgbClr val="000000"/>
                  </a:outerShdw>
                </a:effectLst>
              </a:rPr>
              <a:t>Production to </a:t>
            </a:r>
            <a:r>
              <a:rPr lang="en-US" sz="3200" kern="0" dirty="0" smtClean="0">
                <a:solidFill>
                  <a:srgbClr val="FFFF00"/>
                </a:solidFill>
              </a:rPr>
              <a:t>5000 cy/hr</a:t>
            </a:r>
            <a:endParaRPr lang="en-US" sz="3200" dirty="0">
              <a:solidFill>
                <a:srgbClr val="FFFF00"/>
              </a:solidFill>
              <a:effectLst>
                <a:outerShdw blurRad="38100" dist="38100" dir="2700000" algn="tl">
                  <a:srgbClr val="000000"/>
                </a:outerShdw>
              </a:effectLst>
            </a:endParaRPr>
          </a:p>
          <a:p>
            <a:pPr eaLnBrk="0" hangingPunct="0">
              <a:buFontTx/>
              <a:buChar char="•"/>
              <a:defRPr/>
            </a:pPr>
            <a:r>
              <a:rPr lang="en-US" sz="3200" dirty="0">
                <a:solidFill>
                  <a:srgbClr val="FFFF00"/>
                </a:solidFill>
                <a:effectLst>
                  <a:outerShdw blurRad="38100" dist="38100" dir="2700000" algn="tl">
                    <a:srgbClr val="000000"/>
                  </a:outerShdw>
                </a:effectLst>
              </a:rPr>
              <a:t>Pump Distances (3 mi per booster)</a:t>
            </a:r>
          </a:p>
          <a:p>
            <a:pPr eaLnBrk="0" hangingPunct="0">
              <a:buFontTx/>
              <a:buChar char="•"/>
              <a:defRPr/>
            </a:pPr>
            <a:r>
              <a:rPr lang="en-US" sz="3200" dirty="0">
                <a:solidFill>
                  <a:srgbClr val="FFFF00"/>
                </a:solidFill>
                <a:effectLst>
                  <a:outerShdw blurRad="38100" dist="38100" dir="2700000" algn="tl">
                    <a:srgbClr val="000000"/>
                  </a:outerShdw>
                </a:effectLst>
              </a:rPr>
              <a:t>Digs Soft to Hard Materials</a:t>
            </a:r>
          </a:p>
          <a:p>
            <a:pPr eaLnBrk="0" hangingPunct="0">
              <a:buFontTx/>
              <a:buChar char="•"/>
              <a:defRPr/>
            </a:pPr>
            <a:r>
              <a:rPr lang="en-US" sz="3200" dirty="0">
                <a:solidFill>
                  <a:srgbClr val="FFFF00"/>
                </a:solidFill>
                <a:effectLst>
                  <a:outerShdw blurRad="38100" dist="38100" dir="2700000" algn="tl">
                    <a:srgbClr val="000000"/>
                  </a:outerShdw>
                </a:effectLst>
              </a:rPr>
              <a:t>Best in Rivers and </a:t>
            </a:r>
            <a:r>
              <a:rPr lang="en-US" sz="3200" dirty="0" smtClean="0">
                <a:solidFill>
                  <a:srgbClr val="FFFF00"/>
                </a:solidFill>
                <a:effectLst>
                  <a:outerShdw blurRad="38100" dist="38100" dir="2700000" algn="tl">
                    <a:srgbClr val="000000"/>
                  </a:outerShdw>
                </a:effectLst>
              </a:rPr>
              <a:t>Estuaries</a:t>
            </a:r>
            <a:endParaRPr lang="en-US" sz="3200" dirty="0">
              <a:solidFill>
                <a:srgbClr val="FFFF00"/>
              </a:solidFill>
              <a:effectLst>
                <a:outerShdw blurRad="38100" dist="38100" dir="2700000" algn="tl">
                  <a:srgbClr val="000000"/>
                </a:outerShdw>
              </a:effectLst>
            </a:endParaRPr>
          </a:p>
          <a:p>
            <a:pPr eaLnBrk="0" hangingPunct="0">
              <a:buFontTx/>
              <a:buChar char="•"/>
              <a:defRPr/>
            </a:pPr>
            <a:r>
              <a:rPr lang="en-US" sz="3200" dirty="0">
                <a:solidFill>
                  <a:srgbClr val="FFFF00"/>
                </a:solidFill>
                <a:effectLst>
                  <a:outerShdw blurRad="38100" dist="38100" dir="2700000" algn="tl">
                    <a:srgbClr val="000000"/>
                  </a:outerShdw>
                </a:effectLst>
              </a:rPr>
              <a:t>Limited Mobility Moves by Spuds or anchor movement.</a:t>
            </a:r>
          </a:p>
          <a:p>
            <a:pPr eaLnBrk="0" hangingPunct="0">
              <a:buFontTx/>
              <a:buChar char="•"/>
              <a:defRPr/>
            </a:pPr>
            <a:r>
              <a:rPr lang="en-US" sz="3200" dirty="0">
                <a:solidFill>
                  <a:srgbClr val="FFFF00"/>
                </a:solidFill>
                <a:effectLst>
                  <a:outerShdw blurRad="38100" dist="38100" dir="2700000" algn="tl">
                    <a:srgbClr val="000000"/>
                  </a:outerShdw>
                </a:effectLst>
              </a:rPr>
              <a:t>Need relatively calm seas</a:t>
            </a:r>
          </a:p>
        </p:txBody>
      </p:sp>
      <p:sp>
        <p:nvSpPr>
          <p:cNvPr id="12292" name="Rectangle 5"/>
          <p:cNvSpPr>
            <a:spLocks noGrp="1" noChangeArrowheads="1"/>
          </p:cNvSpPr>
          <p:nvPr>
            <p:ph type="title" idx="4294967295"/>
          </p:nvPr>
        </p:nvSpPr>
        <p:spPr>
          <a:xfrm>
            <a:off x="533400" y="304800"/>
            <a:ext cx="7772400" cy="1143000"/>
          </a:xfrm>
        </p:spPr>
        <p:txBody>
          <a:bodyPr/>
          <a:lstStyle/>
          <a:p>
            <a:pPr eaLnBrk="1" hangingPunct="1"/>
            <a:r>
              <a:rPr lang="en-US" sz="4000" b="1" u="sng" smtClean="0">
                <a:solidFill>
                  <a:schemeClr val="bg1"/>
                </a:solidFill>
              </a:rPr>
              <a:t>Cutterhead Dredge Features</a:t>
            </a:r>
            <a:br>
              <a:rPr lang="en-US" sz="4000" b="1" u="sng" smtClean="0">
                <a:solidFill>
                  <a:schemeClr val="bg1"/>
                </a:solidFill>
              </a:rPr>
            </a:br>
            <a:endParaRPr lang="en-US" sz="4000" b="1" u="sng" smtClean="0">
              <a:solidFill>
                <a:schemeClr val="bg1"/>
              </a:solidFill>
            </a:endParaRPr>
          </a:p>
        </p:txBody>
      </p:sp>
      <p:pic>
        <p:nvPicPr>
          <p:cNvPr id="12293" name="Picture 6" descr="castle logo jax"/>
          <p:cNvPicPr>
            <a:picLocks noChangeAspect="1" noChangeArrowheads="1"/>
          </p:cNvPicPr>
          <p:nvPr/>
        </p:nvPicPr>
        <p:blipFill>
          <a:blip r:embed="rId4" cstate="print"/>
          <a:srcRect/>
          <a:stretch>
            <a:fillRect/>
          </a:stretch>
        </p:blipFill>
        <p:spPr bwMode="auto">
          <a:xfrm>
            <a:off x="0" y="5486400"/>
            <a:ext cx="1103313"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slide5"/>
          <p:cNvPicPr>
            <a:picLocks noGrp="1" noChangeAspect="1" noChangeArrowheads="1"/>
          </p:cNvPicPr>
          <p:nvPr>
            <p:ph/>
          </p:nvPr>
        </p:nvPicPr>
        <p:blipFill>
          <a:blip r:embed="rId3" cstate="print"/>
          <a:srcRect/>
          <a:stretch>
            <a:fillRect/>
          </a:stretch>
        </p:blipFill>
        <p:spPr>
          <a:xfrm>
            <a:off x="1600200" y="1371600"/>
            <a:ext cx="5638800" cy="4699000"/>
          </a:xfrm>
          <a:noFill/>
        </p:spPr>
      </p:pic>
      <p:sp>
        <p:nvSpPr>
          <p:cNvPr id="13315" name="Rectangle 7"/>
          <p:cNvSpPr>
            <a:spLocks noGrp="1" noChangeArrowheads="1"/>
          </p:cNvSpPr>
          <p:nvPr>
            <p:ph type="title" idx="4294967295"/>
          </p:nvPr>
        </p:nvSpPr>
        <p:spPr/>
        <p:txBody>
          <a:bodyPr/>
          <a:lstStyle/>
          <a:p>
            <a:pPr eaLnBrk="1" hangingPunct="1"/>
            <a:r>
              <a:rPr lang="en-US" sz="4000" b="1" u="sng" smtClean="0">
                <a:solidFill>
                  <a:schemeClr val="bg1"/>
                </a:solidFill>
              </a:rPr>
              <a:t>Cutter Suction Front View</a:t>
            </a:r>
            <a:br>
              <a:rPr lang="en-US" sz="4000" b="1" u="sng" smtClean="0">
                <a:solidFill>
                  <a:schemeClr val="bg1"/>
                </a:solidFill>
              </a:rPr>
            </a:br>
            <a:endParaRPr lang="en-US" sz="4000" b="1" u="sng" smtClean="0">
              <a:solidFill>
                <a:schemeClr val="bg1"/>
              </a:solidFill>
            </a:endParaRPr>
          </a:p>
        </p:txBody>
      </p:sp>
      <p:pic>
        <p:nvPicPr>
          <p:cNvPr id="13316" name="Picture 8" descr="castle logo jax"/>
          <p:cNvPicPr>
            <a:picLocks noChangeAspect="1" noChangeArrowheads="1"/>
          </p:cNvPicPr>
          <p:nvPr/>
        </p:nvPicPr>
        <p:blipFill>
          <a:blip r:embed="rId4" cstate="print"/>
          <a:srcRect/>
          <a:stretch>
            <a:fillRect/>
          </a:stretch>
        </p:blipFill>
        <p:spPr bwMode="auto">
          <a:xfrm>
            <a:off x="0" y="5257800"/>
            <a:ext cx="1287463"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olidFill>
            <a:schemeClr val="bg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3290</TotalTime>
  <Words>2366</Words>
  <Application>Microsoft Office PowerPoint</Application>
  <PresentationFormat>On-screen Show (4:3)</PresentationFormat>
  <Paragraphs>271</Paragraphs>
  <Slides>57</Slides>
  <Notes>53</Notes>
  <HiddenSlides>1</HiddenSlides>
  <MMClips>6</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57</vt:i4>
      </vt:variant>
    </vt:vector>
  </HeadingPairs>
  <TitlesOfParts>
    <vt:vector size="60" baseType="lpstr">
      <vt:lpstr>Default Design</vt:lpstr>
      <vt:lpstr>Photo Editor Photo</vt:lpstr>
      <vt:lpstr>Worksheet</vt:lpstr>
      <vt:lpstr>USACE DREDGING 001  For Civil Works Projects</vt:lpstr>
      <vt:lpstr>Quiz </vt:lpstr>
      <vt:lpstr>Quiz </vt:lpstr>
      <vt:lpstr>Quiz </vt:lpstr>
      <vt:lpstr>Dredging 001 Two Basic Dredge Types </vt:lpstr>
      <vt:lpstr>Dredge Operating Characteristics Comparison</vt:lpstr>
      <vt:lpstr>A. Cutterhead or Pipeline  Hydraulic Dredge</vt:lpstr>
      <vt:lpstr>Cutterhead Dredge Features </vt:lpstr>
      <vt:lpstr>Cutter Suction Front View </vt:lpstr>
      <vt:lpstr>78-inch Cutterhead </vt:lpstr>
      <vt:lpstr>Cutterhead Dredge Palm Valley IWW </vt:lpstr>
      <vt:lpstr>24-inch Cutterhead Dredge</vt:lpstr>
      <vt:lpstr>St Lucie Inlet Cutterhead Dredge</vt:lpstr>
      <vt:lpstr>8-inch Cutterhead dredge </vt:lpstr>
      <vt:lpstr>Cutterhead Dredge Animation Side</vt:lpstr>
      <vt:lpstr>Cutterhead Dredge Animation Front</vt:lpstr>
      <vt:lpstr>A. cont. Important features of Hydraulic Cutter Suction Dredges </vt:lpstr>
      <vt:lpstr>B. Hydraulic Hopper Dredges</vt:lpstr>
      <vt:lpstr>Hopper Dredge Features </vt:lpstr>
      <vt:lpstr>Hopper Dredge with Overflow</vt:lpstr>
      <vt:lpstr>Dragarm SideView</vt:lpstr>
      <vt:lpstr>Dragarm Turtle Deflector Cross section</vt:lpstr>
      <vt:lpstr>Dragarm Turtle Deflector Animation</vt:lpstr>
      <vt:lpstr>B. Important features of  Hopper Dredges</vt:lpstr>
      <vt:lpstr>Hopper Empty and Filling</vt:lpstr>
      <vt:lpstr>Hopper Full and Heading to Ocean </vt:lpstr>
      <vt:lpstr>Conceptual View of Ocean or nearshore Placement </vt:lpstr>
      <vt:lpstr>Hopper With Pumpout to Beach</vt:lpstr>
      <vt:lpstr>Placement at Beach or DMMA</vt:lpstr>
      <vt:lpstr>U.S. Fleet Commercial Hopper Dredges</vt:lpstr>
      <vt:lpstr>C. Dustpan Conceptual View</vt:lpstr>
      <vt:lpstr>C. Important features of Dustpan </vt:lpstr>
      <vt:lpstr>C. Dustpan  View</vt:lpstr>
      <vt:lpstr>Dustpan Conceptual View</vt:lpstr>
      <vt:lpstr>Dustpan Animation </vt:lpstr>
      <vt:lpstr>2. Important Features of  Mechanical Dredges</vt:lpstr>
      <vt:lpstr>A. Clamshell to Hopper Barge</vt:lpstr>
      <vt:lpstr>Clamshell Animation</vt:lpstr>
      <vt:lpstr>Large Clamshell at St. Pete Harbor</vt:lpstr>
      <vt:lpstr>B. Backhoe Dredge to Barge Scow</vt:lpstr>
      <vt:lpstr>Split Scow Type Barge (up to 6000cy) </vt:lpstr>
      <vt:lpstr>Split Scow Barge Full and Heading to Ocean </vt:lpstr>
      <vt:lpstr>Split Scow Barge Emptying at Ocean </vt:lpstr>
      <vt:lpstr>Split Scow Empty and Heading Home </vt:lpstr>
      <vt:lpstr>Slide 45</vt:lpstr>
      <vt:lpstr>Innovative Stuff, Hydrocyclones </vt:lpstr>
      <vt:lpstr>Environmental Closed Bucket Clamshell </vt:lpstr>
      <vt:lpstr>Environmental Geotubes for dredged material Dewatering </vt:lpstr>
      <vt:lpstr>Placement or Disposal of Dredged Material </vt:lpstr>
      <vt:lpstr>Dredged Material Management Area Placement </vt:lpstr>
      <vt:lpstr>Wetland Restoration Area Placement  Stevenson Creek </vt:lpstr>
      <vt:lpstr>Beach Erosion Control Placement </vt:lpstr>
      <vt:lpstr>Conceptual View of Ocean or Nearshore Placement </vt:lpstr>
      <vt:lpstr>Actual View of Nearshore or Swash Zone Placement </vt:lpstr>
      <vt:lpstr>Dredge Operating Characteristics Summary Slide</vt:lpstr>
      <vt:lpstr>QUESTIONS?</vt:lpstr>
      <vt:lpstr>ACOE DREDGING 001 Jim Mc Adams, THANKS</vt:lpstr>
    </vt:vector>
  </TitlesOfParts>
  <Company>USACE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McAdams/Dyess</dc:creator>
  <cp:lastModifiedBy>k3pdejjm</cp:lastModifiedBy>
  <cp:revision>123</cp:revision>
  <dcterms:created xsi:type="dcterms:W3CDTF">2003-07-31T12:58:39Z</dcterms:created>
  <dcterms:modified xsi:type="dcterms:W3CDTF">2014-06-09T13:29:01Z</dcterms:modified>
</cp:coreProperties>
</file>