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3"/>
  </p:notesMasterIdLst>
  <p:sldIdLst>
    <p:sldId id="257" r:id="rId5"/>
    <p:sldId id="260" r:id="rId6"/>
    <p:sldId id="261" r:id="rId7"/>
    <p:sldId id="330" r:id="rId8"/>
    <p:sldId id="263" r:id="rId9"/>
    <p:sldId id="266" r:id="rId10"/>
    <p:sldId id="268" r:id="rId11"/>
    <p:sldId id="269" r:id="rId12"/>
    <p:sldId id="319" r:id="rId13"/>
    <p:sldId id="300" r:id="rId14"/>
    <p:sldId id="347" r:id="rId15"/>
    <p:sldId id="348" r:id="rId16"/>
    <p:sldId id="264" r:id="rId17"/>
    <p:sldId id="267" r:id="rId18"/>
    <p:sldId id="270" r:id="rId19"/>
    <p:sldId id="271" r:id="rId20"/>
    <p:sldId id="325" r:id="rId21"/>
    <p:sldId id="326" r:id="rId22"/>
    <p:sldId id="327" r:id="rId23"/>
    <p:sldId id="273" r:id="rId24"/>
    <p:sldId id="275" r:id="rId25"/>
    <p:sldId id="274" r:id="rId26"/>
    <p:sldId id="276" r:id="rId27"/>
    <p:sldId id="277" r:id="rId28"/>
    <p:sldId id="340" r:id="rId29"/>
    <p:sldId id="265" r:id="rId30"/>
    <p:sldId id="280" r:id="rId31"/>
    <p:sldId id="281" r:id="rId32"/>
    <p:sldId id="282"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7" r:id="rId46"/>
    <p:sldId id="332" r:id="rId47"/>
    <p:sldId id="331" r:id="rId48"/>
    <p:sldId id="358" r:id="rId49"/>
    <p:sldId id="350" r:id="rId50"/>
    <p:sldId id="351" r:id="rId51"/>
    <p:sldId id="35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09" autoAdjust="0"/>
  </p:normalViewPr>
  <p:slideViewPr>
    <p:cSldViewPr snapToGrid="0" showGuides="1">
      <p:cViewPr varScale="1">
        <p:scale>
          <a:sx n="96" d="100"/>
          <a:sy n="96" d="100"/>
        </p:scale>
        <p:origin x="101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Mac" userId="763d88be-20f0-4788-ac2e-b60d9544108b" providerId="ADAL" clId="{834B52A4-0EDE-4C27-B23F-73C8674FBDAE}"/>
    <pc:docChg chg="custSel delSld modSld delMainMaster">
      <pc:chgData name="James, Mac" userId="763d88be-20f0-4788-ac2e-b60d9544108b" providerId="ADAL" clId="{834B52A4-0EDE-4C27-B23F-73C8674FBDAE}" dt="2019-11-12T20:24:11.875" v="1836" actId="113"/>
      <pc:docMkLst>
        <pc:docMk/>
      </pc:docMkLst>
      <pc:sldChg chg="del">
        <pc:chgData name="James, Mac" userId="763d88be-20f0-4788-ac2e-b60d9544108b" providerId="ADAL" clId="{834B52A4-0EDE-4C27-B23F-73C8674FBDAE}" dt="2019-11-12T13:55:32.097" v="4" actId="2696"/>
        <pc:sldMkLst>
          <pc:docMk/>
          <pc:sldMk cId="4003359581" sldId="256"/>
        </pc:sldMkLst>
      </pc:sldChg>
      <pc:sldChg chg="modSp">
        <pc:chgData name="James, Mac" userId="763d88be-20f0-4788-ac2e-b60d9544108b" providerId="ADAL" clId="{834B52A4-0EDE-4C27-B23F-73C8674FBDAE}" dt="2019-11-05T13:46:34.622" v="3" actId="20577"/>
        <pc:sldMkLst>
          <pc:docMk/>
          <pc:sldMk cId="2332804976" sldId="257"/>
        </pc:sldMkLst>
        <pc:spChg chg="mod">
          <ac:chgData name="James, Mac" userId="763d88be-20f0-4788-ac2e-b60d9544108b" providerId="ADAL" clId="{834B52A4-0EDE-4C27-B23F-73C8674FBDAE}" dt="2019-11-05T13:46:34.622" v="3" actId="20577"/>
          <ac:spMkLst>
            <pc:docMk/>
            <pc:sldMk cId="2332804976" sldId="257"/>
            <ac:spMk id="3" creationId="{9C6A85B1-D24A-4AB0-AD5E-FD34590C2FC2}"/>
          </ac:spMkLst>
        </pc:spChg>
      </pc:sldChg>
      <pc:sldChg chg="modSp">
        <pc:chgData name="James, Mac" userId="763d88be-20f0-4788-ac2e-b60d9544108b" providerId="ADAL" clId="{834B52A4-0EDE-4C27-B23F-73C8674FBDAE}" dt="2019-11-12T20:09:10.829" v="1819" actId="20577"/>
        <pc:sldMkLst>
          <pc:docMk/>
          <pc:sldMk cId="2459778535" sldId="260"/>
        </pc:sldMkLst>
        <pc:spChg chg="mod">
          <ac:chgData name="James, Mac" userId="763d88be-20f0-4788-ac2e-b60d9544108b" providerId="ADAL" clId="{834B52A4-0EDE-4C27-B23F-73C8674FBDAE}" dt="2019-11-12T20:09:10.829" v="1819" actId="20577"/>
          <ac:spMkLst>
            <pc:docMk/>
            <pc:sldMk cId="2459778535" sldId="260"/>
            <ac:spMk id="3" creationId="{3A143903-B04B-49AE-8725-F65CDDAE5017}"/>
          </ac:spMkLst>
        </pc:spChg>
      </pc:sldChg>
      <pc:sldChg chg="modNotesTx">
        <pc:chgData name="James, Mac" userId="763d88be-20f0-4788-ac2e-b60d9544108b" providerId="ADAL" clId="{834B52A4-0EDE-4C27-B23F-73C8674FBDAE}" dt="2019-11-12T14:49:27.210" v="100" actId="313"/>
        <pc:sldMkLst>
          <pc:docMk/>
          <pc:sldMk cId="1709770914" sldId="261"/>
        </pc:sldMkLst>
      </pc:sldChg>
      <pc:sldChg chg="modNotesTx">
        <pc:chgData name="James, Mac" userId="763d88be-20f0-4788-ac2e-b60d9544108b" providerId="ADAL" clId="{834B52A4-0EDE-4C27-B23F-73C8674FBDAE}" dt="2019-11-12T15:40:34.559" v="739" actId="20577"/>
        <pc:sldMkLst>
          <pc:docMk/>
          <pc:sldMk cId="3983517386" sldId="264"/>
        </pc:sldMkLst>
      </pc:sldChg>
      <pc:sldChg chg="modSp modNotesTx">
        <pc:chgData name="James, Mac" userId="763d88be-20f0-4788-ac2e-b60d9544108b" providerId="ADAL" clId="{834B52A4-0EDE-4C27-B23F-73C8674FBDAE}" dt="2019-11-12T20:19:08.141" v="1835" actId="20577"/>
        <pc:sldMkLst>
          <pc:docMk/>
          <pc:sldMk cId="1500814911" sldId="266"/>
        </pc:sldMkLst>
        <pc:spChg chg="mod">
          <ac:chgData name="James, Mac" userId="763d88be-20f0-4788-ac2e-b60d9544108b" providerId="ADAL" clId="{834B52A4-0EDE-4C27-B23F-73C8674FBDAE}" dt="2019-11-12T20:19:08.141" v="1835" actId="20577"/>
          <ac:spMkLst>
            <pc:docMk/>
            <pc:sldMk cId="1500814911" sldId="266"/>
            <ac:spMk id="3" creationId="{27F9F5A1-CC50-4564-9499-C219C1E85354}"/>
          </ac:spMkLst>
        </pc:spChg>
      </pc:sldChg>
      <pc:sldChg chg="modNotesTx">
        <pc:chgData name="James, Mac" userId="763d88be-20f0-4788-ac2e-b60d9544108b" providerId="ADAL" clId="{834B52A4-0EDE-4C27-B23F-73C8674FBDAE}" dt="2019-11-12T15:43:00.787" v="887" actId="20577"/>
        <pc:sldMkLst>
          <pc:docMk/>
          <pc:sldMk cId="1081134938" sldId="267"/>
        </pc:sldMkLst>
      </pc:sldChg>
      <pc:sldChg chg="modNotesTx">
        <pc:chgData name="James, Mac" userId="763d88be-20f0-4788-ac2e-b60d9544108b" providerId="ADAL" clId="{834B52A4-0EDE-4C27-B23F-73C8674FBDAE}" dt="2019-11-12T15:18:16.522" v="356" actId="20577"/>
        <pc:sldMkLst>
          <pc:docMk/>
          <pc:sldMk cId="3549665774" sldId="269"/>
        </pc:sldMkLst>
      </pc:sldChg>
      <pc:sldChg chg="modNotesTx">
        <pc:chgData name="James, Mac" userId="763d88be-20f0-4788-ac2e-b60d9544108b" providerId="ADAL" clId="{834B52A4-0EDE-4C27-B23F-73C8674FBDAE}" dt="2019-11-12T15:45:50.454" v="1112" actId="20577"/>
        <pc:sldMkLst>
          <pc:docMk/>
          <pc:sldMk cId="3792773676" sldId="270"/>
        </pc:sldMkLst>
      </pc:sldChg>
      <pc:sldChg chg="modSp">
        <pc:chgData name="James, Mac" userId="763d88be-20f0-4788-ac2e-b60d9544108b" providerId="ADAL" clId="{834B52A4-0EDE-4C27-B23F-73C8674FBDAE}" dt="2019-11-12T16:17:07.033" v="1115" actId="6549"/>
        <pc:sldMkLst>
          <pc:docMk/>
          <pc:sldMk cId="625928756" sldId="286"/>
        </pc:sldMkLst>
        <pc:spChg chg="mod">
          <ac:chgData name="James, Mac" userId="763d88be-20f0-4788-ac2e-b60d9544108b" providerId="ADAL" clId="{834B52A4-0EDE-4C27-B23F-73C8674FBDAE}" dt="2019-11-12T16:17:07.033" v="1115" actId="6549"/>
          <ac:spMkLst>
            <pc:docMk/>
            <pc:sldMk cId="625928756" sldId="286"/>
            <ac:spMk id="3" creationId="{F7C3532A-11FF-4E4E-B427-D5C45B9C1AA8}"/>
          </ac:spMkLst>
        </pc:spChg>
      </pc:sldChg>
      <pc:sldChg chg="modSp">
        <pc:chgData name="James, Mac" userId="763d88be-20f0-4788-ac2e-b60d9544108b" providerId="ADAL" clId="{834B52A4-0EDE-4C27-B23F-73C8674FBDAE}" dt="2019-11-12T16:20:17.277" v="1155" actId="1076"/>
        <pc:sldMkLst>
          <pc:docMk/>
          <pc:sldMk cId="543138747" sldId="288"/>
        </pc:sldMkLst>
        <pc:spChg chg="mod">
          <ac:chgData name="James, Mac" userId="763d88be-20f0-4788-ac2e-b60d9544108b" providerId="ADAL" clId="{834B52A4-0EDE-4C27-B23F-73C8674FBDAE}" dt="2019-11-12T16:20:17.277" v="1155" actId="1076"/>
          <ac:spMkLst>
            <pc:docMk/>
            <pc:sldMk cId="543138747" sldId="288"/>
            <ac:spMk id="9" creationId="{5DCFAFC4-82E9-4650-9575-AF8A0082D9BE}"/>
          </ac:spMkLst>
        </pc:spChg>
        <pc:spChg chg="mod">
          <ac:chgData name="James, Mac" userId="763d88be-20f0-4788-ac2e-b60d9544108b" providerId="ADAL" clId="{834B52A4-0EDE-4C27-B23F-73C8674FBDAE}" dt="2019-11-12T16:20:12.452" v="1154" actId="1076"/>
          <ac:spMkLst>
            <pc:docMk/>
            <pc:sldMk cId="543138747" sldId="288"/>
            <ac:spMk id="10" creationId="{E625246F-AE62-4941-BF15-BF5325E3028D}"/>
          </ac:spMkLst>
        </pc:spChg>
        <pc:spChg chg="mod">
          <ac:chgData name="James, Mac" userId="763d88be-20f0-4788-ac2e-b60d9544108b" providerId="ADAL" clId="{834B52A4-0EDE-4C27-B23F-73C8674FBDAE}" dt="2019-11-12T16:20:09.258" v="1153" actId="1076"/>
          <ac:spMkLst>
            <pc:docMk/>
            <pc:sldMk cId="543138747" sldId="288"/>
            <ac:spMk id="12" creationId="{6AC63859-94A5-4A58-B7FA-C70CB02AADE0}"/>
          </ac:spMkLst>
        </pc:spChg>
        <pc:spChg chg="mod">
          <ac:chgData name="James, Mac" userId="763d88be-20f0-4788-ac2e-b60d9544108b" providerId="ADAL" clId="{834B52A4-0EDE-4C27-B23F-73C8674FBDAE}" dt="2019-11-12T16:19:56.479" v="1134" actId="1076"/>
          <ac:spMkLst>
            <pc:docMk/>
            <pc:sldMk cId="543138747" sldId="288"/>
            <ac:spMk id="13" creationId="{10F403AF-F4AF-45F1-9D13-3C90B8982910}"/>
          </ac:spMkLst>
        </pc:spChg>
        <pc:spChg chg="mod">
          <ac:chgData name="James, Mac" userId="763d88be-20f0-4788-ac2e-b60d9544108b" providerId="ADAL" clId="{834B52A4-0EDE-4C27-B23F-73C8674FBDAE}" dt="2019-11-12T16:20:01.291" v="1152" actId="1038"/>
          <ac:spMkLst>
            <pc:docMk/>
            <pc:sldMk cId="543138747" sldId="288"/>
            <ac:spMk id="14" creationId="{5C4C195E-8079-4727-A133-5D232BFA88BF}"/>
          </ac:spMkLst>
        </pc:spChg>
      </pc:sldChg>
      <pc:sldChg chg="modSp modNotesTx">
        <pc:chgData name="James, Mac" userId="763d88be-20f0-4788-ac2e-b60d9544108b" providerId="ADAL" clId="{834B52A4-0EDE-4C27-B23F-73C8674FBDAE}" dt="2019-11-12T20:01:58.586" v="1805" actId="20577"/>
        <pc:sldMkLst>
          <pc:docMk/>
          <pc:sldMk cId="1871218828" sldId="294"/>
        </pc:sldMkLst>
        <pc:spChg chg="mod">
          <ac:chgData name="James, Mac" userId="763d88be-20f0-4788-ac2e-b60d9544108b" providerId="ADAL" clId="{834B52A4-0EDE-4C27-B23F-73C8674FBDAE}" dt="2019-11-12T19:50:48.833" v="1199" actId="14100"/>
          <ac:spMkLst>
            <pc:docMk/>
            <pc:sldMk cId="1871218828" sldId="294"/>
            <ac:spMk id="3" creationId="{098D1C74-BB00-48B6-B5B2-33813BDEE054}"/>
          </ac:spMkLst>
        </pc:spChg>
        <pc:spChg chg="mod">
          <ac:chgData name="James, Mac" userId="763d88be-20f0-4788-ac2e-b60d9544108b" providerId="ADAL" clId="{834B52A4-0EDE-4C27-B23F-73C8674FBDAE}" dt="2019-11-12T16:31:15.771" v="1157" actId="14100"/>
          <ac:spMkLst>
            <pc:docMk/>
            <pc:sldMk cId="1871218828" sldId="294"/>
            <ac:spMk id="5" creationId="{B2487A1E-BF01-4F71-BDA2-1D739325ED06}"/>
          </ac:spMkLst>
        </pc:spChg>
      </pc:sldChg>
      <pc:sldChg chg="modSp">
        <pc:chgData name="James, Mac" userId="763d88be-20f0-4788-ac2e-b60d9544108b" providerId="ADAL" clId="{834B52A4-0EDE-4C27-B23F-73C8674FBDAE}" dt="2019-11-12T16:33:54.307" v="1165" actId="14100"/>
        <pc:sldMkLst>
          <pc:docMk/>
          <pc:sldMk cId="3936868831" sldId="295"/>
        </pc:sldMkLst>
        <pc:spChg chg="mod">
          <ac:chgData name="James, Mac" userId="763d88be-20f0-4788-ac2e-b60d9544108b" providerId="ADAL" clId="{834B52A4-0EDE-4C27-B23F-73C8674FBDAE}" dt="2019-11-12T16:33:35.203" v="1164" actId="14100"/>
          <ac:spMkLst>
            <pc:docMk/>
            <pc:sldMk cId="3936868831" sldId="295"/>
            <ac:spMk id="3" creationId="{9745AEC3-B89B-4B99-A3B3-02A31474F4BE}"/>
          </ac:spMkLst>
        </pc:spChg>
        <pc:spChg chg="mod ord">
          <ac:chgData name="James, Mac" userId="763d88be-20f0-4788-ac2e-b60d9544108b" providerId="ADAL" clId="{834B52A4-0EDE-4C27-B23F-73C8674FBDAE}" dt="2019-11-12T16:33:54.307" v="1165" actId="14100"/>
          <ac:spMkLst>
            <pc:docMk/>
            <pc:sldMk cId="3936868831" sldId="295"/>
            <ac:spMk id="5" creationId="{A67AA407-5B2D-450A-83D2-DF3ADE8E9EE0}"/>
          </ac:spMkLst>
        </pc:spChg>
      </pc:sldChg>
      <pc:sldChg chg="modSp">
        <pc:chgData name="James, Mac" userId="763d88be-20f0-4788-ac2e-b60d9544108b" providerId="ADAL" clId="{834B52A4-0EDE-4C27-B23F-73C8674FBDAE}" dt="2019-11-12T20:24:11.875" v="1836" actId="113"/>
        <pc:sldMkLst>
          <pc:docMk/>
          <pc:sldMk cId="626473558" sldId="300"/>
        </pc:sldMkLst>
        <pc:spChg chg="mod">
          <ac:chgData name="James, Mac" userId="763d88be-20f0-4788-ac2e-b60d9544108b" providerId="ADAL" clId="{834B52A4-0EDE-4C27-B23F-73C8674FBDAE}" dt="2019-11-12T20:24:11.875" v="1836" actId="113"/>
          <ac:spMkLst>
            <pc:docMk/>
            <pc:sldMk cId="626473558" sldId="300"/>
            <ac:spMk id="3" creationId="{BA0EFC70-5E77-421A-B534-822C1B4843E4}"/>
          </ac:spMkLst>
        </pc:spChg>
      </pc:sldChg>
      <pc:sldChg chg="modSp">
        <pc:chgData name="James, Mac" userId="763d88be-20f0-4788-ac2e-b60d9544108b" providerId="ADAL" clId="{834B52A4-0EDE-4C27-B23F-73C8674FBDAE}" dt="2019-11-12T16:55:28.250" v="1181" actId="20577"/>
        <pc:sldMkLst>
          <pc:docMk/>
          <pc:sldMk cId="3518386187" sldId="351"/>
        </pc:sldMkLst>
        <pc:spChg chg="mod">
          <ac:chgData name="James, Mac" userId="763d88be-20f0-4788-ac2e-b60d9544108b" providerId="ADAL" clId="{834B52A4-0EDE-4C27-B23F-73C8674FBDAE}" dt="2019-11-12T16:55:28.250" v="1181" actId="20577"/>
          <ac:spMkLst>
            <pc:docMk/>
            <pc:sldMk cId="3518386187" sldId="351"/>
            <ac:spMk id="3" creationId="{1C6F54AF-CDE1-49D7-AE3D-794F0E3BC05A}"/>
          </ac:spMkLst>
        </pc:spChg>
      </pc:sldChg>
      <pc:sldMasterChg chg="del delSldLayout">
        <pc:chgData name="James, Mac" userId="763d88be-20f0-4788-ac2e-b60d9544108b" providerId="ADAL" clId="{834B52A4-0EDE-4C27-B23F-73C8674FBDAE}" dt="2019-11-12T13:55:32.115" v="16" actId="2696"/>
        <pc:sldMasterMkLst>
          <pc:docMk/>
          <pc:sldMasterMk cId="3220834880" sldId="2147483648"/>
        </pc:sldMasterMkLst>
        <pc:sldLayoutChg chg="del">
          <pc:chgData name="James, Mac" userId="763d88be-20f0-4788-ac2e-b60d9544108b" providerId="ADAL" clId="{834B52A4-0EDE-4C27-B23F-73C8674FBDAE}" dt="2019-11-12T13:55:32.099" v="5" actId="2696"/>
          <pc:sldLayoutMkLst>
            <pc:docMk/>
            <pc:sldMasterMk cId="3220834880" sldId="2147483648"/>
            <pc:sldLayoutMk cId="2518652360" sldId="2147483649"/>
          </pc:sldLayoutMkLst>
        </pc:sldLayoutChg>
        <pc:sldLayoutChg chg="del">
          <pc:chgData name="James, Mac" userId="763d88be-20f0-4788-ac2e-b60d9544108b" providerId="ADAL" clId="{834B52A4-0EDE-4C27-B23F-73C8674FBDAE}" dt="2019-11-12T13:55:32.101" v="6" actId="2696"/>
          <pc:sldLayoutMkLst>
            <pc:docMk/>
            <pc:sldMasterMk cId="3220834880" sldId="2147483648"/>
            <pc:sldLayoutMk cId="234625639" sldId="2147483650"/>
          </pc:sldLayoutMkLst>
        </pc:sldLayoutChg>
        <pc:sldLayoutChg chg="del">
          <pc:chgData name="James, Mac" userId="763d88be-20f0-4788-ac2e-b60d9544108b" providerId="ADAL" clId="{834B52A4-0EDE-4C27-B23F-73C8674FBDAE}" dt="2019-11-12T13:55:32.102" v="7" actId="2696"/>
          <pc:sldLayoutMkLst>
            <pc:docMk/>
            <pc:sldMasterMk cId="3220834880" sldId="2147483648"/>
            <pc:sldLayoutMk cId="1865815838" sldId="2147483651"/>
          </pc:sldLayoutMkLst>
        </pc:sldLayoutChg>
        <pc:sldLayoutChg chg="del">
          <pc:chgData name="James, Mac" userId="763d88be-20f0-4788-ac2e-b60d9544108b" providerId="ADAL" clId="{834B52A4-0EDE-4C27-B23F-73C8674FBDAE}" dt="2019-11-12T13:55:32.103" v="8" actId="2696"/>
          <pc:sldLayoutMkLst>
            <pc:docMk/>
            <pc:sldMasterMk cId="3220834880" sldId="2147483648"/>
            <pc:sldLayoutMk cId="1013081380" sldId="2147483652"/>
          </pc:sldLayoutMkLst>
        </pc:sldLayoutChg>
        <pc:sldLayoutChg chg="del">
          <pc:chgData name="James, Mac" userId="763d88be-20f0-4788-ac2e-b60d9544108b" providerId="ADAL" clId="{834B52A4-0EDE-4C27-B23F-73C8674FBDAE}" dt="2019-11-12T13:55:32.106" v="9" actId="2696"/>
          <pc:sldLayoutMkLst>
            <pc:docMk/>
            <pc:sldMasterMk cId="3220834880" sldId="2147483648"/>
            <pc:sldLayoutMk cId="2097328941" sldId="2147483653"/>
          </pc:sldLayoutMkLst>
        </pc:sldLayoutChg>
        <pc:sldLayoutChg chg="del">
          <pc:chgData name="James, Mac" userId="763d88be-20f0-4788-ac2e-b60d9544108b" providerId="ADAL" clId="{834B52A4-0EDE-4C27-B23F-73C8674FBDAE}" dt="2019-11-12T13:55:32.107" v="10" actId="2696"/>
          <pc:sldLayoutMkLst>
            <pc:docMk/>
            <pc:sldMasterMk cId="3220834880" sldId="2147483648"/>
            <pc:sldLayoutMk cId="3773733532" sldId="2147483654"/>
          </pc:sldLayoutMkLst>
        </pc:sldLayoutChg>
        <pc:sldLayoutChg chg="del">
          <pc:chgData name="James, Mac" userId="763d88be-20f0-4788-ac2e-b60d9544108b" providerId="ADAL" clId="{834B52A4-0EDE-4C27-B23F-73C8674FBDAE}" dt="2019-11-12T13:55:32.108" v="11" actId="2696"/>
          <pc:sldLayoutMkLst>
            <pc:docMk/>
            <pc:sldMasterMk cId="3220834880" sldId="2147483648"/>
            <pc:sldLayoutMk cId="984132742" sldId="2147483655"/>
          </pc:sldLayoutMkLst>
        </pc:sldLayoutChg>
        <pc:sldLayoutChg chg="del">
          <pc:chgData name="James, Mac" userId="763d88be-20f0-4788-ac2e-b60d9544108b" providerId="ADAL" clId="{834B52A4-0EDE-4C27-B23F-73C8674FBDAE}" dt="2019-11-12T13:55:32.109" v="12" actId="2696"/>
          <pc:sldLayoutMkLst>
            <pc:docMk/>
            <pc:sldMasterMk cId="3220834880" sldId="2147483648"/>
            <pc:sldLayoutMk cId="2017496224" sldId="2147483656"/>
          </pc:sldLayoutMkLst>
        </pc:sldLayoutChg>
        <pc:sldLayoutChg chg="del">
          <pc:chgData name="James, Mac" userId="763d88be-20f0-4788-ac2e-b60d9544108b" providerId="ADAL" clId="{834B52A4-0EDE-4C27-B23F-73C8674FBDAE}" dt="2019-11-12T13:55:32.110" v="13" actId="2696"/>
          <pc:sldLayoutMkLst>
            <pc:docMk/>
            <pc:sldMasterMk cId="3220834880" sldId="2147483648"/>
            <pc:sldLayoutMk cId="841560208" sldId="2147483657"/>
          </pc:sldLayoutMkLst>
        </pc:sldLayoutChg>
        <pc:sldLayoutChg chg="del">
          <pc:chgData name="James, Mac" userId="763d88be-20f0-4788-ac2e-b60d9544108b" providerId="ADAL" clId="{834B52A4-0EDE-4C27-B23F-73C8674FBDAE}" dt="2019-11-12T13:55:32.111" v="14" actId="2696"/>
          <pc:sldLayoutMkLst>
            <pc:docMk/>
            <pc:sldMasterMk cId="3220834880" sldId="2147483648"/>
            <pc:sldLayoutMk cId="344709749" sldId="2147483658"/>
          </pc:sldLayoutMkLst>
        </pc:sldLayoutChg>
        <pc:sldLayoutChg chg="del">
          <pc:chgData name="James, Mac" userId="763d88be-20f0-4788-ac2e-b60d9544108b" providerId="ADAL" clId="{834B52A4-0EDE-4C27-B23F-73C8674FBDAE}" dt="2019-11-12T13:55:32.112" v="15" actId="2696"/>
          <pc:sldLayoutMkLst>
            <pc:docMk/>
            <pc:sldMasterMk cId="3220834880" sldId="2147483648"/>
            <pc:sldLayoutMk cId="3705750141"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CC6129-3C91-46FA-AA73-3514A9F45205}" type="datetimeFigureOut">
              <a:rPr lang="en-US" smtClean="0"/>
              <a:t>11/12/2019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9F6892-73FA-4AF7-90F0-490B908A1FA0}" type="slidenum">
              <a:rPr lang="en-US" smtClean="0"/>
              <a:t>‹#›</a:t>
            </a:fld>
            <a:endParaRPr lang="en-US"/>
          </a:p>
        </p:txBody>
      </p:sp>
    </p:spTree>
    <p:extLst>
      <p:ext uri="{BB962C8B-B14F-4D97-AF65-F5344CB8AC3E}">
        <p14:creationId xmlns:p14="http://schemas.microsoft.com/office/powerpoint/2010/main" val="313624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3136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exemptions do not require Verification, they projects will need verification for SPGP authorization.</a:t>
            </a:r>
          </a:p>
          <a:p>
            <a:r>
              <a:rPr lang="en-US" dirty="0"/>
              <a:t>Permitting fee for the Exemption allows the Agency to process and review the SPGP determination.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597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SPGP only authorizes specific exemptions and </a:t>
            </a:r>
            <a:r>
              <a:rPr lang="en-US" dirty="0" err="1"/>
              <a:t>gps</a:t>
            </a:r>
            <a:r>
              <a:rPr lang="en-US" dirty="0"/>
              <a:t>; if the activity does not meet the exemption or general permit conditions in 62-330 it is not a work authorized by SPGP.</a:t>
            </a:r>
          </a:p>
        </p:txBody>
      </p:sp>
      <p:sp>
        <p:nvSpPr>
          <p:cNvPr id="4" name="Slide Number Placeholder 3"/>
          <p:cNvSpPr>
            <a:spLocks noGrp="1"/>
          </p:cNvSpPr>
          <p:nvPr>
            <p:ph type="sldNum" sz="quarter" idx="5"/>
          </p:nvPr>
        </p:nvSpPr>
        <p:spPr/>
        <p:txBody>
          <a:bodyPr/>
          <a:lstStyle/>
          <a:p>
            <a:fld id="{269F6892-73FA-4AF7-90F0-490B908A1FA0}" type="slidenum">
              <a:rPr lang="en-US" smtClean="0"/>
              <a:t>15</a:t>
            </a:fld>
            <a:endParaRPr lang="en-US"/>
          </a:p>
        </p:txBody>
      </p:sp>
    </p:spTree>
    <p:extLst>
      <p:ext uri="{BB962C8B-B14F-4D97-AF65-F5344CB8AC3E}">
        <p14:creationId xmlns:p14="http://schemas.microsoft.com/office/powerpoint/2010/main" val="2572813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Permitters should double check coordinates to ensure they are correct for the project location; this could affect a determination of whether or not a project is located within the DCH of a DPS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0876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F6892-73FA-4AF7-90F0-490B908A1FA0}" type="slidenum">
              <a:rPr lang="en-US" smtClean="0"/>
              <a:t>19</a:t>
            </a:fld>
            <a:endParaRPr lang="en-US"/>
          </a:p>
        </p:txBody>
      </p:sp>
    </p:spTree>
    <p:extLst>
      <p:ext uri="{BB962C8B-B14F-4D97-AF65-F5344CB8AC3E}">
        <p14:creationId xmlns:p14="http://schemas.microsoft.com/office/powerpoint/2010/main" val="2609184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 need to refer to the attachment for the designated unit of a DCH</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1923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 does not mean the Permittee can’t have the project, ONLY that the STATE AGENCY can not authorize the project, the Permittee will need to apply to the CORPS to review the project.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633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scientific device is on a pile supported structure then would also need checklist for piling..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984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of the different federal and state limitations, this ONLY applies to private single-family boat ramps on artificial bodies of water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440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 this section as it relates to </a:t>
            </a:r>
            <a:r>
              <a:rPr lang="en-US" dirty="0" err="1"/>
              <a:t>smalltooth</a:t>
            </a:r>
            <a:r>
              <a:rPr lang="en-US" dirty="0"/>
              <a:t> sawfish more describes the areas that ARE NOT DCH (federally authorized or permitted man-made structures such as channels or canals (deeper than 3ft MLLW), boat ramps, docks, and marinas deeper than 3ft MLLW)</a:t>
            </a:r>
          </a:p>
          <a:p>
            <a:r>
              <a:rPr lang="en-US" dirty="0"/>
              <a:t>e.</a:t>
            </a:r>
          </a:p>
          <a:p>
            <a:r>
              <a:rPr lang="en-US" dirty="0"/>
              <a:t>1-new/expanded ramps cant result in the loss of an essential feature of the critical habitat</a:t>
            </a:r>
          </a:p>
          <a:p>
            <a:r>
              <a:rPr lang="en-US" dirty="0"/>
              <a:t>2. </a:t>
            </a:r>
            <a:r>
              <a:rPr lang="en-US" dirty="0" err="1"/>
              <a:t>Boatramps</a:t>
            </a:r>
            <a:r>
              <a:rPr lang="en-US" dirty="0"/>
              <a:t> can be constructed in waters </a:t>
            </a:r>
            <a:r>
              <a:rPr lang="en-US" dirty="0" err="1"/>
              <a:t>vbetween</a:t>
            </a:r>
            <a:r>
              <a:rPr lang="en-US" dirty="0"/>
              <a:t> MGHWL and -3ft MLLW, provided water depth not increased to deeper than -3ft MLLW</a:t>
            </a:r>
          </a:p>
          <a:p>
            <a:pPr marL="228600" indent="-228600">
              <a:buAutoNum type="arabicPeriod" startAt="3"/>
            </a:pPr>
            <a:r>
              <a:rPr lang="en-US" dirty="0"/>
              <a:t>Repair and replacement within the same footprint is allowed.</a:t>
            </a:r>
          </a:p>
          <a:p>
            <a:pPr marL="0" indent="0">
              <a:buNone/>
            </a:pPr>
            <a:endParaRPr lang="en-US" dirty="0"/>
          </a:p>
        </p:txBody>
      </p:sp>
      <p:sp>
        <p:nvSpPr>
          <p:cNvPr id="4" name="Slide Number Placeholder 3"/>
          <p:cNvSpPr>
            <a:spLocks noGrp="1"/>
          </p:cNvSpPr>
          <p:nvPr>
            <p:ph type="sldNum" sz="quarter" idx="5"/>
          </p:nvPr>
        </p:nvSpPr>
        <p:spPr/>
        <p:txBody>
          <a:bodyPr/>
          <a:lstStyle/>
          <a:p>
            <a:fld id="{269F6892-73FA-4AF7-90F0-490B908A1FA0}" type="slidenum">
              <a:rPr lang="en-US" smtClean="0"/>
              <a:t>40</a:t>
            </a:fld>
            <a:endParaRPr lang="en-US"/>
          </a:p>
        </p:txBody>
      </p:sp>
    </p:spTree>
    <p:extLst>
      <p:ext uri="{BB962C8B-B14F-4D97-AF65-F5344CB8AC3E}">
        <p14:creationId xmlns:p14="http://schemas.microsoft.com/office/powerpoint/2010/main" val="36900107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0173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documents we use in the Implementation of SPGP include:”</a:t>
            </a:r>
          </a:p>
          <a:p>
            <a:endParaRPr lang="en-US" dirty="0"/>
          </a:p>
          <a:p>
            <a:r>
              <a:rPr lang="en-US" dirty="0"/>
              <a:t>403.813 Self cert Exemptions 62.330.051 Exemptions 63.330.407-635 General Permits</a:t>
            </a:r>
          </a:p>
          <a:p>
            <a:r>
              <a:rPr lang="en-US" dirty="0"/>
              <a:t>AH 1:3.2 Exemptions 3.2.4 Seawalls 3.2.6 Docks and Piers 3.4(?)</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184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5547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Authority and purpose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814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Authority for the JAXBO comes from section 7 of the ESA”</a:t>
            </a:r>
          </a:p>
          <a:p>
            <a:endParaRPr lang="en-US" dirty="0"/>
          </a:p>
        </p:txBody>
      </p:sp>
      <p:sp>
        <p:nvSpPr>
          <p:cNvPr id="4" name="Slide Number Placeholder 3"/>
          <p:cNvSpPr>
            <a:spLocks noGrp="1"/>
          </p:cNvSpPr>
          <p:nvPr>
            <p:ph type="sldNum" sz="quarter" idx="5"/>
          </p:nvPr>
        </p:nvSpPr>
        <p:spPr/>
        <p:txBody>
          <a:bodyPr/>
          <a:lstStyle/>
          <a:p>
            <a:fld id="{269F6892-73FA-4AF7-90F0-490B908A1FA0}" type="slidenum">
              <a:rPr lang="en-US" smtClean="0"/>
              <a:t>6</a:t>
            </a:fld>
            <a:endParaRPr lang="en-US"/>
          </a:p>
        </p:txBody>
      </p:sp>
    </p:spTree>
    <p:extLst>
      <p:ext uri="{BB962C8B-B14F-4D97-AF65-F5344CB8AC3E}">
        <p14:creationId xmlns:p14="http://schemas.microsoft.com/office/powerpoint/2010/main" val="2500208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a:t>
            </a:r>
            <a:r>
              <a:rPr lang="en-US" dirty="0" err="1"/>
              <a:t>Jaxbo</a:t>
            </a:r>
            <a:r>
              <a:rPr lang="en-US" dirty="0"/>
              <a:t> they are identified by activity numbers (activity 1, activity 2, </a:t>
            </a:r>
            <a:r>
              <a:rPr lang="en-US" dirty="0" err="1"/>
              <a:t>etc</a:t>
            </a:r>
            <a:r>
              <a:rPr lang="en-US" dirty="0"/>
              <a:t>).</a:t>
            </a:r>
          </a:p>
          <a:p>
            <a:r>
              <a:rPr lang="en-US" dirty="0"/>
              <a:t>Within the SPGP instrument the activities are identified by SECTION.</a:t>
            </a:r>
          </a:p>
        </p:txBody>
      </p:sp>
      <p:sp>
        <p:nvSpPr>
          <p:cNvPr id="4" name="Slide Number Placeholder 3"/>
          <p:cNvSpPr>
            <a:spLocks noGrp="1"/>
          </p:cNvSpPr>
          <p:nvPr>
            <p:ph type="sldNum" sz="quarter" idx="5"/>
          </p:nvPr>
        </p:nvSpPr>
        <p:spPr/>
        <p:txBody>
          <a:bodyPr/>
          <a:lstStyle/>
          <a:p>
            <a:fld id="{269F6892-73FA-4AF7-90F0-490B908A1FA0}" type="slidenum">
              <a:rPr lang="en-US" smtClean="0"/>
              <a:t>8</a:t>
            </a:fld>
            <a:endParaRPr lang="en-US"/>
          </a:p>
        </p:txBody>
      </p:sp>
    </p:spTree>
    <p:extLst>
      <p:ext uri="{BB962C8B-B14F-4D97-AF65-F5344CB8AC3E}">
        <p14:creationId xmlns:p14="http://schemas.microsoft.com/office/powerpoint/2010/main" val="3605284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815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removed by application/program…wont’ allow self-certs in the protected areas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729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removed by application/program…wont’ allow self-certs in the protected areas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121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Applicants that don’t use the self-certification process will follow this procedure to receive SPGP authorization:</a:t>
            </a:r>
          </a:p>
          <a:p>
            <a:endParaRPr lang="en-US" dirty="0"/>
          </a:p>
          <a:p>
            <a:r>
              <a:rPr lang="en-US" dirty="0"/>
              <a:t>***BE SURE APPLICANTS ARE USING the CURRENT version of the forms revised November 24, 2018 and not the PRIOR versions</a:t>
            </a:r>
          </a:p>
          <a:p>
            <a:endParaRPr lang="en-US" dirty="0"/>
          </a:p>
          <a:p>
            <a:r>
              <a:rPr lang="en-US" dirty="0"/>
              <a:t>Commencement Notification provided to the Corps within 10 days of initiating work </a:t>
            </a:r>
          </a:p>
          <a:p>
            <a:r>
              <a:rPr lang="en-US" dirty="0"/>
              <a:t>Self-certification of Compliance within 60 days of completing work.</a:t>
            </a:r>
          </a:p>
          <a:p>
            <a:endParaRPr lang="en-US" dirty="0"/>
          </a:p>
          <a:p>
            <a:endParaRPr lang="en-US" dirty="0"/>
          </a:p>
          <a:p>
            <a:r>
              <a:rPr lang="en-US" dirty="0"/>
              <a:t>Address in Special Condition 11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70BE9E-B4FD-4248-952E-A972116617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2085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828800"/>
            <a:ext cx="11582400" cy="2286001"/>
          </a:xfrm>
          <a:prstGeom prst="rect">
            <a:avLst/>
          </a:prstGeom>
        </p:spPr>
        <p:txBody>
          <a:bodyPr anchor="ctr">
            <a:normAutofit/>
          </a:bodyPr>
          <a:lstStyle>
            <a:lvl1pPr algn="ctr">
              <a:lnSpc>
                <a:spcPct val="100000"/>
              </a:lnSpc>
              <a:defRPr sz="7200">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571999"/>
            <a:ext cx="11582400" cy="1219202"/>
          </a:xfrm>
          <a:prstGeom prst="rect">
            <a:avLst/>
          </a:prstGeom>
        </p:spPr>
        <p:txBody>
          <a:bodyPr anchor="ctr">
            <a:normAutofit/>
          </a:bodyPr>
          <a:lstStyle>
            <a:lvl1pPr marL="0" indent="0" algn="ctr">
              <a:buNone/>
              <a:defRPr sz="3600">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869054223"/>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457200"/>
            <a:ext cx="931628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304800" y="2057402"/>
            <a:ext cx="11582400" cy="4119561"/>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sz="7200"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2570921" y="1371600"/>
            <a:ext cx="9316279" cy="685800"/>
          </a:xfrm>
          <a:prstGeom prst="rect">
            <a:avLst/>
          </a:prstGeom>
        </p:spPr>
        <p:txBody>
          <a:bodyPr anchor="ctr"/>
          <a:lstStyle>
            <a:lvl1pPr marL="0" indent="0" algn="l">
              <a:lnSpc>
                <a:spcPct val="100000"/>
              </a:lnSpc>
              <a:buNone/>
              <a:defRPr sz="3600" i="1">
                <a:solidFill>
                  <a:srgbClr val="43503B"/>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3527785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2057401"/>
            <a:ext cx="571500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2057401"/>
            <a:ext cx="571500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6" name="Footer Placeholder 5"/>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2570920" y="457200"/>
            <a:ext cx="931628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2570920" y="1371600"/>
            <a:ext cx="931628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latin typeface="Franklin Gothic Demi" panose="020B0703020102020204" pitchFamily="34" charset="0"/>
              </a:defRPr>
            </a:lvl1pPr>
          </a:lstStyle>
          <a:p>
            <a:pPr lvl="0"/>
            <a:r>
              <a:rPr lang="en-US" dirty="0"/>
              <a:t>Add Sub-Title, if needed</a:t>
            </a:r>
          </a:p>
        </p:txBody>
      </p:sp>
    </p:spTree>
    <p:extLst>
      <p:ext uri="{BB962C8B-B14F-4D97-AF65-F5344CB8AC3E}">
        <p14:creationId xmlns:p14="http://schemas.microsoft.com/office/powerpoint/2010/main" val="235343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4" name="Footer Placeholder 3"/>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2570920" y="457200"/>
            <a:ext cx="931628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Tree>
    <p:extLst>
      <p:ext uri="{BB962C8B-B14F-4D97-AF65-F5344CB8AC3E}">
        <p14:creationId xmlns:p14="http://schemas.microsoft.com/office/powerpoint/2010/main" val="2094573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04800" y="2971800"/>
            <a:ext cx="115824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1"/>
            <a:ext cx="12192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2" name="Title 1"/>
          <p:cNvSpPr>
            <a:spLocks noGrp="1"/>
          </p:cNvSpPr>
          <p:nvPr>
            <p:ph type="title" hasCustomPrompt="1"/>
          </p:nvPr>
        </p:nvSpPr>
        <p:spPr>
          <a:xfrm>
            <a:off x="0" y="1828800"/>
            <a:ext cx="12192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049308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457200"/>
            <a:ext cx="931628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1842557" y="1894712"/>
            <a:ext cx="9316280" cy="4119561"/>
          </a:xfrm>
          <a:prstGeom prst="rect">
            <a:avLst/>
          </a:prstGeom>
        </p:spPr>
        <p:txBody>
          <a:bodyPr/>
          <a:lstStyle>
            <a:lvl1pPr marL="0" indent="0">
              <a:buClr>
                <a:srgbClr val="2E75B6"/>
              </a:buClr>
              <a:buNone/>
              <a:defRPr sz="4800">
                <a:solidFill>
                  <a:srgbClr val="43503B"/>
                </a:solidFill>
                <a:latin typeface="Franklin Gothic Demi" panose="020B0703020102020204" pitchFamily="34" charset="0"/>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11/12/2019</a:t>
            </a:fld>
            <a:endParaRPr lang="en-US" dirty="0"/>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sz="7200" dirty="0"/>
          </a:p>
        </p:txBody>
      </p:sp>
    </p:spTree>
    <p:extLst>
      <p:ext uri="{BB962C8B-B14F-4D97-AF65-F5344CB8AC3E}">
        <p14:creationId xmlns:p14="http://schemas.microsoft.com/office/powerpoint/2010/main" val="823821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8835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9144000" y="6356351"/>
            <a:ext cx="27432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33021141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ca.dep.state.fl.us/mapdirec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saj.usace.army.mil/SPG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mailto:Heather.Mason@FloridaDEP.gov" TargetMode="External"/><Relationship Id="rId2" Type="http://schemas.openxmlformats.org/officeDocument/2006/relationships/hyperlink" Target="mailto:Mac.James@FloridaDEP.gov" TargetMode="External"/><Relationship Id="rId1" Type="http://schemas.openxmlformats.org/officeDocument/2006/relationships/slideLayout" Target="../slideLayouts/slideLayout6.xml"/><Relationship Id="rId4" Type="http://schemas.openxmlformats.org/officeDocument/2006/relationships/hyperlink" Target="mailto:Robert.B.Barron@usace.army.mi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cdm16021.contentdm.oclc.org/utils/getfile/collection/p16021coll3/id/57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399D2-61A4-4490-A111-412C5E6F1E85}"/>
              </a:ext>
            </a:extLst>
          </p:cNvPr>
          <p:cNvSpPr>
            <a:spLocks noGrp="1"/>
          </p:cNvSpPr>
          <p:nvPr>
            <p:ph type="ctrTitle"/>
          </p:nvPr>
        </p:nvSpPr>
        <p:spPr>
          <a:xfrm>
            <a:off x="1752600" y="2133601"/>
            <a:ext cx="8686800" cy="2286001"/>
          </a:xfrm>
        </p:spPr>
        <p:txBody>
          <a:bodyPr>
            <a:normAutofit fontScale="90000"/>
          </a:bodyPr>
          <a:lstStyle/>
          <a:p>
            <a:pPr>
              <a:lnSpc>
                <a:spcPct val="80000"/>
              </a:lnSpc>
            </a:pPr>
            <a:r>
              <a:rPr lang="en-US" dirty="0"/>
              <a:t>State Programmatic General Permit </a:t>
            </a:r>
            <a:br>
              <a:rPr lang="en-US" dirty="0"/>
            </a:br>
            <a:r>
              <a:rPr lang="en-US" dirty="0"/>
              <a:t>(SPGP) V R-1</a:t>
            </a:r>
            <a:br>
              <a:rPr lang="en-US" dirty="0"/>
            </a:br>
            <a:r>
              <a:rPr lang="en-US" sz="5400" dirty="0"/>
              <a:t>Part I</a:t>
            </a:r>
          </a:p>
        </p:txBody>
      </p:sp>
      <p:sp>
        <p:nvSpPr>
          <p:cNvPr id="3" name="Subtitle 2">
            <a:extLst>
              <a:ext uri="{FF2B5EF4-FFF2-40B4-BE49-F238E27FC236}">
                <a16:creationId xmlns:a16="http://schemas.microsoft.com/office/drawing/2014/main" id="{9C6A85B1-D24A-4AB0-AD5E-FD34590C2FC2}"/>
              </a:ext>
            </a:extLst>
          </p:cNvPr>
          <p:cNvSpPr>
            <a:spLocks noGrp="1"/>
          </p:cNvSpPr>
          <p:nvPr>
            <p:ph type="subTitle" idx="1"/>
          </p:nvPr>
        </p:nvSpPr>
        <p:spPr>
          <a:xfrm>
            <a:off x="1752600" y="4953001"/>
            <a:ext cx="8686800" cy="1676401"/>
          </a:xfrm>
        </p:spPr>
        <p:txBody>
          <a:bodyPr>
            <a:normAutofit fontScale="92500" lnSpcReduction="10000"/>
          </a:bodyPr>
          <a:lstStyle/>
          <a:p>
            <a:r>
              <a:rPr lang="en-US" dirty="0"/>
              <a:t>Mac James  </a:t>
            </a:r>
          </a:p>
          <a:p>
            <a:r>
              <a:rPr lang="en-US" dirty="0"/>
              <a:t>SLERC Program</a:t>
            </a:r>
          </a:p>
          <a:p>
            <a:r>
              <a:rPr lang="en-US"/>
              <a:t>1</a:t>
            </a:r>
            <a:r>
              <a:rPr lang="en-US" dirty="0"/>
              <a:t>3</a:t>
            </a:r>
            <a:r>
              <a:rPr lang="en-US"/>
              <a:t> </a:t>
            </a:r>
            <a:r>
              <a:rPr lang="en-US" dirty="0"/>
              <a:t>November 2019</a:t>
            </a:r>
          </a:p>
        </p:txBody>
      </p:sp>
    </p:spTree>
    <p:extLst>
      <p:ext uri="{BB962C8B-B14F-4D97-AF65-F5344CB8AC3E}">
        <p14:creationId xmlns:p14="http://schemas.microsoft.com/office/powerpoint/2010/main" val="2332804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47E11-82EB-4562-B584-F51A73DC1C41}"/>
              </a:ext>
            </a:extLst>
          </p:cNvPr>
          <p:cNvSpPr>
            <a:spLocks noGrp="1"/>
          </p:cNvSpPr>
          <p:nvPr>
            <p:ph type="title"/>
          </p:nvPr>
        </p:nvSpPr>
        <p:spPr/>
        <p:txBody>
          <a:bodyPr/>
          <a:lstStyle/>
          <a:p>
            <a:pPr>
              <a:lnSpc>
                <a:spcPct val="80000"/>
              </a:lnSpc>
            </a:pPr>
            <a:r>
              <a:rPr lang="en-US" dirty="0"/>
              <a:t>Self-Certifications</a:t>
            </a:r>
          </a:p>
        </p:txBody>
      </p:sp>
      <p:sp>
        <p:nvSpPr>
          <p:cNvPr id="3" name="Content Placeholder 2">
            <a:extLst>
              <a:ext uri="{FF2B5EF4-FFF2-40B4-BE49-F238E27FC236}">
                <a16:creationId xmlns:a16="http://schemas.microsoft.com/office/drawing/2014/main" id="{BA0EFC70-5E77-421A-B534-822C1B4843E4}"/>
              </a:ext>
            </a:extLst>
          </p:cNvPr>
          <p:cNvSpPr>
            <a:spLocks noGrp="1"/>
          </p:cNvSpPr>
          <p:nvPr>
            <p:ph idx="1"/>
          </p:nvPr>
        </p:nvSpPr>
        <p:spPr>
          <a:xfrm>
            <a:off x="1752600" y="1943102"/>
            <a:ext cx="8686800" cy="4533899"/>
          </a:xfrm>
        </p:spPr>
        <p:txBody>
          <a:bodyPr/>
          <a:lstStyle/>
          <a:p>
            <a:r>
              <a:rPr lang="en-US" sz="2000" dirty="0"/>
              <a:t>Construction of new single-family docks or boatlifts at a single-family residential lot</a:t>
            </a:r>
          </a:p>
          <a:p>
            <a:r>
              <a:rPr lang="en-US" sz="2000" dirty="0"/>
              <a:t>Repair and replacement with no changes to previous configuration</a:t>
            </a:r>
          </a:p>
          <a:p>
            <a:r>
              <a:rPr lang="en-US" sz="2000" dirty="0"/>
              <a:t>Modification of an existing single-family dock and/or adding a boatlift</a:t>
            </a:r>
          </a:p>
          <a:p>
            <a:r>
              <a:rPr lang="en-US" sz="2000" dirty="0"/>
              <a:t>Maximum two slips (new and existing)</a:t>
            </a:r>
          </a:p>
          <a:p>
            <a:r>
              <a:rPr lang="en-US" sz="2000" dirty="0"/>
              <a:t>Maximum size of 1,000 sq ft or </a:t>
            </a:r>
          </a:p>
          <a:p>
            <a:pPr lvl="1"/>
            <a:r>
              <a:rPr lang="en-US" sz="2000" dirty="0"/>
              <a:t>Maximum size of 500 sq ft in an aquatic preserve or Outstanding Florida Water (OFW)</a:t>
            </a:r>
          </a:p>
          <a:p>
            <a:r>
              <a:rPr lang="en-US" sz="2000" dirty="0"/>
              <a:t>Self-cert docks and boat lifts must comply with size and other construction guidelines if aquatic vegetation is present</a:t>
            </a:r>
          </a:p>
          <a:p>
            <a:r>
              <a:rPr lang="en-US" sz="2000" dirty="0"/>
              <a:t>A pile supported structure on a natural waterbody within range of seagrass or if aquatic vegetation is present must comply with the construction guidelines</a:t>
            </a:r>
          </a:p>
          <a:p>
            <a:endParaRPr lang="en-US" sz="2000" dirty="0"/>
          </a:p>
        </p:txBody>
      </p:sp>
      <p:sp>
        <p:nvSpPr>
          <p:cNvPr id="4" name="Text Placeholder 3">
            <a:extLst>
              <a:ext uri="{FF2B5EF4-FFF2-40B4-BE49-F238E27FC236}">
                <a16:creationId xmlns:a16="http://schemas.microsoft.com/office/drawing/2014/main" id="{9B1BEF9F-23CF-4C3A-A106-3001389D20A3}"/>
              </a:ext>
            </a:extLst>
          </p:cNvPr>
          <p:cNvSpPr>
            <a:spLocks noGrp="1"/>
          </p:cNvSpPr>
          <p:nvPr>
            <p:ph type="body" sz="quarter" idx="13"/>
          </p:nvPr>
        </p:nvSpPr>
        <p:spPr>
          <a:xfrm>
            <a:off x="3452192" y="1028700"/>
            <a:ext cx="6987209" cy="685800"/>
          </a:xfrm>
        </p:spPr>
        <p:txBody>
          <a:bodyPr/>
          <a:lstStyle/>
          <a:p>
            <a:r>
              <a:rPr lang="en-US" dirty="0"/>
              <a:t>Construction Repair &amp; Replace</a:t>
            </a:r>
          </a:p>
        </p:txBody>
      </p:sp>
    </p:spTree>
    <p:extLst>
      <p:ext uri="{BB962C8B-B14F-4D97-AF65-F5344CB8AC3E}">
        <p14:creationId xmlns:p14="http://schemas.microsoft.com/office/powerpoint/2010/main" val="626473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47E11-82EB-4562-B584-F51A73DC1C41}"/>
              </a:ext>
            </a:extLst>
          </p:cNvPr>
          <p:cNvSpPr>
            <a:spLocks noGrp="1"/>
          </p:cNvSpPr>
          <p:nvPr>
            <p:ph type="title"/>
          </p:nvPr>
        </p:nvSpPr>
        <p:spPr/>
        <p:txBody>
          <a:bodyPr/>
          <a:lstStyle/>
          <a:p>
            <a:pPr>
              <a:lnSpc>
                <a:spcPct val="80000"/>
              </a:lnSpc>
            </a:pPr>
            <a:r>
              <a:rPr lang="en-US" dirty="0"/>
              <a:t>Single-Family Docks and Boat Lifts</a:t>
            </a:r>
          </a:p>
        </p:txBody>
      </p:sp>
      <p:sp>
        <p:nvSpPr>
          <p:cNvPr id="3" name="Content Placeholder 2">
            <a:extLst>
              <a:ext uri="{FF2B5EF4-FFF2-40B4-BE49-F238E27FC236}">
                <a16:creationId xmlns:a16="http://schemas.microsoft.com/office/drawing/2014/main" id="{BA0EFC70-5E77-421A-B534-822C1B4843E4}"/>
              </a:ext>
            </a:extLst>
          </p:cNvPr>
          <p:cNvSpPr>
            <a:spLocks noGrp="1"/>
          </p:cNvSpPr>
          <p:nvPr>
            <p:ph idx="1"/>
          </p:nvPr>
        </p:nvSpPr>
        <p:spPr>
          <a:xfrm>
            <a:off x="1752600" y="1981200"/>
            <a:ext cx="8686800" cy="4195762"/>
          </a:xfrm>
        </p:spPr>
        <p:txBody>
          <a:bodyPr/>
          <a:lstStyle/>
          <a:p>
            <a:pPr marL="0" indent="0">
              <a:buNone/>
            </a:pPr>
            <a:r>
              <a:rPr lang="en-US" sz="2800" dirty="0"/>
              <a:t>Projects cannot be:</a:t>
            </a:r>
          </a:p>
          <a:p>
            <a:r>
              <a:rPr lang="en-US" sz="2000" dirty="0"/>
              <a:t>On an unbridged, undeveloped coastal island or undeveloped coastal island segment or undeveloped coastal barrier island</a:t>
            </a:r>
          </a:p>
          <a:p>
            <a:r>
              <a:rPr lang="en-US" sz="2000" dirty="0"/>
              <a:t>On sandy beaches fronting the Gulf of Mexico or Atlantic coast shoreline, exclusive of bays, inlets, rivers, bayous, creeks, passes, and the like</a:t>
            </a:r>
          </a:p>
          <a:p>
            <a:r>
              <a:rPr lang="en-US" sz="2000" dirty="0"/>
              <a:t>Within 50 ft of the MHWL at any riparian coastal location fronting the Gulf of Mexico or Atlantic Coast shoreline</a:t>
            </a:r>
          </a:p>
          <a:p>
            <a:r>
              <a:rPr lang="en-US" sz="2000" dirty="0"/>
              <a:t>Located in the coastal counties of Wakulla, Taylor, Dixie, Levy, Pasco, and Monroe</a:t>
            </a:r>
          </a:p>
          <a:p>
            <a:r>
              <a:rPr lang="en-US" sz="2000" dirty="0"/>
              <a:t>Located in Biscayne Bay Aquatic Preserve</a:t>
            </a:r>
          </a:p>
          <a:p>
            <a:r>
              <a:rPr lang="en-US" sz="2000" dirty="0"/>
              <a:t>Located in the range of Johnson’s seagrass</a:t>
            </a:r>
          </a:p>
          <a:p>
            <a:endParaRPr lang="en-US" sz="2000" dirty="0"/>
          </a:p>
          <a:p>
            <a:endParaRPr lang="en-US" sz="2000" dirty="0"/>
          </a:p>
        </p:txBody>
      </p:sp>
    </p:spTree>
    <p:extLst>
      <p:ext uri="{BB962C8B-B14F-4D97-AF65-F5344CB8AC3E}">
        <p14:creationId xmlns:p14="http://schemas.microsoft.com/office/powerpoint/2010/main" val="2853748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0EFC70-5E77-421A-B534-822C1B4843E4}"/>
              </a:ext>
            </a:extLst>
          </p:cNvPr>
          <p:cNvSpPr>
            <a:spLocks noGrp="1"/>
          </p:cNvSpPr>
          <p:nvPr>
            <p:ph idx="1"/>
          </p:nvPr>
        </p:nvSpPr>
        <p:spPr>
          <a:xfrm>
            <a:off x="1750423" y="1981200"/>
            <a:ext cx="8686800" cy="4043362"/>
          </a:xfrm>
        </p:spPr>
        <p:txBody>
          <a:bodyPr/>
          <a:lstStyle/>
          <a:p>
            <a:pPr marL="0" indent="0">
              <a:buNone/>
            </a:pPr>
            <a:r>
              <a:rPr lang="en-US" sz="2800" dirty="0"/>
              <a:t>Projects cannot be:</a:t>
            </a:r>
          </a:p>
          <a:p>
            <a:pPr>
              <a:lnSpc>
                <a:spcPct val="100000"/>
              </a:lnSpc>
            </a:pPr>
            <a:r>
              <a:rPr lang="en-US" sz="2000" dirty="0"/>
              <a:t>In Federal Special Waters (Biscayne Bay National Park, Blackwater Creek, Faka Union Canal, Garfield Point, Loxahatchee River Okeechobee Waterway, Rock Springs Run, St. Marys River, Tampa Bypass Canal, Timucuan Preserve, Wekiva River)</a:t>
            </a:r>
          </a:p>
          <a:p>
            <a:pPr>
              <a:lnSpc>
                <a:spcPct val="100000"/>
              </a:lnSpc>
            </a:pPr>
            <a:r>
              <a:rPr lang="en-US" sz="2000" dirty="0"/>
              <a:t>Located in the restriction or exclusion zones of: smalltooth sawfish, Gulf sturgeon, Atlantic sturgeon, and North Atlantic right whales</a:t>
            </a:r>
          </a:p>
          <a:p>
            <a:pPr>
              <a:lnSpc>
                <a:spcPct val="100000"/>
              </a:lnSpc>
            </a:pPr>
            <a:r>
              <a:rPr lang="en-US" sz="2000" dirty="0"/>
              <a:t>Located in an area with non-ESA listed seagrasses and will result in any impacts or shading to these seagrasses, except for projects that comply with B.2.d./Special Condition paragraph 8.h.</a:t>
            </a:r>
          </a:p>
        </p:txBody>
      </p:sp>
      <p:sp>
        <p:nvSpPr>
          <p:cNvPr id="10" name="Title 1">
            <a:extLst>
              <a:ext uri="{FF2B5EF4-FFF2-40B4-BE49-F238E27FC236}">
                <a16:creationId xmlns:a16="http://schemas.microsoft.com/office/drawing/2014/main" id="{808D117A-F63C-4A85-9586-7E70B6C11A44}"/>
              </a:ext>
            </a:extLst>
          </p:cNvPr>
          <p:cNvSpPr>
            <a:spLocks noGrp="1"/>
          </p:cNvSpPr>
          <p:nvPr>
            <p:ph type="title"/>
          </p:nvPr>
        </p:nvSpPr>
        <p:spPr>
          <a:xfrm>
            <a:off x="3452190" y="457200"/>
            <a:ext cx="6987210" cy="914401"/>
          </a:xfrm>
        </p:spPr>
        <p:txBody>
          <a:bodyPr/>
          <a:lstStyle/>
          <a:p>
            <a:pPr>
              <a:lnSpc>
                <a:spcPct val="80000"/>
              </a:lnSpc>
            </a:pPr>
            <a:r>
              <a:rPr lang="en-US" dirty="0"/>
              <a:t>Single-Family Docks and Boat Lifts, 2 </a:t>
            </a:r>
          </a:p>
        </p:txBody>
      </p:sp>
    </p:spTree>
    <p:extLst>
      <p:ext uri="{BB962C8B-B14F-4D97-AF65-F5344CB8AC3E}">
        <p14:creationId xmlns:p14="http://schemas.microsoft.com/office/powerpoint/2010/main" val="2990245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EF4DEB-27D9-42DA-A116-C06BFC755636}"/>
              </a:ext>
            </a:extLst>
          </p:cNvPr>
          <p:cNvSpPr>
            <a:spLocks noGrp="1"/>
          </p:cNvSpPr>
          <p:nvPr>
            <p:ph type="body" idx="1"/>
          </p:nvPr>
        </p:nvSpPr>
        <p:spPr/>
        <p:txBody>
          <a:bodyPr/>
          <a:lstStyle/>
          <a:p>
            <a:pPr algn="l"/>
            <a:r>
              <a:rPr lang="en-US" sz="2000" dirty="0"/>
              <a:t>Application</a:t>
            </a:r>
          </a:p>
          <a:p>
            <a:pPr algn="l"/>
            <a:r>
              <a:rPr lang="en-US" sz="2000" dirty="0"/>
              <a:t>PDC Checklist for USACE JaxBO Summary Checklist</a:t>
            </a:r>
          </a:p>
          <a:p>
            <a:pPr algn="l"/>
            <a:r>
              <a:rPr lang="en-US" sz="2000" dirty="0"/>
              <a:t>One or more Individual Activity Sheets</a:t>
            </a:r>
          </a:p>
          <a:p>
            <a:pPr algn="l"/>
            <a:r>
              <a:rPr lang="en-US" sz="2000" dirty="0"/>
              <a:t>Review for Red or Green Determination</a:t>
            </a:r>
          </a:p>
          <a:p>
            <a:pPr algn="l"/>
            <a:r>
              <a:rPr lang="en-US" sz="2000" dirty="0"/>
              <a:t>	Red: Project not authorized for SPGP V-R1; must apply to USACE</a:t>
            </a:r>
          </a:p>
          <a:p>
            <a:pPr algn="l"/>
            <a:r>
              <a:rPr lang="en-US" sz="2000" dirty="0"/>
              <a:t>	Green: Project authorized for SPGP V-R1; processed by Department</a:t>
            </a:r>
          </a:p>
          <a:p>
            <a:pPr algn="l"/>
            <a:r>
              <a:rPr lang="en-US" sz="2000" dirty="0"/>
              <a:t>Commencement Notification</a:t>
            </a:r>
          </a:p>
          <a:p>
            <a:pPr algn="l"/>
            <a:r>
              <a:rPr lang="en-US" sz="2000" dirty="0"/>
              <a:t>Self-certification Statement of Compliance</a:t>
            </a:r>
          </a:p>
        </p:txBody>
      </p:sp>
      <p:sp>
        <p:nvSpPr>
          <p:cNvPr id="3" name="Title 2">
            <a:extLst>
              <a:ext uri="{FF2B5EF4-FFF2-40B4-BE49-F238E27FC236}">
                <a16:creationId xmlns:a16="http://schemas.microsoft.com/office/drawing/2014/main" id="{1DD592C8-E551-476D-9ED0-A54DA05C8010}"/>
              </a:ext>
            </a:extLst>
          </p:cNvPr>
          <p:cNvSpPr>
            <a:spLocks noGrp="1"/>
          </p:cNvSpPr>
          <p:nvPr>
            <p:ph type="title"/>
          </p:nvPr>
        </p:nvSpPr>
        <p:spPr/>
        <p:txBody>
          <a:bodyPr/>
          <a:lstStyle/>
          <a:p>
            <a:r>
              <a:rPr lang="en-US" dirty="0"/>
              <a:t>Procedure</a:t>
            </a:r>
          </a:p>
        </p:txBody>
      </p:sp>
    </p:spTree>
    <p:extLst>
      <p:ext uri="{BB962C8B-B14F-4D97-AF65-F5344CB8AC3E}">
        <p14:creationId xmlns:p14="http://schemas.microsoft.com/office/powerpoint/2010/main" val="3983517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715E6-EF8D-4DF9-B17E-A0136E531286}"/>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AA2DC64E-6A6C-4413-A926-E57712CCDF04}"/>
              </a:ext>
            </a:extLst>
          </p:cNvPr>
          <p:cNvSpPr>
            <a:spLocks noGrp="1"/>
          </p:cNvSpPr>
          <p:nvPr>
            <p:ph idx="1"/>
          </p:nvPr>
        </p:nvSpPr>
        <p:spPr>
          <a:xfrm>
            <a:off x="1752600" y="1676400"/>
            <a:ext cx="8686800" cy="4648200"/>
          </a:xfrm>
        </p:spPr>
        <p:txBody>
          <a:bodyPr/>
          <a:lstStyle/>
          <a:p>
            <a:pPr marL="0" indent="0">
              <a:spcAft>
                <a:spcPts val="2400"/>
              </a:spcAft>
              <a:buNone/>
            </a:pPr>
            <a:r>
              <a:rPr lang="en-US" sz="2400" dirty="0"/>
              <a:t>SPGP V-R1 Works Authorized A.</a:t>
            </a:r>
          </a:p>
          <a:p>
            <a:pPr lvl="1">
              <a:spcAft>
                <a:spcPts val="2400"/>
              </a:spcAft>
            </a:pPr>
            <a:r>
              <a:rPr lang="en-US" sz="2400" dirty="0"/>
              <a:t>Request for Verification of Exemption </a:t>
            </a:r>
            <a:br>
              <a:rPr lang="en-US" sz="2400" dirty="0"/>
            </a:br>
            <a:r>
              <a:rPr lang="en-US" sz="2400" dirty="0"/>
              <a:t>(Section 62-330.050, F.A.C.)</a:t>
            </a:r>
          </a:p>
          <a:p>
            <a:pPr lvl="1">
              <a:spcAft>
                <a:spcPts val="2400"/>
              </a:spcAft>
            </a:pPr>
            <a:r>
              <a:rPr lang="en-US" sz="2400" dirty="0"/>
              <a:t>Notice of Intent to Use an Environmental Resource General Permit </a:t>
            </a:r>
            <a:br>
              <a:rPr lang="en-US" sz="2400" dirty="0"/>
            </a:br>
            <a:r>
              <a:rPr lang="en-US" sz="2400" dirty="0"/>
              <a:t>(Section 62-330.402, F.A.C.)</a:t>
            </a:r>
          </a:p>
          <a:p>
            <a:pPr lvl="1">
              <a:spcAft>
                <a:spcPts val="2400"/>
              </a:spcAft>
            </a:pPr>
            <a:r>
              <a:rPr lang="en-US" sz="2400" strike="sngStrike" dirty="0"/>
              <a:t>Application for Individual and Conceptual Approval Environmental Resource Permit and Authorization to Use State-Owned Submerged Lands  </a:t>
            </a:r>
            <a:br>
              <a:rPr lang="en-US" sz="2400" strike="sngStrike" dirty="0"/>
            </a:br>
            <a:r>
              <a:rPr lang="en-US" sz="2400" strike="sngStrike" dirty="0"/>
              <a:t>(Section 62-330.060, F.A.C.)</a:t>
            </a:r>
          </a:p>
          <a:p>
            <a:endParaRPr lang="en-US" dirty="0"/>
          </a:p>
        </p:txBody>
      </p:sp>
    </p:spTree>
    <p:extLst>
      <p:ext uri="{BB962C8B-B14F-4D97-AF65-F5344CB8AC3E}">
        <p14:creationId xmlns:p14="http://schemas.microsoft.com/office/powerpoint/2010/main" val="1081134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3FBEC-A70D-4451-8A6C-A524202C6B1C}"/>
              </a:ext>
            </a:extLst>
          </p:cNvPr>
          <p:cNvSpPr>
            <a:spLocks noGrp="1"/>
          </p:cNvSpPr>
          <p:nvPr>
            <p:ph type="title"/>
          </p:nvPr>
        </p:nvSpPr>
        <p:spPr/>
        <p:txBody>
          <a:bodyPr/>
          <a:lstStyle/>
          <a:p>
            <a:r>
              <a:rPr lang="en-US" dirty="0"/>
              <a:t>PDC Checklist</a:t>
            </a:r>
          </a:p>
        </p:txBody>
      </p:sp>
      <p:sp>
        <p:nvSpPr>
          <p:cNvPr id="3" name="Content Placeholder 2">
            <a:extLst>
              <a:ext uri="{FF2B5EF4-FFF2-40B4-BE49-F238E27FC236}">
                <a16:creationId xmlns:a16="http://schemas.microsoft.com/office/drawing/2014/main" id="{CF7526F1-8FFD-4748-A665-D86591020A1D}"/>
              </a:ext>
            </a:extLst>
          </p:cNvPr>
          <p:cNvSpPr>
            <a:spLocks noGrp="1"/>
          </p:cNvSpPr>
          <p:nvPr>
            <p:ph idx="1"/>
          </p:nvPr>
        </p:nvSpPr>
        <p:spPr>
          <a:xfrm>
            <a:off x="1790700" y="1600201"/>
            <a:ext cx="8610600" cy="4800601"/>
          </a:xfrm>
        </p:spPr>
        <p:txBody>
          <a:bodyPr/>
          <a:lstStyle/>
          <a:p>
            <a:r>
              <a:rPr lang="en-US" sz="2400" dirty="0"/>
              <a:t>Used to determine if activity meets JAXBO PDCs</a:t>
            </a:r>
          </a:p>
          <a:p>
            <a:pPr lvl="1">
              <a:buSzPct val="75000"/>
              <a:buFont typeface="Courier New" panose="02070309020205020404" pitchFamily="49" charset="0"/>
              <a:buChar char="o"/>
            </a:pPr>
            <a:r>
              <a:rPr lang="en-US" sz="2000" dirty="0"/>
              <a:t>If the information meets PDCs, the proposed activity is “green”</a:t>
            </a:r>
          </a:p>
          <a:p>
            <a:pPr lvl="1">
              <a:buSzPct val="75000"/>
              <a:buFont typeface="Courier New" panose="02070309020205020404" pitchFamily="49" charset="0"/>
              <a:buChar char="o"/>
            </a:pPr>
            <a:r>
              <a:rPr lang="en-US" sz="2000" dirty="0"/>
              <a:t>Activity must meet general and special conditions of the SPGP V-R1 instrument</a:t>
            </a:r>
          </a:p>
          <a:p>
            <a:pPr lvl="1">
              <a:buSzPct val="75000"/>
              <a:buFont typeface="Courier New" panose="02070309020205020404" pitchFamily="49" charset="0"/>
              <a:buChar char="o"/>
            </a:pPr>
            <a:r>
              <a:rPr lang="en-US" sz="2000" dirty="0"/>
              <a:t>Activity must meet the exemption or general permit conditions in </a:t>
            </a:r>
            <a:br>
              <a:rPr lang="en-US" sz="2000" dirty="0"/>
            </a:br>
            <a:r>
              <a:rPr lang="en-US" sz="2000" dirty="0"/>
              <a:t>Rule 62-330, F.A.C.</a:t>
            </a:r>
          </a:p>
          <a:p>
            <a:r>
              <a:rPr lang="en-US" sz="2400" dirty="0"/>
              <a:t>Annotated checklists provide references</a:t>
            </a:r>
          </a:p>
          <a:p>
            <a:pPr lvl="1">
              <a:buSzPct val="75000"/>
              <a:buFont typeface="Courier New" panose="02070309020205020404" pitchFamily="49" charset="0"/>
              <a:buChar char="o"/>
            </a:pPr>
            <a:r>
              <a:rPr lang="en-US" sz="2000" dirty="0"/>
              <a:t>Example: AP 6 references PDCs for All Projects number 6 in JAXBO</a:t>
            </a:r>
          </a:p>
          <a:p>
            <a:pPr lvl="1">
              <a:buSzPct val="75000"/>
              <a:buFont typeface="Courier New" panose="02070309020205020404" pitchFamily="49" charset="0"/>
              <a:buChar char="o"/>
            </a:pPr>
            <a:r>
              <a:rPr lang="en-US" sz="2000" dirty="0"/>
              <a:t>Example: A2.17 references PDC for Activity 2 number 17 in JAXBO</a:t>
            </a:r>
          </a:p>
          <a:p>
            <a:pPr lvl="1">
              <a:buSzPct val="75000"/>
              <a:buFont typeface="Courier New" panose="02070309020205020404" pitchFamily="49" charset="0"/>
              <a:buChar char="o"/>
            </a:pPr>
            <a:r>
              <a:rPr lang="en-US" sz="2000" dirty="0"/>
              <a:t>Example: B.1.m references a red condition for all activities in SPGP</a:t>
            </a:r>
          </a:p>
          <a:p>
            <a:pPr lvl="1">
              <a:buSzPct val="75000"/>
              <a:buFont typeface="Courier New" panose="02070309020205020404" pitchFamily="49" charset="0"/>
              <a:buChar char="o"/>
            </a:pPr>
            <a:r>
              <a:rPr lang="en-US" sz="2000" dirty="0"/>
              <a:t>Example: D.2 references a green condition for boat ramp activities in SPGP</a:t>
            </a:r>
          </a:p>
          <a:p>
            <a:pPr lvl="1">
              <a:buSzPct val="75000"/>
              <a:buFont typeface="Courier New" panose="02070309020205020404" pitchFamily="49" charset="0"/>
              <a:buChar char="o"/>
            </a:pPr>
            <a:r>
              <a:rPr lang="en-US" sz="2000" dirty="0"/>
              <a:t>Example: E.2.c. references a specific requirement for a green piling supported structure activity in SPGP</a:t>
            </a:r>
          </a:p>
          <a:p>
            <a:endParaRPr lang="en-US" sz="2400" dirty="0"/>
          </a:p>
        </p:txBody>
      </p:sp>
    </p:spTree>
    <p:extLst>
      <p:ext uri="{BB962C8B-B14F-4D97-AF65-F5344CB8AC3E}">
        <p14:creationId xmlns:p14="http://schemas.microsoft.com/office/powerpoint/2010/main" val="3792773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CC498CA3-9D5D-4C93-BB1C-D6F5E18F23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5278" y="1600200"/>
            <a:ext cx="4876800" cy="5185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a:extLst>
              <a:ext uri="{FF2B5EF4-FFF2-40B4-BE49-F238E27FC236}">
                <a16:creationId xmlns:a16="http://schemas.microsoft.com/office/drawing/2014/main" id="{1C1089B7-B5B5-4CD6-B9B6-13EB9DC5B468}"/>
              </a:ext>
            </a:extLst>
          </p:cNvPr>
          <p:cNvSpPr>
            <a:spLocks noGrp="1"/>
          </p:cNvSpPr>
          <p:nvPr>
            <p:ph sz="half" idx="1"/>
          </p:nvPr>
        </p:nvSpPr>
        <p:spPr>
          <a:xfrm>
            <a:off x="6592078" y="2133076"/>
            <a:ext cx="3962400" cy="4119562"/>
          </a:xfrm>
        </p:spPr>
        <p:txBody>
          <a:bodyPr/>
          <a:lstStyle/>
          <a:p>
            <a:r>
              <a:rPr lang="en-US" altLang="en-US" sz="2400" dirty="0"/>
              <a:t>Project Information</a:t>
            </a:r>
          </a:p>
          <a:p>
            <a:pPr lvl="1">
              <a:spcAft>
                <a:spcPts val="1200"/>
              </a:spcAft>
              <a:buSzPct val="75000"/>
              <a:buFont typeface="Courier New" panose="02070309020205020404" pitchFamily="49" charset="0"/>
              <a:buChar char="o"/>
            </a:pPr>
            <a:r>
              <a:rPr lang="en-US" sz="2000" dirty="0"/>
              <a:t>JAXBO Activity Number</a:t>
            </a:r>
          </a:p>
          <a:p>
            <a:pPr>
              <a:spcAft>
                <a:spcPts val="1200"/>
              </a:spcAft>
            </a:pPr>
            <a:r>
              <a:rPr lang="en-US" altLang="en-US" sz="2400" dirty="0"/>
              <a:t>Listed Species and DCHs </a:t>
            </a:r>
          </a:p>
          <a:p>
            <a:pPr>
              <a:spcAft>
                <a:spcPts val="1200"/>
              </a:spcAft>
            </a:pPr>
            <a:r>
              <a:rPr lang="en-US" altLang="en-US" sz="2400" dirty="0"/>
              <a:t>Vegetative Resources </a:t>
            </a:r>
          </a:p>
          <a:p>
            <a:pPr>
              <a:spcAft>
                <a:spcPts val="1200"/>
              </a:spcAft>
            </a:pPr>
            <a:r>
              <a:rPr lang="en-US" altLang="en-US" sz="2400" dirty="0"/>
              <a:t>Impacts and Certifications</a:t>
            </a:r>
          </a:p>
          <a:p>
            <a:endParaRPr lang="en-US" dirty="0"/>
          </a:p>
        </p:txBody>
      </p:sp>
      <p:sp>
        <p:nvSpPr>
          <p:cNvPr id="4" name="Title 3">
            <a:extLst>
              <a:ext uri="{FF2B5EF4-FFF2-40B4-BE49-F238E27FC236}">
                <a16:creationId xmlns:a16="http://schemas.microsoft.com/office/drawing/2014/main" id="{6D69043D-0A21-44DB-867E-3C3A6613236F}"/>
              </a:ext>
            </a:extLst>
          </p:cNvPr>
          <p:cNvSpPr>
            <a:spLocks noGrp="1"/>
          </p:cNvSpPr>
          <p:nvPr>
            <p:ph type="title"/>
          </p:nvPr>
        </p:nvSpPr>
        <p:spPr/>
        <p:txBody>
          <a:bodyPr/>
          <a:lstStyle/>
          <a:p>
            <a:r>
              <a:rPr lang="en-US" dirty="0"/>
              <a:t>Summary Checklist</a:t>
            </a:r>
            <a:br>
              <a:rPr lang="en-US" dirty="0"/>
            </a:br>
            <a:endParaRPr lang="en-US" dirty="0"/>
          </a:p>
        </p:txBody>
      </p:sp>
    </p:spTree>
    <p:extLst>
      <p:ext uri="{BB962C8B-B14F-4D97-AF65-F5344CB8AC3E}">
        <p14:creationId xmlns:p14="http://schemas.microsoft.com/office/powerpoint/2010/main" val="2521125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BBEB-309A-4590-8B81-FBB03919C76F}"/>
              </a:ext>
            </a:extLst>
          </p:cNvPr>
          <p:cNvSpPr>
            <a:spLocks noGrp="1"/>
          </p:cNvSpPr>
          <p:nvPr>
            <p:ph type="title"/>
          </p:nvPr>
        </p:nvSpPr>
        <p:spPr>
          <a:xfrm>
            <a:off x="3452190" y="457200"/>
            <a:ext cx="7043090" cy="914401"/>
          </a:xfrm>
        </p:spPr>
        <p:txBody>
          <a:bodyPr/>
          <a:lstStyle/>
          <a:p>
            <a:r>
              <a:rPr lang="en-US" dirty="0"/>
              <a:t>Summary Checklist, 2</a:t>
            </a:r>
          </a:p>
        </p:txBody>
      </p:sp>
      <p:pic>
        <p:nvPicPr>
          <p:cNvPr id="3" name="Picture 8">
            <a:extLst>
              <a:ext uri="{FF2B5EF4-FFF2-40B4-BE49-F238E27FC236}">
                <a16:creationId xmlns:a16="http://schemas.microsoft.com/office/drawing/2014/main" id="{4DDBEE01-90B6-40E6-8B51-6B66A36A9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828" y="1593980"/>
            <a:ext cx="8798560" cy="3424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1453B84-5FF4-48A1-A0EA-3E7066B2CEA7}"/>
              </a:ext>
            </a:extLst>
          </p:cNvPr>
          <p:cNvSpPr txBox="1"/>
          <p:nvPr/>
        </p:nvSpPr>
        <p:spPr>
          <a:xfrm>
            <a:off x="1828800" y="5018314"/>
            <a:ext cx="8570616" cy="1477328"/>
          </a:xfrm>
          <a:prstGeom prst="rect">
            <a:avLst/>
          </a:prstGeom>
          <a:noFill/>
        </p:spPr>
        <p:txBody>
          <a:bodyPr wrap="none" rtlCol="0">
            <a:spAutoFit/>
          </a:bodyPr>
          <a:lstStyle/>
          <a:p>
            <a:pPr defTabSz="457200">
              <a:spcAft>
                <a:spcPts val="1200"/>
              </a:spcAft>
            </a:pPr>
            <a:r>
              <a:rPr lang="en-US" sz="2000" dirty="0">
                <a:solidFill>
                  <a:prstClr val="black"/>
                </a:solidFill>
                <a:latin typeface="Franklin Gothic Demi" panose="020B0703020102020204" pitchFamily="34" charset="0"/>
              </a:rPr>
              <a:t>JAXBO ACTIVITIES:</a:t>
            </a:r>
          </a:p>
          <a:p>
            <a:pPr defTabSz="457200"/>
            <a:r>
              <a:rPr lang="en-US" sz="2000" dirty="0">
                <a:solidFill>
                  <a:prstClr val="black"/>
                </a:solidFill>
                <a:latin typeface="Franklin Gothic Demi" panose="020B0703020102020204" pitchFamily="34" charset="0"/>
              </a:rPr>
              <a:t>1. Shoreline Stabilization			  	 6. Boat Ramps </a:t>
            </a:r>
          </a:p>
          <a:p>
            <a:pPr defTabSz="457200"/>
            <a:r>
              <a:rPr lang="en-US" sz="2000" dirty="0">
                <a:solidFill>
                  <a:prstClr val="black"/>
                </a:solidFill>
                <a:latin typeface="Franklin Gothic Demi" panose="020B0703020102020204" pitchFamily="34" charset="0"/>
              </a:rPr>
              <a:t>2. Piling-supported Structures			 7. Aquatic Habitat Enhancement </a:t>
            </a:r>
          </a:p>
          <a:p>
            <a:pPr defTabSz="457200"/>
            <a:r>
              <a:rPr lang="en-US" sz="2000" dirty="0">
                <a:solidFill>
                  <a:prstClr val="black"/>
                </a:solidFill>
                <a:latin typeface="Franklin Gothic Demi" panose="020B0703020102020204" pitchFamily="34" charset="0"/>
              </a:rPr>
              <a:t>5. Scientific Survey Devices 			 	 9. Marine Debris Removal</a:t>
            </a:r>
          </a:p>
        </p:txBody>
      </p:sp>
      <p:sp>
        <p:nvSpPr>
          <p:cNvPr id="5" name="Arrow: Right 4">
            <a:extLst>
              <a:ext uri="{FF2B5EF4-FFF2-40B4-BE49-F238E27FC236}">
                <a16:creationId xmlns:a16="http://schemas.microsoft.com/office/drawing/2014/main" id="{0F4A3D8D-EF17-4544-9CBD-39CBACB26CF7}"/>
              </a:ext>
            </a:extLst>
          </p:cNvPr>
          <p:cNvSpPr/>
          <p:nvPr/>
        </p:nvSpPr>
        <p:spPr>
          <a:xfrm>
            <a:off x="1626844" y="4686048"/>
            <a:ext cx="360680" cy="24217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6" name="Arrow: Right 5">
            <a:extLst>
              <a:ext uri="{FF2B5EF4-FFF2-40B4-BE49-F238E27FC236}">
                <a16:creationId xmlns:a16="http://schemas.microsoft.com/office/drawing/2014/main" id="{07BB692C-BB54-41FB-95A6-BC08D45B6E38}"/>
              </a:ext>
            </a:extLst>
          </p:cNvPr>
          <p:cNvSpPr/>
          <p:nvPr/>
        </p:nvSpPr>
        <p:spPr>
          <a:xfrm rot="10800000">
            <a:off x="8077200" y="4625757"/>
            <a:ext cx="360680" cy="24217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Tree>
    <p:extLst>
      <p:ext uri="{BB962C8B-B14F-4D97-AF65-F5344CB8AC3E}">
        <p14:creationId xmlns:p14="http://schemas.microsoft.com/office/powerpoint/2010/main" val="280651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BBEB-309A-4590-8B81-FBB03919C76F}"/>
              </a:ext>
            </a:extLst>
          </p:cNvPr>
          <p:cNvSpPr>
            <a:spLocks noGrp="1"/>
          </p:cNvSpPr>
          <p:nvPr>
            <p:ph type="title"/>
          </p:nvPr>
        </p:nvSpPr>
        <p:spPr>
          <a:xfrm>
            <a:off x="3452190" y="457200"/>
            <a:ext cx="7167550" cy="914401"/>
          </a:xfrm>
        </p:spPr>
        <p:txBody>
          <a:bodyPr/>
          <a:lstStyle/>
          <a:p>
            <a:r>
              <a:rPr lang="en-US" dirty="0"/>
              <a:t>Summary Checklist, 3</a:t>
            </a:r>
          </a:p>
        </p:txBody>
      </p:sp>
      <p:pic>
        <p:nvPicPr>
          <p:cNvPr id="3" name="Picture 10">
            <a:extLst>
              <a:ext uri="{FF2B5EF4-FFF2-40B4-BE49-F238E27FC236}">
                <a16:creationId xmlns:a16="http://schemas.microsoft.com/office/drawing/2014/main" id="{9BF5088D-11F6-4965-A9E0-E1A2BC8DD8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597084"/>
            <a:ext cx="9141727" cy="366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rrow: Right 5">
            <a:extLst>
              <a:ext uri="{FF2B5EF4-FFF2-40B4-BE49-F238E27FC236}">
                <a16:creationId xmlns:a16="http://schemas.microsoft.com/office/drawing/2014/main" id="{E90FE4C9-CDAE-4A76-A858-EABF3BAFF9D0}"/>
              </a:ext>
            </a:extLst>
          </p:cNvPr>
          <p:cNvSpPr/>
          <p:nvPr/>
        </p:nvSpPr>
        <p:spPr>
          <a:xfrm rot="10800000">
            <a:off x="10282054" y="1888311"/>
            <a:ext cx="256540" cy="24217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8" name="Rectangle 7">
            <a:extLst>
              <a:ext uri="{FF2B5EF4-FFF2-40B4-BE49-F238E27FC236}">
                <a16:creationId xmlns:a16="http://schemas.microsoft.com/office/drawing/2014/main" id="{7FEB62C6-CD27-46F6-8478-C67708951450}"/>
              </a:ext>
            </a:extLst>
          </p:cNvPr>
          <p:cNvSpPr/>
          <p:nvPr/>
        </p:nvSpPr>
        <p:spPr>
          <a:xfrm>
            <a:off x="1789563" y="5563030"/>
            <a:ext cx="8610600" cy="430887"/>
          </a:xfrm>
          <a:prstGeom prst="rect">
            <a:avLst/>
          </a:prstGeom>
        </p:spPr>
        <p:txBody>
          <a:bodyPr wrap="square">
            <a:spAutoFit/>
          </a:bodyPr>
          <a:lstStyle/>
          <a:p>
            <a:pPr defTabSz="457200"/>
            <a:r>
              <a:rPr lang="en-US" sz="2200" dirty="0">
                <a:solidFill>
                  <a:prstClr val="black"/>
                </a:solidFill>
                <a:latin typeface="Franklin Gothic Demi" panose="020B0703020102020204" pitchFamily="34" charset="0"/>
              </a:rPr>
              <a:t>Example: B.1.m references a RED condition for all activities in SPGP</a:t>
            </a:r>
          </a:p>
        </p:txBody>
      </p:sp>
      <p:pic>
        <p:nvPicPr>
          <p:cNvPr id="10" name="Picture 9">
            <a:extLst>
              <a:ext uri="{FF2B5EF4-FFF2-40B4-BE49-F238E27FC236}">
                <a16:creationId xmlns:a16="http://schemas.microsoft.com/office/drawing/2014/main" id="{51CBA10A-5CE4-4685-9538-8C837957E3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295687"/>
            <a:ext cx="9144000" cy="2266627"/>
          </a:xfrm>
          <a:prstGeom prst="rect">
            <a:avLst/>
          </a:prstGeom>
        </p:spPr>
      </p:pic>
    </p:spTree>
    <p:extLst>
      <p:ext uri="{BB962C8B-B14F-4D97-AF65-F5344CB8AC3E}">
        <p14:creationId xmlns:p14="http://schemas.microsoft.com/office/powerpoint/2010/main" val="425700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BBEB-309A-4590-8B81-FBB03919C76F}"/>
              </a:ext>
            </a:extLst>
          </p:cNvPr>
          <p:cNvSpPr>
            <a:spLocks noGrp="1"/>
          </p:cNvSpPr>
          <p:nvPr>
            <p:ph type="title"/>
          </p:nvPr>
        </p:nvSpPr>
        <p:spPr>
          <a:xfrm>
            <a:off x="3452190" y="457200"/>
            <a:ext cx="7139610" cy="914401"/>
          </a:xfrm>
        </p:spPr>
        <p:txBody>
          <a:bodyPr/>
          <a:lstStyle/>
          <a:p>
            <a:r>
              <a:rPr lang="en-US" dirty="0"/>
              <a:t>Summary Checklist, 4</a:t>
            </a:r>
          </a:p>
        </p:txBody>
      </p:sp>
      <p:pic>
        <p:nvPicPr>
          <p:cNvPr id="3" name="Picture 2">
            <a:extLst>
              <a:ext uri="{FF2B5EF4-FFF2-40B4-BE49-F238E27FC236}">
                <a16:creationId xmlns:a16="http://schemas.microsoft.com/office/drawing/2014/main" id="{CA4CAAB6-3B7B-45D7-BDC2-68E6D258DF8F}"/>
              </a:ext>
            </a:extLst>
          </p:cNvPr>
          <p:cNvPicPr>
            <a:picLocks noChangeAspect="1"/>
          </p:cNvPicPr>
          <p:nvPr/>
        </p:nvPicPr>
        <p:blipFill>
          <a:blip r:embed="rId3"/>
          <a:stretch>
            <a:fillRect/>
          </a:stretch>
        </p:blipFill>
        <p:spPr>
          <a:xfrm>
            <a:off x="1722387" y="1676401"/>
            <a:ext cx="8747226" cy="3131507"/>
          </a:xfrm>
          <a:prstGeom prst="rect">
            <a:avLst/>
          </a:prstGeom>
        </p:spPr>
      </p:pic>
      <p:sp>
        <p:nvSpPr>
          <p:cNvPr id="4" name="Arrow: Right 3">
            <a:extLst>
              <a:ext uri="{FF2B5EF4-FFF2-40B4-BE49-F238E27FC236}">
                <a16:creationId xmlns:a16="http://schemas.microsoft.com/office/drawing/2014/main" id="{7F481048-4A2C-4B74-9BF3-EF258AD9D42A}"/>
              </a:ext>
            </a:extLst>
          </p:cNvPr>
          <p:cNvSpPr/>
          <p:nvPr/>
        </p:nvSpPr>
        <p:spPr>
          <a:xfrm rot="10800000">
            <a:off x="5334000" y="2438401"/>
            <a:ext cx="360680" cy="24217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pic>
        <p:nvPicPr>
          <p:cNvPr id="6" name="Picture 5">
            <a:extLst>
              <a:ext uri="{FF2B5EF4-FFF2-40B4-BE49-F238E27FC236}">
                <a16:creationId xmlns:a16="http://schemas.microsoft.com/office/drawing/2014/main" id="{20581B35-D810-4E44-A9FB-D2FAFA4550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3139" y="2640564"/>
            <a:ext cx="8725722" cy="649306"/>
          </a:xfrm>
          <a:prstGeom prst="rect">
            <a:avLst/>
          </a:prstGeom>
        </p:spPr>
      </p:pic>
      <p:sp>
        <p:nvSpPr>
          <p:cNvPr id="7" name="Rectangle 6">
            <a:extLst>
              <a:ext uri="{FF2B5EF4-FFF2-40B4-BE49-F238E27FC236}">
                <a16:creationId xmlns:a16="http://schemas.microsoft.com/office/drawing/2014/main" id="{3BB42EAE-4E32-4654-926B-60E9BEB896E2}"/>
              </a:ext>
            </a:extLst>
          </p:cNvPr>
          <p:cNvSpPr/>
          <p:nvPr/>
        </p:nvSpPr>
        <p:spPr>
          <a:xfrm>
            <a:off x="1371600" y="5526365"/>
            <a:ext cx="8915400" cy="430887"/>
          </a:xfrm>
          <a:prstGeom prst="rect">
            <a:avLst/>
          </a:prstGeom>
        </p:spPr>
        <p:txBody>
          <a:bodyPr wrap="square">
            <a:spAutoFit/>
          </a:bodyPr>
          <a:lstStyle/>
          <a:p>
            <a:pPr lvl="1" defTabSz="457200"/>
            <a:r>
              <a:rPr lang="en-US" sz="2200" dirty="0">
                <a:solidFill>
                  <a:prstClr val="black"/>
                </a:solidFill>
                <a:latin typeface="Franklin Gothic Demi" panose="020B0703020102020204" pitchFamily="34" charset="0"/>
              </a:rPr>
              <a:t>Example: AP 6 references PDCs for All Projects number 6 in JAXBO</a:t>
            </a:r>
          </a:p>
        </p:txBody>
      </p:sp>
    </p:spTree>
    <p:extLst>
      <p:ext uri="{BB962C8B-B14F-4D97-AF65-F5344CB8AC3E}">
        <p14:creationId xmlns:p14="http://schemas.microsoft.com/office/powerpoint/2010/main" val="334149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1D255-6ED3-44AF-B7DF-D863016851ED}"/>
              </a:ext>
            </a:extLst>
          </p:cNvPr>
          <p:cNvSpPr>
            <a:spLocks noGrp="1"/>
          </p:cNvSpPr>
          <p:nvPr>
            <p:ph type="title"/>
          </p:nvPr>
        </p:nvSpPr>
        <p:spPr/>
        <p:txBody>
          <a:bodyPr/>
          <a:lstStyle/>
          <a:p>
            <a:r>
              <a:rPr lang="en-US" dirty="0"/>
              <a:t>Acronyms </a:t>
            </a:r>
            <a:br>
              <a:rPr lang="en-US" dirty="0"/>
            </a:br>
            <a:endParaRPr lang="en-US" dirty="0"/>
          </a:p>
        </p:txBody>
      </p:sp>
      <p:sp>
        <p:nvSpPr>
          <p:cNvPr id="3" name="Content Placeholder 2">
            <a:extLst>
              <a:ext uri="{FF2B5EF4-FFF2-40B4-BE49-F238E27FC236}">
                <a16:creationId xmlns:a16="http://schemas.microsoft.com/office/drawing/2014/main" id="{3A143903-B04B-49AE-8725-F65CDDAE5017}"/>
              </a:ext>
            </a:extLst>
          </p:cNvPr>
          <p:cNvSpPr>
            <a:spLocks noGrp="1"/>
          </p:cNvSpPr>
          <p:nvPr>
            <p:ph idx="1"/>
          </p:nvPr>
        </p:nvSpPr>
        <p:spPr>
          <a:xfrm>
            <a:off x="1752600" y="1828800"/>
            <a:ext cx="8686800" cy="4495800"/>
          </a:xfrm>
        </p:spPr>
        <p:txBody>
          <a:bodyPr/>
          <a:lstStyle/>
          <a:p>
            <a:pPr>
              <a:spcAft>
                <a:spcPts val="600"/>
              </a:spcAft>
            </a:pPr>
            <a:r>
              <a:rPr lang="en-US" sz="2200" dirty="0"/>
              <a:t>Jacksonville District’s Programmatic Biological Opinion (JAXBO)</a:t>
            </a:r>
          </a:p>
          <a:p>
            <a:pPr>
              <a:spcAft>
                <a:spcPts val="600"/>
              </a:spcAft>
            </a:pPr>
            <a:r>
              <a:rPr lang="en-US" sz="2200" dirty="0"/>
              <a:t>State Programmatic General Permit (SPGP)</a:t>
            </a:r>
          </a:p>
          <a:p>
            <a:pPr>
              <a:spcAft>
                <a:spcPts val="600"/>
              </a:spcAft>
            </a:pPr>
            <a:r>
              <a:rPr lang="en-US" sz="2200" dirty="0"/>
              <a:t>Project Design Criteria (PDC)</a:t>
            </a:r>
          </a:p>
          <a:p>
            <a:pPr>
              <a:spcAft>
                <a:spcPts val="600"/>
              </a:spcAft>
            </a:pPr>
            <a:r>
              <a:rPr lang="en-US" sz="2200" dirty="0"/>
              <a:t>Designated Protected Species (DPS)</a:t>
            </a:r>
          </a:p>
          <a:p>
            <a:pPr>
              <a:spcAft>
                <a:spcPts val="600"/>
              </a:spcAft>
            </a:pPr>
            <a:r>
              <a:rPr lang="en-US" sz="2200" dirty="0"/>
              <a:t>Designated Critical Habitat (DCH)</a:t>
            </a:r>
          </a:p>
          <a:p>
            <a:pPr>
              <a:spcAft>
                <a:spcPts val="600"/>
              </a:spcAft>
            </a:pPr>
            <a:r>
              <a:rPr lang="en-US" sz="2200" dirty="0"/>
              <a:t>National Marine Fisheries Service (NMFS)</a:t>
            </a:r>
          </a:p>
          <a:p>
            <a:pPr>
              <a:spcAft>
                <a:spcPts val="600"/>
              </a:spcAft>
            </a:pPr>
            <a:r>
              <a:rPr lang="en-US" sz="2200" dirty="0"/>
              <a:t>Florida Keys National Marine Sanctuary (FKNMS)</a:t>
            </a:r>
          </a:p>
          <a:p>
            <a:pPr>
              <a:spcAft>
                <a:spcPts val="600"/>
              </a:spcAft>
            </a:pPr>
            <a:r>
              <a:rPr lang="en-US" sz="2200" dirty="0"/>
              <a:t>Essential Features / Primary Constituent Elements (PCE) / Physical Biological Features (PBF)</a:t>
            </a:r>
          </a:p>
          <a:p>
            <a:endParaRPr lang="en-US" dirty="0"/>
          </a:p>
        </p:txBody>
      </p:sp>
    </p:spTree>
    <p:extLst>
      <p:ext uri="{BB962C8B-B14F-4D97-AF65-F5344CB8AC3E}">
        <p14:creationId xmlns:p14="http://schemas.microsoft.com/office/powerpoint/2010/main" val="2459778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DFDB-4883-44AE-9255-01F13DA14BE5}"/>
              </a:ext>
            </a:extLst>
          </p:cNvPr>
          <p:cNvSpPr>
            <a:spLocks noGrp="1"/>
          </p:cNvSpPr>
          <p:nvPr>
            <p:ph type="title"/>
          </p:nvPr>
        </p:nvSpPr>
        <p:spPr/>
        <p:txBody>
          <a:bodyPr/>
          <a:lstStyle/>
          <a:p>
            <a:pPr>
              <a:lnSpc>
                <a:spcPct val="80000"/>
              </a:lnSpc>
            </a:pPr>
            <a:r>
              <a:rPr lang="en-US" dirty="0"/>
              <a:t>Designated Critical Habitats (DCHs)</a:t>
            </a:r>
            <a:br>
              <a:rPr lang="en-US" dirty="0"/>
            </a:br>
            <a:endParaRPr lang="en-US" dirty="0"/>
          </a:p>
        </p:txBody>
      </p:sp>
      <p:sp>
        <p:nvSpPr>
          <p:cNvPr id="3" name="Content Placeholder 2">
            <a:extLst>
              <a:ext uri="{FF2B5EF4-FFF2-40B4-BE49-F238E27FC236}">
                <a16:creationId xmlns:a16="http://schemas.microsoft.com/office/drawing/2014/main" id="{7599BB7E-D93A-4895-96DE-E20F8090BFBA}"/>
              </a:ext>
            </a:extLst>
          </p:cNvPr>
          <p:cNvSpPr>
            <a:spLocks noGrp="1"/>
          </p:cNvSpPr>
          <p:nvPr>
            <p:ph idx="1"/>
          </p:nvPr>
        </p:nvSpPr>
        <p:spPr>
          <a:xfrm>
            <a:off x="1752600" y="1981200"/>
            <a:ext cx="8686800" cy="3814762"/>
          </a:xfrm>
        </p:spPr>
        <p:txBody>
          <a:bodyPr/>
          <a:lstStyle/>
          <a:p>
            <a:r>
              <a:rPr lang="en-US" sz="2400" dirty="0"/>
              <a:t>SPGP V R-1 </a:t>
            </a:r>
          </a:p>
          <a:p>
            <a:pPr lvl="1">
              <a:spcAft>
                <a:spcPts val="1800"/>
              </a:spcAft>
              <a:buSzPct val="75000"/>
              <a:buFont typeface="Courier New" panose="02070309020205020404" pitchFamily="49" charset="0"/>
              <a:buChar char="o"/>
            </a:pPr>
            <a:r>
              <a:rPr lang="en-US" sz="2000" dirty="0"/>
              <a:t>Attachments (8,10-21,24-30)</a:t>
            </a:r>
          </a:p>
          <a:p>
            <a:pPr>
              <a:spcAft>
                <a:spcPts val="600"/>
              </a:spcAft>
            </a:pPr>
            <a:r>
              <a:rPr lang="en-US" sz="2400" dirty="0"/>
              <a:t>MapDirect</a:t>
            </a:r>
          </a:p>
          <a:p>
            <a:pPr lvl="1">
              <a:spcAft>
                <a:spcPts val="600"/>
              </a:spcAft>
              <a:buSzPct val="75000"/>
              <a:buFont typeface="Courier New" panose="02070309020205020404" pitchFamily="49" charset="0"/>
              <a:buChar char="o"/>
            </a:pPr>
            <a:r>
              <a:rPr lang="en-US" sz="2000" dirty="0"/>
              <a:t>Map Direct Gallery: Choose Map: State Programmatic General Permit (SPGP) Map </a:t>
            </a:r>
          </a:p>
          <a:p>
            <a:pPr lvl="1">
              <a:spcAft>
                <a:spcPts val="600"/>
              </a:spcAft>
              <a:buSzPct val="75000"/>
              <a:buFont typeface="Courier New" panose="02070309020205020404" pitchFamily="49" charset="0"/>
              <a:buChar char="o"/>
            </a:pPr>
            <a:r>
              <a:rPr lang="en-US" sz="2000" dirty="0"/>
              <a:t>ArcGIS Shapefile (*.shp)</a:t>
            </a:r>
          </a:p>
          <a:p>
            <a:pPr lvl="1">
              <a:spcAft>
                <a:spcPts val="600"/>
              </a:spcAft>
              <a:buSzPct val="75000"/>
              <a:buFont typeface="Courier New" panose="02070309020205020404" pitchFamily="49" charset="0"/>
              <a:buChar char="o"/>
            </a:pPr>
            <a:r>
              <a:rPr lang="en-US" sz="2000" dirty="0"/>
              <a:t>Google Maps (*.kml)</a:t>
            </a:r>
          </a:p>
          <a:p>
            <a:pPr lvl="1">
              <a:buSzPct val="75000"/>
              <a:buFont typeface="Courier New" panose="02070309020205020404" pitchFamily="49" charset="0"/>
              <a:buChar char="o"/>
            </a:pPr>
            <a:r>
              <a:rPr lang="en-US" sz="2000" dirty="0">
                <a:hlinkClick r:id="rId2"/>
              </a:rPr>
              <a:t>Https://ca.dep.state.fl.us/mapdirect/</a:t>
            </a:r>
            <a:r>
              <a:rPr lang="en-US" sz="2000" dirty="0"/>
              <a:t> </a:t>
            </a:r>
          </a:p>
          <a:p>
            <a:endParaRPr lang="en-US" dirty="0"/>
          </a:p>
        </p:txBody>
      </p:sp>
    </p:spTree>
    <p:extLst>
      <p:ext uri="{BB962C8B-B14F-4D97-AF65-F5344CB8AC3E}">
        <p14:creationId xmlns:p14="http://schemas.microsoft.com/office/powerpoint/2010/main" val="564030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93DCD-683A-4F29-AAD8-924BFC5D7440}"/>
              </a:ext>
            </a:extLst>
          </p:cNvPr>
          <p:cNvSpPr>
            <a:spLocks noGrp="1"/>
          </p:cNvSpPr>
          <p:nvPr>
            <p:ph type="title"/>
          </p:nvPr>
        </p:nvSpPr>
        <p:spPr/>
        <p:txBody>
          <a:bodyPr/>
          <a:lstStyle/>
          <a:p>
            <a:r>
              <a:rPr lang="en-US" dirty="0"/>
              <a:t>MapDirect SPGP</a:t>
            </a:r>
          </a:p>
        </p:txBody>
      </p:sp>
      <p:pic>
        <p:nvPicPr>
          <p:cNvPr id="3" name="Picture 4">
            <a:extLst>
              <a:ext uri="{FF2B5EF4-FFF2-40B4-BE49-F238E27FC236}">
                <a16:creationId xmlns:a16="http://schemas.microsoft.com/office/drawing/2014/main" id="{07652F48-93B7-49EF-9657-7FC690958D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25"/>
          <a:stretch/>
        </p:blipFill>
        <p:spPr bwMode="auto">
          <a:xfrm>
            <a:off x="1802334" y="1524000"/>
            <a:ext cx="8587332" cy="4876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6200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692EF-B7F1-43E1-99D8-EEEBD091B33E}"/>
              </a:ext>
            </a:extLst>
          </p:cNvPr>
          <p:cNvSpPr>
            <a:spLocks noGrp="1"/>
          </p:cNvSpPr>
          <p:nvPr>
            <p:ph type="title"/>
          </p:nvPr>
        </p:nvSpPr>
        <p:spPr/>
        <p:txBody>
          <a:bodyPr/>
          <a:lstStyle/>
          <a:p>
            <a:r>
              <a:rPr lang="en-US" dirty="0"/>
              <a:t>DCH SPGP</a:t>
            </a:r>
          </a:p>
        </p:txBody>
      </p:sp>
      <p:pic>
        <p:nvPicPr>
          <p:cNvPr id="3" name="Picture 4">
            <a:extLst>
              <a:ext uri="{FF2B5EF4-FFF2-40B4-BE49-F238E27FC236}">
                <a16:creationId xmlns:a16="http://schemas.microsoft.com/office/drawing/2014/main" id="{A17502DC-C5D7-49A2-AE55-DC344EFA6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6316" y="1371601"/>
            <a:ext cx="4879368" cy="52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1109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7DE6F-246C-466D-8770-DBFC0F605E3F}"/>
              </a:ext>
            </a:extLst>
          </p:cNvPr>
          <p:cNvSpPr>
            <a:spLocks noGrp="1"/>
          </p:cNvSpPr>
          <p:nvPr>
            <p:ph type="title"/>
          </p:nvPr>
        </p:nvSpPr>
        <p:spPr/>
        <p:txBody>
          <a:bodyPr/>
          <a:lstStyle/>
          <a:p>
            <a:r>
              <a:rPr lang="en-US" dirty="0"/>
              <a:t>DCH ArcGIS</a:t>
            </a:r>
          </a:p>
        </p:txBody>
      </p:sp>
      <p:pic>
        <p:nvPicPr>
          <p:cNvPr id="3" name="Picture 6">
            <a:extLst>
              <a:ext uri="{FF2B5EF4-FFF2-40B4-BE49-F238E27FC236}">
                <a16:creationId xmlns:a16="http://schemas.microsoft.com/office/drawing/2014/main" id="{CBC00050-7BB5-4E9F-9EFC-9E288E2FD9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34"/>
          <a:stretch/>
        </p:blipFill>
        <p:spPr bwMode="auto">
          <a:xfrm>
            <a:off x="2617788" y="1600200"/>
            <a:ext cx="6956425" cy="50466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652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66932-3DC6-451A-8242-CC87B54891B5}"/>
              </a:ext>
            </a:extLst>
          </p:cNvPr>
          <p:cNvSpPr>
            <a:spLocks noGrp="1"/>
          </p:cNvSpPr>
          <p:nvPr>
            <p:ph type="title"/>
          </p:nvPr>
        </p:nvSpPr>
        <p:spPr/>
        <p:txBody>
          <a:bodyPr/>
          <a:lstStyle/>
          <a:p>
            <a:r>
              <a:rPr lang="en-US" dirty="0"/>
              <a:t>DCH Google Earth</a:t>
            </a:r>
          </a:p>
        </p:txBody>
      </p:sp>
      <p:pic>
        <p:nvPicPr>
          <p:cNvPr id="3" name="Picture 2">
            <a:extLst>
              <a:ext uri="{FF2B5EF4-FFF2-40B4-BE49-F238E27FC236}">
                <a16:creationId xmlns:a16="http://schemas.microsoft.com/office/drawing/2014/main" id="{D6058B8E-703F-45F2-8CBC-91CE6DC9D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565" y="1600201"/>
            <a:ext cx="8534871" cy="480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140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DFDB-4883-44AE-9255-01F13DA14BE5}"/>
              </a:ext>
            </a:extLst>
          </p:cNvPr>
          <p:cNvSpPr>
            <a:spLocks noGrp="1"/>
          </p:cNvSpPr>
          <p:nvPr>
            <p:ph type="title"/>
          </p:nvPr>
        </p:nvSpPr>
        <p:spPr>
          <a:xfrm>
            <a:off x="3452190" y="604839"/>
            <a:ext cx="6987210" cy="914401"/>
          </a:xfrm>
        </p:spPr>
        <p:txBody>
          <a:bodyPr/>
          <a:lstStyle/>
          <a:p>
            <a:pPr>
              <a:lnSpc>
                <a:spcPct val="80000"/>
              </a:lnSpc>
            </a:pPr>
            <a:r>
              <a:rPr lang="en-US" dirty="0"/>
              <a:t>Essential Features</a:t>
            </a:r>
          </a:p>
        </p:txBody>
      </p:sp>
      <p:sp>
        <p:nvSpPr>
          <p:cNvPr id="3" name="Content Placeholder 2">
            <a:extLst>
              <a:ext uri="{FF2B5EF4-FFF2-40B4-BE49-F238E27FC236}">
                <a16:creationId xmlns:a16="http://schemas.microsoft.com/office/drawing/2014/main" id="{7599BB7E-D93A-4895-96DE-E20F8090BFBA}"/>
              </a:ext>
            </a:extLst>
          </p:cNvPr>
          <p:cNvSpPr>
            <a:spLocks noGrp="1"/>
          </p:cNvSpPr>
          <p:nvPr>
            <p:ph idx="1"/>
          </p:nvPr>
        </p:nvSpPr>
        <p:spPr>
          <a:xfrm>
            <a:off x="1752600" y="1676401"/>
            <a:ext cx="8686800" cy="4119561"/>
          </a:xfrm>
        </p:spPr>
        <p:txBody>
          <a:bodyPr/>
          <a:lstStyle/>
          <a:p>
            <a:r>
              <a:rPr lang="en-US" sz="2400" dirty="0"/>
              <a:t>SPGP V R-1 </a:t>
            </a:r>
          </a:p>
          <a:p>
            <a:pPr lvl="1">
              <a:buSzPct val="75000"/>
              <a:buFont typeface="Courier New" panose="02070309020205020404" pitchFamily="49" charset="0"/>
              <a:buChar char="o"/>
            </a:pPr>
            <a:r>
              <a:rPr lang="en-US" sz="2000" dirty="0"/>
              <a:t>Attachment 9</a:t>
            </a:r>
          </a:p>
          <a:p>
            <a:r>
              <a:rPr lang="en-US" sz="2400" dirty="0"/>
              <a:t>Helps identify habitat essential to the conservation of the species</a:t>
            </a:r>
            <a:endParaRPr lang="en-US" sz="2000" dirty="0"/>
          </a:p>
          <a:p>
            <a:endParaRPr lang="en-US" dirty="0"/>
          </a:p>
        </p:txBody>
      </p:sp>
      <p:pic>
        <p:nvPicPr>
          <p:cNvPr id="6" name="Picture 5">
            <a:extLst>
              <a:ext uri="{FF2B5EF4-FFF2-40B4-BE49-F238E27FC236}">
                <a16:creationId xmlns:a16="http://schemas.microsoft.com/office/drawing/2014/main" id="{ABD11267-8756-437B-9083-F7FF49577D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200401"/>
            <a:ext cx="9067800" cy="2929493"/>
          </a:xfrm>
          <a:prstGeom prst="rect">
            <a:avLst/>
          </a:prstGeom>
        </p:spPr>
      </p:pic>
    </p:spTree>
    <p:extLst>
      <p:ext uri="{BB962C8B-B14F-4D97-AF65-F5344CB8AC3E}">
        <p14:creationId xmlns:p14="http://schemas.microsoft.com/office/powerpoint/2010/main" val="32024976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8B2FA6-4386-4CD9-B49E-17507891A227}"/>
              </a:ext>
            </a:extLst>
          </p:cNvPr>
          <p:cNvSpPr>
            <a:spLocks noGrp="1"/>
          </p:cNvSpPr>
          <p:nvPr>
            <p:ph type="title"/>
          </p:nvPr>
        </p:nvSpPr>
        <p:spPr/>
        <p:txBody>
          <a:bodyPr/>
          <a:lstStyle/>
          <a:p>
            <a:r>
              <a:rPr lang="en-US" dirty="0"/>
              <a:t>Review For Red/Green </a:t>
            </a:r>
          </a:p>
        </p:txBody>
      </p:sp>
    </p:spTree>
    <p:extLst>
      <p:ext uri="{BB962C8B-B14F-4D97-AF65-F5344CB8AC3E}">
        <p14:creationId xmlns:p14="http://schemas.microsoft.com/office/powerpoint/2010/main" val="1055888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48629AF-9B6A-4690-B9CE-48295BCEC5BB}"/>
              </a:ext>
            </a:extLst>
          </p:cNvPr>
          <p:cNvSpPr/>
          <p:nvPr/>
        </p:nvSpPr>
        <p:spPr>
          <a:xfrm>
            <a:off x="1524000" y="1828800"/>
            <a:ext cx="9144000" cy="502920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90AEDCA7-FC71-4463-9941-3EF45A6BB4C3}"/>
              </a:ext>
            </a:extLst>
          </p:cNvPr>
          <p:cNvSpPr>
            <a:spLocks noGrp="1"/>
          </p:cNvSpPr>
          <p:nvPr>
            <p:ph type="title"/>
          </p:nvPr>
        </p:nvSpPr>
        <p:spPr/>
        <p:txBody>
          <a:bodyPr/>
          <a:lstStyle/>
          <a:p>
            <a:r>
              <a:rPr lang="en-US" dirty="0"/>
              <a:t>All Activities </a:t>
            </a:r>
          </a:p>
        </p:txBody>
      </p:sp>
      <p:sp>
        <p:nvSpPr>
          <p:cNvPr id="3" name="Content Placeholder 2">
            <a:extLst>
              <a:ext uri="{FF2B5EF4-FFF2-40B4-BE49-F238E27FC236}">
                <a16:creationId xmlns:a16="http://schemas.microsoft.com/office/drawing/2014/main" id="{B6E3DEC1-8C69-40D7-B035-AC31828A9681}"/>
              </a:ext>
            </a:extLst>
          </p:cNvPr>
          <p:cNvSpPr>
            <a:spLocks noGrp="1"/>
          </p:cNvSpPr>
          <p:nvPr>
            <p:ph idx="1"/>
          </p:nvPr>
        </p:nvSpPr>
        <p:spPr>
          <a:xfrm>
            <a:off x="1755710" y="1976439"/>
            <a:ext cx="8686800" cy="4424362"/>
          </a:xfrm>
        </p:spPr>
        <p:txBody>
          <a:bodyPr/>
          <a:lstStyle/>
          <a:p>
            <a:pPr marL="457200" indent="-457200">
              <a:buFont typeface="+mj-lt"/>
              <a:buAutoNum type="alphaLcPeriod"/>
            </a:pPr>
            <a:r>
              <a:rPr lang="en-US" sz="2100" dirty="0"/>
              <a:t>JAXBO Checklist not submitted, incomplete or inaccurate</a:t>
            </a:r>
          </a:p>
          <a:p>
            <a:pPr marL="457200" indent="-457200">
              <a:buFont typeface="+mj-lt"/>
              <a:buAutoNum type="alphaLcPeriod"/>
            </a:pPr>
            <a:r>
              <a:rPr lang="en-US" sz="2100" dirty="0"/>
              <a:t>Authorized under agency enforcement or compliance action</a:t>
            </a:r>
          </a:p>
          <a:p>
            <a:pPr marL="457200" indent="-457200">
              <a:buFont typeface="+mj-lt"/>
              <a:buAutoNum type="alphaLcPeriod"/>
            </a:pPr>
            <a:r>
              <a:rPr lang="en-US" sz="2100" dirty="0"/>
              <a:t>Authorized under agency emergency permitting</a:t>
            </a:r>
          </a:p>
          <a:p>
            <a:pPr marL="457200" indent="-457200">
              <a:buFont typeface="+mj-lt"/>
              <a:buAutoNum type="alphaLcPeriod"/>
            </a:pPr>
            <a:r>
              <a:rPr lang="en-US" sz="2100" dirty="0"/>
              <a:t>Projects in federal rights-of-way, navigation channels </a:t>
            </a:r>
          </a:p>
          <a:p>
            <a:pPr marL="457200" indent="-457200">
              <a:buFont typeface="+mj-lt"/>
              <a:buAutoNum type="alphaLcPeriod"/>
            </a:pPr>
            <a:r>
              <a:rPr lang="en-US" sz="2100" dirty="0"/>
              <a:t>Projects within specific geographic boundaries</a:t>
            </a:r>
          </a:p>
          <a:p>
            <a:pPr marL="457200" indent="-457200">
              <a:buFont typeface="+mj-lt"/>
              <a:buAutoNum type="alphaLcPeriod"/>
            </a:pPr>
            <a:r>
              <a:rPr lang="en-US" sz="2100" dirty="0"/>
              <a:t>Projects that “may affect” manatees</a:t>
            </a:r>
          </a:p>
          <a:p>
            <a:pPr marL="457200" indent="-457200">
              <a:buFont typeface="+mj-lt"/>
              <a:buAutoNum type="alphaLcPeriod"/>
            </a:pPr>
            <a:r>
              <a:rPr lang="en-US" sz="2100" dirty="0"/>
              <a:t>Projects in specific habitats of beach mice</a:t>
            </a:r>
          </a:p>
          <a:p>
            <a:pPr marL="457200" indent="-457200">
              <a:buFont typeface="+mj-lt"/>
              <a:buAutoNum type="alphaLcPeriod"/>
            </a:pPr>
            <a:r>
              <a:rPr lang="en-US" sz="2100" dirty="0"/>
              <a:t>Projects on or contiguous to beaches</a:t>
            </a:r>
          </a:p>
          <a:p>
            <a:pPr marL="457200" indent="-457200">
              <a:buFont typeface="+mj-lt"/>
              <a:buAutoNum type="alphaLcPeriod"/>
            </a:pPr>
            <a:r>
              <a:rPr lang="en-US" sz="2100" dirty="0"/>
              <a:t>Projects within 2,500 ft of a wood stork nesting colony</a:t>
            </a:r>
          </a:p>
          <a:p>
            <a:pPr marL="457200" indent="-457200">
              <a:buFont typeface="+mj-lt"/>
              <a:buAutoNum type="alphaLcPeriod"/>
            </a:pPr>
            <a:r>
              <a:rPr lang="en-US" sz="2100" dirty="0"/>
              <a:t>Projects that adversely impact any federally listed T/E species or its habitat</a:t>
            </a:r>
          </a:p>
          <a:p>
            <a:endParaRPr lang="en-US" dirty="0"/>
          </a:p>
        </p:txBody>
      </p:sp>
      <p:sp>
        <p:nvSpPr>
          <p:cNvPr id="4" name="Text Placeholder 3">
            <a:extLst>
              <a:ext uri="{FF2B5EF4-FFF2-40B4-BE49-F238E27FC236}">
                <a16:creationId xmlns:a16="http://schemas.microsoft.com/office/drawing/2014/main" id="{1C07C83C-0231-45DE-AB41-A8CFE1B61B85}"/>
              </a:ext>
            </a:extLst>
          </p:cNvPr>
          <p:cNvSpPr>
            <a:spLocks noGrp="1"/>
          </p:cNvSpPr>
          <p:nvPr>
            <p:ph type="body" sz="quarter" idx="13"/>
          </p:nvPr>
        </p:nvSpPr>
        <p:spPr>
          <a:xfrm>
            <a:off x="3452190" y="1143000"/>
            <a:ext cx="7444410" cy="685800"/>
          </a:xfrm>
        </p:spPr>
        <p:txBody>
          <a:bodyPr/>
          <a:lstStyle/>
          <a:p>
            <a:r>
              <a:rPr lang="en-US" dirty="0"/>
              <a:t>Red (B.1.) Projects NOT authorized</a:t>
            </a:r>
          </a:p>
        </p:txBody>
      </p:sp>
    </p:spTree>
    <p:extLst>
      <p:ext uri="{BB962C8B-B14F-4D97-AF65-F5344CB8AC3E}">
        <p14:creationId xmlns:p14="http://schemas.microsoft.com/office/powerpoint/2010/main" val="4148899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702081D-B186-4ED6-9388-AB41FF114C8A}"/>
              </a:ext>
            </a:extLst>
          </p:cNvPr>
          <p:cNvSpPr/>
          <p:nvPr/>
        </p:nvSpPr>
        <p:spPr>
          <a:xfrm>
            <a:off x="1524000" y="1828800"/>
            <a:ext cx="9144000" cy="502920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 name="Content Placeholder 2">
            <a:extLst>
              <a:ext uri="{FF2B5EF4-FFF2-40B4-BE49-F238E27FC236}">
                <a16:creationId xmlns:a16="http://schemas.microsoft.com/office/drawing/2014/main" id="{EC50750A-B713-44E5-BE4D-B7BAA1EC1E80}"/>
              </a:ext>
            </a:extLst>
          </p:cNvPr>
          <p:cNvSpPr>
            <a:spLocks noGrp="1"/>
          </p:cNvSpPr>
          <p:nvPr>
            <p:ph idx="1"/>
          </p:nvPr>
        </p:nvSpPr>
        <p:spPr>
          <a:xfrm>
            <a:off x="1752600" y="1828800"/>
            <a:ext cx="8763000" cy="4800600"/>
          </a:xfrm>
        </p:spPr>
        <p:txBody>
          <a:bodyPr/>
          <a:lstStyle/>
          <a:p>
            <a:pPr marL="457200" indent="-457200">
              <a:buFont typeface="+mj-lt"/>
              <a:buAutoNum type="alphaLcPeriod" startAt="11"/>
            </a:pPr>
            <a:r>
              <a:rPr lang="en-US" sz="2100" dirty="0"/>
              <a:t>Projects that will adversely impact specific essential fish habitats</a:t>
            </a:r>
          </a:p>
          <a:p>
            <a:pPr marL="457200" indent="-457200">
              <a:buFont typeface="+mj-lt"/>
              <a:buAutoNum type="alphaLcPeriod" startAt="11"/>
            </a:pPr>
            <a:r>
              <a:rPr lang="en-US" sz="2100" dirty="0"/>
              <a:t>Parcel is substantially submerged and largely covered by seagrass</a:t>
            </a:r>
          </a:p>
          <a:p>
            <a:pPr marL="457200" indent="-457200">
              <a:buFont typeface="+mj-lt"/>
              <a:buAutoNum type="alphaLcPeriod" startAt="11"/>
            </a:pPr>
            <a:r>
              <a:rPr lang="en-US" sz="2100" dirty="0"/>
              <a:t>Smalltooth sawfish Critical Habitat Limited Exclusion Zone</a:t>
            </a:r>
          </a:p>
          <a:p>
            <a:pPr marL="457200" indent="-457200">
              <a:buFont typeface="+mj-lt"/>
              <a:buAutoNum type="alphaLcPeriod" startAt="11"/>
            </a:pPr>
            <a:r>
              <a:rPr lang="en-US" sz="2100" dirty="0"/>
              <a:t>Gulf sturgeon Critical Habitat Migratory Restriction Zone</a:t>
            </a:r>
          </a:p>
          <a:p>
            <a:pPr marL="457200" indent="-457200">
              <a:buFont typeface="+mj-lt"/>
              <a:buAutoNum type="alphaLcPeriod" startAt="11"/>
            </a:pPr>
            <a:r>
              <a:rPr lang="en-US" sz="2100" dirty="0"/>
              <a:t>Atlantic sturgeon Critical Habitat Exclusion Zone</a:t>
            </a:r>
          </a:p>
          <a:p>
            <a:pPr marL="457200" indent="-457200">
              <a:buFont typeface="+mj-lt"/>
              <a:buAutoNum type="alphaLcPeriod" startAt="11"/>
            </a:pPr>
            <a:r>
              <a:rPr lang="en-US" sz="2100" dirty="0"/>
              <a:t>Installation of metal pipe by impact hammer/or any by impact hammer &gt;5/day</a:t>
            </a:r>
          </a:p>
          <a:p>
            <a:pPr marL="457200" indent="-457200">
              <a:buFont typeface="+mj-lt"/>
              <a:buAutoNum type="alphaLcPeriod" startAt="11"/>
            </a:pPr>
            <a:r>
              <a:rPr lang="en-US" sz="2100" dirty="0"/>
              <a:t>Projects requiring prior approval from NOAA’s Florida Keys National Marine Sanctuary</a:t>
            </a:r>
          </a:p>
          <a:p>
            <a:pPr marL="457200" indent="-457200">
              <a:buFont typeface="+mj-lt"/>
              <a:buAutoNum type="alphaLcPeriod" startAt="11"/>
            </a:pPr>
            <a:r>
              <a:rPr lang="en-US" sz="2100" dirty="0"/>
              <a:t>Projects within shipping safety fairways and anchorage areas</a:t>
            </a:r>
          </a:p>
          <a:p>
            <a:pPr marL="457200" indent="-457200">
              <a:buFont typeface="+mj-lt"/>
              <a:buAutoNum type="alphaLcPeriod" startAt="11"/>
            </a:pPr>
            <a:r>
              <a:rPr lang="en-US" sz="2100" dirty="0"/>
              <a:t>Projects authorized by agency “after the fact”</a:t>
            </a:r>
          </a:p>
          <a:p>
            <a:pPr marL="457200" indent="-457200">
              <a:buFont typeface="+mj-lt"/>
              <a:buAutoNum type="alphaLcPeriod" startAt="11"/>
            </a:pPr>
            <a:r>
              <a:rPr lang="en-US" sz="2100" dirty="0"/>
              <a:t>Projects wherein structures extend more than 25% of canal/channel width</a:t>
            </a:r>
          </a:p>
          <a:p>
            <a:endParaRPr lang="en-US" dirty="0"/>
          </a:p>
        </p:txBody>
      </p:sp>
      <p:sp>
        <p:nvSpPr>
          <p:cNvPr id="10" name="Title 1">
            <a:extLst>
              <a:ext uri="{FF2B5EF4-FFF2-40B4-BE49-F238E27FC236}">
                <a16:creationId xmlns:a16="http://schemas.microsoft.com/office/drawing/2014/main" id="{12D66401-4B6E-4533-992F-EEB543507AE1}"/>
              </a:ext>
            </a:extLst>
          </p:cNvPr>
          <p:cNvSpPr>
            <a:spLocks noGrp="1"/>
          </p:cNvSpPr>
          <p:nvPr>
            <p:ph type="title"/>
          </p:nvPr>
        </p:nvSpPr>
        <p:spPr>
          <a:xfrm>
            <a:off x="3452190" y="457200"/>
            <a:ext cx="6987210" cy="914401"/>
          </a:xfrm>
        </p:spPr>
        <p:txBody>
          <a:bodyPr/>
          <a:lstStyle/>
          <a:p>
            <a:r>
              <a:rPr lang="en-US" dirty="0"/>
              <a:t>All Activities, 2 </a:t>
            </a:r>
          </a:p>
        </p:txBody>
      </p:sp>
      <p:sp>
        <p:nvSpPr>
          <p:cNvPr id="11" name="Text Placeholder 3">
            <a:extLst>
              <a:ext uri="{FF2B5EF4-FFF2-40B4-BE49-F238E27FC236}">
                <a16:creationId xmlns:a16="http://schemas.microsoft.com/office/drawing/2014/main" id="{1ED88249-BDD7-4445-8CE7-F8AB51BE2B46}"/>
              </a:ext>
            </a:extLst>
          </p:cNvPr>
          <p:cNvSpPr>
            <a:spLocks noGrp="1"/>
          </p:cNvSpPr>
          <p:nvPr>
            <p:ph type="body" sz="quarter" idx="13"/>
          </p:nvPr>
        </p:nvSpPr>
        <p:spPr>
          <a:xfrm>
            <a:off x="3352800" y="1143000"/>
            <a:ext cx="7825410" cy="685800"/>
          </a:xfrm>
        </p:spPr>
        <p:txBody>
          <a:bodyPr/>
          <a:lstStyle/>
          <a:p>
            <a:r>
              <a:rPr lang="en-US" dirty="0"/>
              <a:t>Red (B.1.) Projects NOT authorized</a:t>
            </a:r>
          </a:p>
        </p:txBody>
      </p:sp>
    </p:spTree>
    <p:extLst>
      <p:ext uri="{BB962C8B-B14F-4D97-AF65-F5344CB8AC3E}">
        <p14:creationId xmlns:p14="http://schemas.microsoft.com/office/powerpoint/2010/main" val="1429341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06DF965-A627-48CB-A989-F3C1ACE8DB69}"/>
              </a:ext>
            </a:extLst>
          </p:cNvPr>
          <p:cNvSpPr/>
          <p:nvPr/>
        </p:nvSpPr>
        <p:spPr>
          <a:xfrm>
            <a:off x="1524000" y="2057400"/>
            <a:ext cx="9144000" cy="480060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A612A712-019A-4FB1-A74A-1CFBACEF7F4D}"/>
              </a:ext>
            </a:extLst>
          </p:cNvPr>
          <p:cNvSpPr>
            <a:spLocks noGrp="1"/>
          </p:cNvSpPr>
          <p:nvPr>
            <p:ph type="title"/>
          </p:nvPr>
        </p:nvSpPr>
        <p:spPr/>
        <p:txBody>
          <a:bodyPr/>
          <a:lstStyle/>
          <a:p>
            <a:r>
              <a:rPr lang="en-US" dirty="0"/>
              <a:t>All Activities, 3</a:t>
            </a:r>
          </a:p>
        </p:txBody>
      </p:sp>
      <p:sp>
        <p:nvSpPr>
          <p:cNvPr id="3" name="Content Placeholder 2">
            <a:extLst>
              <a:ext uri="{FF2B5EF4-FFF2-40B4-BE49-F238E27FC236}">
                <a16:creationId xmlns:a16="http://schemas.microsoft.com/office/drawing/2014/main" id="{56D793DC-9C05-4E9E-85D6-A6CA91056EFA}"/>
              </a:ext>
            </a:extLst>
          </p:cNvPr>
          <p:cNvSpPr>
            <a:spLocks noGrp="1"/>
          </p:cNvSpPr>
          <p:nvPr>
            <p:ph idx="1"/>
          </p:nvPr>
        </p:nvSpPr>
        <p:spPr>
          <a:xfrm>
            <a:off x="1752599" y="2281241"/>
            <a:ext cx="8686800" cy="4119561"/>
          </a:xfrm>
        </p:spPr>
        <p:txBody>
          <a:bodyPr/>
          <a:lstStyle/>
          <a:p>
            <a:pPr marL="457200" indent="-457200">
              <a:buFont typeface="+mj-lt"/>
              <a:buAutoNum type="alphaLcPeriod"/>
            </a:pPr>
            <a:r>
              <a:rPr lang="en-US" sz="2400" dirty="0"/>
              <a:t>Not</a:t>
            </a:r>
            <a:r>
              <a:rPr lang="en-US" sz="2400" b="1" dirty="0"/>
              <a:t> </a:t>
            </a:r>
            <a:r>
              <a:rPr lang="en-US" sz="2400" dirty="0"/>
              <a:t>be</a:t>
            </a:r>
            <a:r>
              <a:rPr lang="en-US" sz="2400" b="1" dirty="0"/>
              <a:t> “Red”</a:t>
            </a:r>
          </a:p>
          <a:p>
            <a:pPr marL="457200" indent="-457200">
              <a:buFont typeface="+mj-lt"/>
              <a:buAutoNum type="alphaLcPeriod"/>
            </a:pPr>
            <a:r>
              <a:rPr lang="en-US" sz="2400" dirty="0"/>
              <a:t>Have no effect on manatee</a:t>
            </a:r>
          </a:p>
          <a:p>
            <a:pPr marL="457200" indent="-457200">
              <a:buFont typeface="+mj-lt"/>
              <a:buAutoNum type="alphaLcPeriod"/>
            </a:pPr>
            <a:r>
              <a:rPr lang="en-US" sz="2400" dirty="0"/>
              <a:t>Use approved construction methods and materials</a:t>
            </a:r>
          </a:p>
          <a:p>
            <a:pPr marL="457200" indent="-457200">
              <a:buFont typeface="+mj-lt"/>
              <a:buAutoNum type="alphaLcPeriod"/>
            </a:pPr>
            <a:r>
              <a:rPr lang="en-US" sz="2400" dirty="0"/>
              <a:t>Protect seagrass and other aquatic vegetation</a:t>
            </a:r>
          </a:p>
          <a:p>
            <a:pPr marL="457200" indent="-457200">
              <a:buFont typeface="+mj-lt"/>
              <a:buAutoNum type="alphaLcPeriod"/>
            </a:pPr>
            <a:r>
              <a:rPr lang="en-US" sz="2400" dirty="0"/>
              <a:t>Limit impacts to mangroves</a:t>
            </a:r>
          </a:p>
          <a:p>
            <a:pPr marL="457200" indent="-457200">
              <a:buFont typeface="+mj-lt"/>
              <a:buAutoNum type="alphaLcPeriod"/>
            </a:pPr>
            <a:r>
              <a:rPr lang="en-US" sz="2400" dirty="0"/>
              <a:t>Not affect corals or hard bottom habitat</a:t>
            </a:r>
          </a:p>
          <a:p>
            <a:pPr marL="457200" indent="-457200">
              <a:buFont typeface="+mj-lt"/>
              <a:buAutoNum type="alphaLcPeriod"/>
            </a:pPr>
            <a:r>
              <a:rPr lang="en-US" sz="2400" dirty="0"/>
              <a:t>Meet activity specific Red and Green requirements</a:t>
            </a:r>
          </a:p>
        </p:txBody>
      </p:sp>
      <p:sp>
        <p:nvSpPr>
          <p:cNvPr id="4" name="Text Placeholder 3">
            <a:extLst>
              <a:ext uri="{FF2B5EF4-FFF2-40B4-BE49-F238E27FC236}">
                <a16:creationId xmlns:a16="http://schemas.microsoft.com/office/drawing/2014/main" id="{9E5A9954-FF03-4719-95C2-A07C31429241}"/>
              </a:ext>
            </a:extLst>
          </p:cNvPr>
          <p:cNvSpPr>
            <a:spLocks noGrp="1"/>
          </p:cNvSpPr>
          <p:nvPr>
            <p:ph type="body" sz="quarter" idx="13"/>
          </p:nvPr>
        </p:nvSpPr>
        <p:spPr>
          <a:xfrm>
            <a:off x="3452191" y="1143000"/>
            <a:ext cx="6987209" cy="685800"/>
          </a:xfrm>
        </p:spPr>
        <p:txBody>
          <a:bodyPr/>
          <a:lstStyle/>
          <a:p>
            <a:r>
              <a:rPr lang="en-US" dirty="0"/>
              <a:t>Green (B.2.) Projects must:</a:t>
            </a:r>
          </a:p>
        </p:txBody>
      </p:sp>
    </p:spTree>
    <p:extLst>
      <p:ext uri="{BB962C8B-B14F-4D97-AF65-F5344CB8AC3E}">
        <p14:creationId xmlns:p14="http://schemas.microsoft.com/office/powerpoint/2010/main" val="2976158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D04A22-9B9E-4136-B8ED-AA5AE79BB02F}"/>
              </a:ext>
            </a:extLst>
          </p:cNvPr>
          <p:cNvSpPr>
            <a:spLocks noGrp="1"/>
          </p:cNvSpPr>
          <p:nvPr>
            <p:ph type="body" idx="1"/>
          </p:nvPr>
        </p:nvSpPr>
        <p:spPr/>
        <p:txBody>
          <a:bodyPr/>
          <a:lstStyle/>
          <a:p>
            <a:pPr algn="l"/>
            <a:r>
              <a:rPr lang="en-US" sz="3200" dirty="0"/>
              <a:t>Federal:      SPGP V R-1</a:t>
            </a:r>
          </a:p>
          <a:p>
            <a:pPr algn="l"/>
            <a:r>
              <a:rPr lang="en-US" sz="3200" dirty="0"/>
              <a:t>                    JAXBO</a:t>
            </a:r>
          </a:p>
          <a:p>
            <a:pPr algn="l">
              <a:spcBef>
                <a:spcPts val="1800"/>
              </a:spcBef>
            </a:pPr>
            <a:r>
              <a:rPr lang="en-US" sz="3200" dirty="0"/>
              <a:t>State: 	  Coordination Agreement </a:t>
            </a:r>
          </a:p>
          <a:p>
            <a:pPr algn="l">
              <a:tabLst>
                <a:tab pos="2060575" algn="l"/>
              </a:tabLst>
            </a:pPr>
            <a:r>
              <a:rPr lang="en-US" sz="3200" dirty="0"/>
              <a:t>	Chapter 62-330, Florida</a:t>
            </a:r>
            <a:br>
              <a:rPr lang="en-US" sz="3200" dirty="0"/>
            </a:br>
            <a:r>
              <a:rPr lang="en-US" sz="3200" dirty="0"/>
              <a:t>	Administrative Code</a:t>
            </a:r>
          </a:p>
        </p:txBody>
      </p:sp>
      <p:sp>
        <p:nvSpPr>
          <p:cNvPr id="3" name="Title 2">
            <a:extLst>
              <a:ext uri="{FF2B5EF4-FFF2-40B4-BE49-F238E27FC236}">
                <a16:creationId xmlns:a16="http://schemas.microsoft.com/office/drawing/2014/main" id="{98533E6B-6B4B-452D-BBFA-B0536A55C724}"/>
              </a:ext>
            </a:extLst>
          </p:cNvPr>
          <p:cNvSpPr>
            <a:spLocks noGrp="1"/>
          </p:cNvSpPr>
          <p:nvPr>
            <p:ph type="title"/>
          </p:nvPr>
        </p:nvSpPr>
        <p:spPr/>
        <p:txBody>
          <a:bodyPr/>
          <a:lstStyle/>
          <a:p>
            <a:r>
              <a:rPr lang="en-US" dirty="0"/>
              <a:t>The Documents </a:t>
            </a:r>
          </a:p>
        </p:txBody>
      </p:sp>
    </p:spTree>
    <p:extLst>
      <p:ext uri="{BB962C8B-B14F-4D97-AF65-F5344CB8AC3E}">
        <p14:creationId xmlns:p14="http://schemas.microsoft.com/office/powerpoint/2010/main" val="1709770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BF9910-6AED-4797-98AA-5F476DF737B3}"/>
              </a:ext>
            </a:extLst>
          </p:cNvPr>
          <p:cNvSpPr>
            <a:spLocks noGrp="1"/>
          </p:cNvSpPr>
          <p:nvPr>
            <p:ph type="title"/>
          </p:nvPr>
        </p:nvSpPr>
        <p:spPr/>
        <p:txBody>
          <a:bodyPr/>
          <a:lstStyle/>
          <a:p>
            <a:r>
              <a:rPr lang="en-US" dirty="0"/>
              <a:t>Activities</a:t>
            </a:r>
          </a:p>
        </p:txBody>
      </p:sp>
    </p:spTree>
    <p:extLst>
      <p:ext uri="{BB962C8B-B14F-4D97-AF65-F5344CB8AC3E}">
        <p14:creationId xmlns:p14="http://schemas.microsoft.com/office/powerpoint/2010/main" val="1148398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4F5FF6-26EE-42EE-BF4E-A919E28D6F77}"/>
              </a:ext>
            </a:extLst>
          </p:cNvPr>
          <p:cNvSpPr>
            <a:spLocks noGrp="1"/>
          </p:cNvSpPr>
          <p:nvPr>
            <p:ph idx="1"/>
          </p:nvPr>
        </p:nvSpPr>
        <p:spPr>
          <a:xfrm>
            <a:off x="1752600" y="1840795"/>
            <a:ext cx="8686800" cy="4572000"/>
          </a:xfrm>
        </p:spPr>
        <p:txBody>
          <a:bodyPr/>
          <a:lstStyle/>
          <a:p>
            <a:pPr>
              <a:spcAft>
                <a:spcPts val="1200"/>
              </a:spcAft>
            </a:pPr>
            <a:r>
              <a:rPr lang="en-US" sz="2400" dirty="0"/>
              <a:t>Work Authorized A.5.: Construction Operation, Maintenance and Removal of Scientific Sampling, Measurement and Monitoring Devices (Section 62-330.051(11)(b), F.A.C.)</a:t>
            </a:r>
          </a:p>
          <a:p>
            <a:pPr>
              <a:spcAft>
                <a:spcPts val="1200"/>
              </a:spcAft>
            </a:pPr>
            <a:r>
              <a:rPr lang="en-US" altLang="en-US" sz="2400" dirty="0"/>
              <a:t>Request for </a:t>
            </a:r>
            <a:br>
              <a:rPr lang="en-US" altLang="en-US" sz="2400" dirty="0"/>
            </a:br>
            <a:r>
              <a:rPr lang="en-US" altLang="en-US" sz="2400" dirty="0"/>
              <a:t>Verification </a:t>
            </a:r>
            <a:br>
              <a:rPr lang="en-US" altLang="en-US" sz="2400" dirty="0"/>
            </a:br>
            <a:r>
              <a:rPr lang="en-US" altLang="en-US" sz="2400" dirty="0"/>
              <a:t>of Exemption </a:t>
            </a:r>
          </a:p>
          <a:p>
            <a:pPr>
              <a:spcAft>
                <a:spcPts val="1200"/>
              </a:spcAft>
            </a:pPr>
            <a:r>
              <a:rPr lang="en-US" altLang="en-US" sz="2400" dirty="0"/>
              <a:t>PDC for the JAXBO </a:t>
            </a:r>
            <a:br>
              <a:rPr lang="en-US" altLang="en-US" sz="2400" dirty="0"/>
            </a:br>
            <a:r>
              <a:rPr lang="en-US" altLang="en-US" sz="2400" dirty="0"/>
              <a:t>Summary</a:t>
            </a:r>
          </a:p>
          <a:p>
            <a:pPr>
              <a:spcAft>
                <a:spcPts val="1200"/>
              </a:spcAft>
            </a:pPr>
            <a:r>
              <a:rPr lang="en-US" altLang="en-US" sz="2400" dirty="0"/>
              <a:t>PDC for the ACOE </a:t>
            </a:r>
            <a:br>
              <a:rPr lang="en-US" altLang="en-US" sz="2400" dirty="0"/>
            </a:br>
            <a:r>
              <a:rPr lang="en-US" altLang="en-US" sz="2400" dirty="0"/>
              <a:t>JAXBO Activity 5: </a:t>
            </a:r>
            <a:br>
              <a:rPr lang="en-US" altLang="en-US" sz="2400" dirty="0"/>
            </a:br>
            <a:r>
              <a:rPr lang="en-US" altLang="en-US" sz="2400" dirty="0"/>
              <a:t>Scientific Survey</a:t>
            </a:r>
          </a:p>
          <a:p>
            <a:endParaRPr lang="en-US" dirty="0"/>
          </a:p>
        </p:txBody>
      </p:sp>
      <p:pic>
        <p:nvPicPr>
          <p:cNvPr id="7" name="Picture 6">
            <a:extLst>
              <a:ext uri="{FF2B5EF4-FFF2-40B4-BE49-F238E27FC236}">
                <a16:creationId xmlns:a16="http://schemas.microsoft.com/office/drawing/2014/main" id="{8DD499E1-F093-4E44-8C2B-F41DBD07A7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3124200"/>
            <a:ext cx="4786744" cy="3000552"/>
          </a:xfrm>
          <a:prstGeom prst="rect">
            <a:avLst/>
          </a:prstGeom>
        </p:spPr>
      </p:pic>
      <p:sp>
        <p:nvSpPr>
          <p:cNvPr id="2" name="Title 1">
            <a:extLst>
              <a:ext uri="{FF2B5EF4-FFF2-40B4-BE49-F238E27FC236}">
                <a16:creationId xmlns:a16="http://schemas.microsoft.com/office/drawing/2014/main" id="{67F24BC9-0C47-4635-B2FB-3C98E4B78964}"/>
              </a:ext>
            </a:extLst>
          </p:cNvPr>
          <p:cNvSpPr>
            <a:spLocks noGrp="1"/>
          </p:cNvSpPr>
          <p:nvPr>
            <p:ph type="title"/>
          </p:nvPr>
        </p:nvSpPr>
        <p:spPr/>
        <p:txBody>
          <a:bodyPr/>
          <a:lstStyle/>
          <a:p>
            <a:r>
              <a:rPr lang="en-US" dirty="0"/>
              <a:t>Scientific Devices</a:t>
            </a:r>
          </a:p>
        </p:txBody>
      </p:sp>
      <p:sp>
        <p:nvSpPr>
          <p:cNvPr id="4" name="Text Placeholder 3">
            <a:extLst>
              <a:ext uri="{FF2B5EF4-FFF2-40B4-BE49-F238E27FC236}">
                <a16:creationId xmlns:a16="http://schemas.microsoft.com/office/drawing/2014/main" id="{7E1AE933-D0D7-41A5-B108-FF0A51E8657C}"/>
              </a:ext>
            </a:extLst>
          </p:cNvPr>
          <p:cNvSpPr>
            <a:spLocks noGrp="1"/>
          </p:cNvSpPr>
          <p:nvPr>
            <p:ph type="body" sz="quarter" idx="13"/>
          </p:nvPr>
        </p:nvSpPr>
        <p:spPr>
          <a:xfrm>
            <a:off x="3452192" y="1154995"/>
            <a:ext cx="6987209" cy="685800"/>
          </a:xfrm>
        </p:spPr>
        <p:txBody>
          <a:bodyPr/>
          <a:lstStyle/>
          <a:p>
            <a:r>
              <a:rPr lang="en-US" dirty="0"/>
              <a:t>JAXBO A5 / SPGP G</a:t>
            </a:r>
          </a:p>
        </p:txBody>
      </p:sp>
    </p:spTree>
    <p:extLst>
      <p:ext uri="{BB962C8B-B14F-4D97-AF65-F5344CB8AC3E}">
        <p14:creationId xmlns:p14="http://schemas.microsoft.com/office/powerpoint/2010/main" val="3027871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981157-C474-40E0-BF41-DB2642B1A31C}"/>
              </a:ext>
            </a:extLst>
          </p:cNvPr>
          <p:cNvSpPr/>
          <p:nvPr/>
        </p:nvSpPr>
        <p:spPr>
          <a:xfrm>
            <a:off x="1524000" y="2057400"/>
            <a:ext cx="9144000" cy="480060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C59AB438-82BC-4ACE-8EB8-B98A6E8DC23F}"/>
              </a:ext>
            </a:extLst>
          </p:cNvPr>
          <p:cNvSpPr>
            <a:spLocks noGrp="1"/>
          </p:cNvSpPr>
          <p:nvPr>
            <p:ph type="title"/>
          </p:nvPr>
        </p:nvSpPr>
        <p:spPr/>
        <p:txBody>
          <a:bodyPr/>
          <a:lstStyle/>
          <a:p>
            <a:r>
              <a:rPr lang="en-US" dirty="0"/>
              <a:t>Scientific Devices</a:t>
            </a:r>
          </a:p>
        </p:txBody>
      </p:sp>
      <p:sp>
        <p:nvSpPr>
          <p:cNvPr id="3" name="Content Placeholder 2">
            <a:extLst>
              <a:ext uri="{FF2B5EF4-FFF2-40B4-BE49-F238E27FC236}">
                <a16:creationId xmlns:a16="http://schemas.microsoft.com/office/drawing/2014/main" id="{F7C3532A-11FF-4E4E-B427-D5C45B9C1AA8}"/>
              </a:ext>
            </a:extLst>
          </p:cNvPr>
          <p:cNvSpPr>
            <a:spLocks noGrp="1"/>
          </p:cNvSpPr>
          <p:nvPr>
            <p:ph idx="1"/>
          </p:nvPr>
        </p:nvSpPr>
        <p:spPr>
          <a:xfrm>
            <a:off x="1760621" y="2497758"/>
            <a:ext cx="8686800" cy="2988643"/>
          </a:xfrm>
        </p:spPr>
        <p:txBody>
          <a:bodyPr/>
          <a:lstStyle/>
          <a:p>
            <a:pPr marL="457200" indent="-457200">
              <a:lnSpc>
                <a:spcPct val="100000"/>
              </a:lnSpc>
              <a:spcAft>
                <a:spcPts val="1200"/>
              </a:spcAft>
              <a:buFont typeface="+mj-lt"/>
              <a:buAutoNum type="alphaLcPeriod"/>
            </a:pPr>
            <a:r>
              <a:rPr lang="en-US" sz="2400" dirty="0"/>
              <a:t>Projects other than installation, repair and removal of scientific survey devices for </a:t>
            </a:r>
            <a:r>
              <a:rPr lang="en-US" sz="2400" b="1" dirty="0"/>
              <a:t>up to 24 months</a:t>
            </a:r>
            <a:endParaRPr lang="en-US" sz="2400" dirty="0"/>
          </a:p>
          <a:p>
            <a:pPr marL="457200" indent="-457200">
              <a:lnSpc>
                <a:spcPct val="100000"/>
              </a:lnSpc>
              <a:spcAft>
                <a:spcPts val="1200"/>
              </a:spcAft>
              <a:buFont typeface="+mj-lt"/>
              <a:buAutoNum type="alphaLcPeriod"/>
            </a:pPr>
            <a:r>
              <a:rPr lang="en-US" sz="2400" dirty="0"/>
              <a:t>Projects located in critical habitat where essential physical and biological features are present for: Acropora spp.; American crocodile; piping plover; or North Atlantic right whale</a:t>
            </a:r>
          </a:p>
          <a:p>
            <a:pPr marL="457200" indent="-457200">
              <a:lnSpc>
                <a:spcPct val="100000"/>
              </a:lnSpc>
              <a:spcAft>
                <a:spcPts val="1200"/>
              </a:spcAft>
              <a:buFont typeface="+mj-lt"/>
              <a:buAutoNum type="alphaLcPeriod"/>
            </a:pPr>
            <a:r>
              <a:rPr lang="en-US" sz="2400" dirty="0"/>
              <a:t>Projects located within the Florida panther focus area</a:t>
            </a:r>
          </a:p>
          <a:p>
            <a:endParaRPr lang="en-US" dirty="0"/>
          </a:p>
        </p:txBody>
      </p:sp>
      <p:sp>
        <p:nvSpPr>
          <p:cNvPr id="4" name="Text Placeholder 3">
            <a:extLst>
              <a:ext uri="{FF2B5EF4-FFF2-40B4-BE49-F238E27FC236}">
                <a16:creationId xmlns:a16="http://schemas.microsoft.com/office/drawing/2014/main" id="{1BE54192-18D4-4215-B4AB-412F5C284CD0}"/>
              </a:ext>
            </a:extLst>
          </p:cNvPr>
          <p:cNvSpPr>
            <a:spLocks noGrp="1"/>
          </p:cNvSpPr>
          <p:nvPr>
            <p:ph type="body" sz="quarter" idx="13"/>
          </p:nvPr>
        </p:nvSpPr>
        <p:spPr>
          <a:xfrm>
            <a:off x="3352800" y="1143000"/>
            <a:ext cx="7520610" cy="685800"/>
          </a:xfrm>
        </p:spPr>
        <p:txBody>
          <a:bodyPr/>
          <a:lstStyle/>
          <a:p>
            <a:r>
              <a:rPr lang="en-US" dirty="0"/>
              <a:t>RED (G.1.) Projects NOT authorized:</a:t>
            </a:r>
          </a:p>
        </p:txBody>
      </p:sp>
    </p:spTree>
    <p:extLst>
      <p:ext uri="{BB962C8B-B14F-4D97-AF65-F5344CB8AC3E}">
        <p14:creationId xmlns:p14="http://schemas.microsoft.com/office/powerpoint/2010/main" val="6259287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2DF5C1-A6C8-47A4-84F3-8D2147793708}"/>
              </a:ext>
            </a:extLst>
          </p:cNvPr>
          <p:cNvSpPr/>
          <p:nvPr/>
        </p:nvSpPr>
        <p:spPr>
          <a:xfrm>
            <a:off x="1524000" y="2057400"/>
            <a:ext cx="9144000" cy="480060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C59AB438-82BC-4ACE-8EB8-B98A6E8DC23F}"/>
              </a:ext>
            </a:extLst>
          </p:cNvPr>
          <p:cNvSpPr>
            <a:spLocks noGrp="1"/>
          </p:cNvSpPr>
          <p:nvPr>
            <p:ph type="title"/>
          </p:nvPr>
        </p:nvSpPr>
        <p:spPr/>
        <p:txBody>
          <a:bodyPr/>
          <a:lstStyle/>
          <a:p>
            <a:r>
              <a:rPr lang="en-US" dirty="0"/>
              <a:t>Scientific Devices, 2</a:t>
            </a:r>
          </a:p>
        </p:txBody>
      </p:sp>
      <p:sp>
        <p:nvSpPr>
          <p:cNvPr id="3" name="Content Placeholder 2">
            <a:extLst>
              <a:ext uri="{FF2B5EF4-FFF2-40B4-BE49-F238E27FC236}">
                <a16:creationId xmlns:a16="http://schemas.microsoft.com/office/drawing/2014/main" id="{F7C3532A-11FF-4E4E-B427-D5C45B9C1AA8}"/>
              </a:ext>
            </a:extLst>
          </p:cNvPr>
          <p:cNvSpPr>
            <a:spLocks noGrp="1"/>
          </p:cNvSpPr>
          <p:nvPr>
            <p:ph idx="1"/>
          </p:nvPr>
        </p:nvSpPr>
        <p:spPr>
          <a:xfrm>
            <a:off x="1752600" y="2281241"/>
            <a:ext cx="8686800" cy="4119561"/>
          </a:xfrm>
        </p:spPr>
        <p:txBody>
          <a:bodyPr/>
          <a:lstStyle/>
          <a:p>
            <a:pPr marL="457200" indent="-457200">
              <a:spcAft>
                <a:spcPts val="1200"/>
              </a:spcAft>
              <a:buFont typeface="+mj-lt"/>
              <a:buAutoNum type="alphaLcPeriod"/>
            </a:pPr>
            <a:r>
              <a:rPr lang="en-US" sz="2400" dirty="0"/>
              <a:t>Device shall not block access of species to an area</a:t>
            </a:r>
          </a:p>
          <a:p>
            <a:pPr marL="457200" indent="-457200">
              <a:spcAft>
                <a:spcPts val="1200"/>
              </a:spcAft>
              <a:buFont typeface="+mj-lt"/>
              <a:buAutoNum type="alphaLcPeriod"/>
            </a:pPr>
            <a:r>
              <a:rPr lang="en-US" sz="2400" dirty="0"/>
              <a:t>Device must be removed and site restored no later than 24 months after installation or upon completion of data acquisition</a:t>
            </a:r>
          </a:p>
          <a:p>
            <a:pPr marL="457200" indent="-457200">
              <a:spcAft>
                <a:spcPts val="1200"/>
              </a:spcAft>
              <a:buFont typeface="+mj-lt"/>
              <a:buAutoNum type="alphaLcPeriod"/>
            </a:pPr>
            <a:r>
              <a:rPr lang="en-US" sz="2400" dirty="0"/>
              <a:t>Device shall be inspected and maintained at least twice/year and following storm events</a:t>
            </a:r>
          </a:p>
          <a:p>
            <a:endParaRPr lang="en-US" dirty="0"/>
          </a:p>
        </p:txBody>
      </p:sp>
      <p:sp>
        <p:nvSpPr>
          <p:cNvPr id="4" name="Text Placeholder 3">
            <a:extLst>
              <a:ext uri="{FF2B5EF4-FFF2-40B4-BE49-F238E27FC236}">
                <a16:creationId xmlns:a16="http://schemas.microsoft.com/office/drawing/2014/main" id="{1BE54192-18D4-4215-B4AB-412F5C284CD0}"/>
              </a:ext>
            </a:extLst>
          </p:cNvPr>
          <p:cNvSpPr>
            <a:spLocks noGrp="1"/>
          </p:cNvSpPr>
          <p:nvPr>
            <p:ph type="body" sz="quarter" idx="13"/>
          </p:nvPr>
        </p:nvSpPr>
        <p:spPr>
          <a:xfrm>
            <a:off x="3452191" y="1143000"/>
            <a:ext cx="6987209" cy="685800"/>
          </a:xfrm>
        </p:spPr>
        <p:txBody>
          <a:bodyPr/>
          <a:lstStyle/>
          <a:p>
            <a:r>
              <a:rPr lang="en-US" dirty="0"/>
              <a:t>Green (G.2.) Project design limits:</a:t>
            </a:r>
          </a:p>
        </p:txBody>
      </p:sp>
    </p:spTree>
    <p:extLst>
      <p:ext uri="{BB962C8B-B14F-4D97-AF65-F5344CB8AC3E}">
        <p14:creationId xmlns:p14="http://schemas.microsoft.com/office/powerpoint/2010/main" val="525599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FFE97-3AD4-4AA7-99F6-27741775A62B}"/>
              </a:ext>
            </a:extLst>
          </p:cNvPr>
          <p:cNvSpPr>
            <a:spLocks noGrp="1"/>
          </p:cNvSpPr>
          <p:nvPr>
            <p:ph type="title"/>
          </p:nvPr>
        </p:nvSpPr>
        <p:spPr/>
        <p:txBody>
          <a:bodyPr/>
          <a:lstStyle/>
          <a:p>
            <a:r>
              <a:rPr lang="en-US" dirty="0"/>
              <a:t>Scientific Devices, 3</a:t>
            </a:r>
          </a:p>
        </p:txBody>
      </p:sp>
      <p:pic>
        <p:nvPicPr>
          <p:cNvPr id="5" name="Picture 4">
            <a:extLst>
              <a:ext uri="{FF2B5EF4-FFF2-40B4-BE49-F238E27FC236}">
                <a16:creationId xmlns:a16="http://schemas.microsoft.com/office/drawing/2014/main" id="{C1B6888D-C4B1-4312-B5C7-EA16EC0043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540116"/>
            <a:ext cx="8534400" cy="5126033"/>
          </a:xfrm>
          <a:prstGeom prst="rect">
            <a:avLst/>
          </a:prstGeom>
        </p:spPr>
      </p:pic>
      <p:sp>
        <p:nvSpPr>
          <p:cNvPr id="9" name="Multiplication Sign 8">
            <a:extLst>
              <a:ext uri="{FF2B5EF4-FFF2-40B4-BE49-F238E27FC236}">
                <a16:creationId xmlns:a16="http://schemas.microsoft.com/office/drawing/2014/main" id="{5DCFAFC4-82E9-4650-9575-AF8A0082D9BE}"/>
              </a:ext>
            </a:extLst>
          </p:cNvPr>
          <p:cNvSpPr/>
          <p:nvPr/>
        </p:nvSpPr>
        <p:spPr>
          <a:xfrm>
            <a:off x="2295525" y="3128963"/>
            <a:ext cx="762000" cy="762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0" name="Multiplication Sign 9">
            <a:extLst>
              <a:ext uri="{FF2B5EF4-FFF2-40B4-BE49-F238E27FC236}">
                <a16:creationId xmlns:a16="http://schemas.microsoft.com/office/drawing/2014/main" id="{E625246F-AE62-4941-BF15-BF5325E3028D}"/>
              </a:ext>
            </a:extLst>
          </p:cNvPr>
          <p:cNvSpPr/>
          <p:nvPr/>
        </p:nvSpPr>
        <p:spPr>
          <a:xfrm>
            <a:off x="2300288" y="3821906"/>
            <a:ext cx="762000" cy="762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2" name="Multiplication Sign 11">
            <a:extLst>
              <a:ext uri="{FF2B5EF4-FFF2-40B4-BE49-F238E27FC236}">
                <a16:creationId xmlns:a16="http://schemas.microsoft.com/office/drawing/2014/main" id="{6AC63859-94A5-4A58-B7FA-C70CB02AADE0}"/>
              </a:ext>
            </a:extLst>
          </p:cNvPr>
          <p:cNvSpPr/>
          <p:nvPr/>
        </p:nvSpPr>
        <p:spPr>
          <a:xfrm>
            <a:off x="2297906" y="4126944"/>
            <a:ext cx="762000" cy="762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3" name="TextBox 12">
            <a:extLst>
              <a:ext uri="{FF2B5EF4-FFF2-40B4-BE49-F238E27FC236}">
                <a16:creationId xmlns:a16="http://schemas.microsoft.com/office/drawing/2014/main" id="{10F403AF-F4AF-45F1-9D13-3C90B8982910}"/>
              </a:ext>
            </a:extLst>
          </p:cNvPr>
          <p:cNvSpPr txBox="1"/>
          <p:nvPr/>
        </p:nvSpPr>
        <p:spPr>
          <a:xfrm>
            <a:off x="2500883" y="3870454"/>
            <a:ext cx="364202" cy="276999"/>
          </a:xfrm>
          <a:prstGeom prst="rect">
            <a:avLst/>
          </a:prstGeom>
          <a:noFill/>
        </p:spPr>
        <p:txBody>
          <a:bodyPr wrap="none" rtlCol="0">
            <a:spAutoFit/>
          </a:bodyPr>
          <a:lstStyle/>
          <a:p>
            <a:pPr defTabSz="457200"/>
            <a:r>
              <a:rPr lang="en-US" sz="1200" dirty="0">
                <a:solidFill>
                  <a:prstClr val="black"/>
                </a:solidFill>
                <a:latin typeface="Franklin Gothic Demi" panose="020B0703020102020204" pitchFamily="34" charset="0"/>
              </a:rPr>
              <a:t>36</a:t>
            </a:r>
          </a:p>
        </p:txBody>
      </p:sp>
      <p:sp>
        <p:nvSpPr>
          <p:cNvPr id="14" name="TextBox 13">
            <a:extLst>
              <a:ext uri="{FF2B5EF4-FFF2-40B4-BE49-F238E27FC236}">
                <a16:creationId xmlns:a16="http://schemas.microsoft.com/office/drawing/2014/main" id="{5C4C195E-8079-4727-A133-5D232BFA88BF}"/>
              </a:ext>
            </a:extLst>
          </p:cNvPr>
          <p:cNvSpPr txBox="1"/>
          <p:nvPr/>
        </p:nvSpPr>
        <p:spPr>
          <a:xfrm>
            <a:off x="2508027" y="3870453"/>
            <a:ext cx="364202" cy="276999"/>
          </a:xfrm>
          <a:prstGeom prst="rect">
            <a:avLst/>
          </a:prstGeom>
          <a:noFill/>
        </p:spPr>
        <p:txBody>
          <a:bodyPr wrap="none" rtlCol="0">
            <a:spAutoFit/>
          </a:bodyPr>
          <a:lstStyle/>
          <a:p>
            <a:pPr defTabSz="457200"/>
            <a:r>
              <a:rPr lang="en-US" sz="1200" dirty="0">
                <a:solidFill>
                  <a:prstClr val="black"/>
                </a:solidFill>
                <a:latin typeface="Franklin Gothic Demi" panose="020B0703020102020204" pitchFamily="34" charset="0"/>
              </a:rPr>
              <a:t>20</a:t>
            </a:r>
          </a:p>
        </p:txBody>
      </p:sp>
    </p:spTree>
    <p:extLst>
      <p:ext uri="{BB962C8B-B14F-4D97-AF65-F5344CB8AC3E}">
        <p14:creationId xmlns:p14="http://schemas.microsoft.com/office/powerpoint/2010/main" val="54313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p:bldP spid="13" grpId="1"/>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8C9C-749B-4570-AD91-4463D5A2D578}"/>
              </a:ext>
            </a:extLst>
          </p:cNvPr>
          <p:cNvSpPr>
            <a:spLocks noGrp="1"/>
          </p:cNvSpPr>
          <p:nvPr>
            <p:ph type="title"/>
          </p:nvPr>
        </p:nvSpPr>
        <p:spPr/>
        <p:txBody>
          <a:bodyPr/>
          <a:lstStyle/>
          <a:p>
            <a:r>
              <a:rPr lang="en-US" dirty="0"/>
              <a:t>Derelict Vessels</a:t>
            </a:r>
            <a:br>
              <a:rPr lang="en-US" dirty="0"/>
            </a:br>
            <a:endParaRPr lang="en-US" dirty="0"/>
          </a:p>
        </p:txBody>
      </p:sp>
      <p:sp>
        <p:nvSpPr>
          <p:cNvPr id="3" name="Content Placeholder 2">
            <a:extLst>
              <a:ext uri="{FF2B5EF4-FFF2-40B4-BE49-F238E27FC236}">
                <a16:creationId xmlns:a16="http://schemas.microsoft.com/office/drawing/2014/main" id="{6B719020-5C27-494F-98EC-8D2D663F0BAE}"/>
              </a:ext>
            </a:extLst>
          </p:cNvPr>
          <p:cNvSpPr>
            <a:spLocks noGrp="1"/>
          </p:cNvSpPr>
          <p:nvPr>
            <p:ph idx="1"/>
          </p:nvPr>
        </p:nvSpPr>
        <p:spPr>
          <a:xfrm>
            <a:off x="1752600" y="1855270"/>
            <a:ext cx="8686800" cy="4119561"/>
          </a:xfrm>
        </p:spPr>
        <p:txBody>
          <a:bodyPr/>
          <a:lstStyle/>
          <a:p>
            <a:pPr>
              <a:spcAft>
                <a:spcPts val="1200"/>
              </a:spcAft>
            </a:pPr>
            <a:r>
              <a:rPr lang="en-US" sz="2400" dirty="0"/>
              <a:t>Work Authorized A.4.: Removal of Derelict Vessels </a:t>
            </a:r>
            <a:br>
              <a:rPr lang="en-US" sz="2400" dirty="0"/>
            </a:br>
            <a:r>
              <a:rPr lang="en-US" sz="2400" dirty="0"/>
              <a:t>(Section 62-330.051(5)(g), F.A.C)</a:t>
            </a:r>
          </a:p>
          <a:p>
            <a:pPr>
              <a:spcAft>
                <a:spcPts val="1200"/>
              </a:spcAft>
            </a:pPr>
            <a:r>
              <a:rPr lang="en-US" sz="2400" dirty="0"/>
              <a:t>Request for Verification of Exemption </a:t>
            </a:r>
          </a:p>
          <a:p>
            <a:pPr>
              <a:spcAft>
                <a:spcPts val="1200"/>
              </a:spcAft>
            </a:pPr>
            <a:r>
              <a:rPr lang="en-US" sz="2400" dirty="0"/>
              <a:t>PDC for the ACOE JAXBO Summary Checklist </a:t>
            </a:r>
          </a:p>
          <a:p>
            <a:pPr>
              <a:spcAft>
                <a:spcPts val="1200"/>
              </a:spcAft>
            </a:pPr>
            <a:r>
              <a:rPr lang="en-US" sz="2400" dirty="0"/>
              <a:t>PDC for the ACOE JAXBO Activity 9: Marine Debris Removal</a:t>
            </a:r>
          </a:p>
          <a:p>
            <a:endParaRPr lang="en-US" dirty="0"/>
          </a:p>
        </p:txBody>
      </p:sp>
      <p:sp>
        <p:nvSpPr>
          <p:cNvPr id="4" name="Text Placeholder 3">
            <a:extLst>
              <a:ext uri="{FF2B5EF4-FFF2-40B4-BE49-F238E27FC236}">
                <a16:creationId xmlns:a16="http://schemas.microsoft.com/office/drawing/2014/main" id="{837BE8C3-BEE8-4F9E-8BB0-CA1F9FDE6D4B}"/>
              </a:ext>
            </a:extLst>
          </p:cNvPr>
          <p:cNvSpPr>
            <a:spLocks noGrp="1"/>
          </p:cNvSpPr>
          <p:nvPr>
            <p:ph type="body" sz="quarter" idx="13"/>
          </p:nvPr>
        </p:nvSpPr>
        <p:spPr>
          <a:xfrm>
            <a:off x="3452191" y="1143000"/>
            <a:ext cx="6987209" cy="685800"/>
          </a:xfrm>
        </p:spPr>
        <p:txBody>
          <a:bodyPr/>
          <a:lstStyle/>
          <a:p>
            <a:r>
              <a:rPr lang="en-US" dirty="0"/>
              <a:t>JAXBO A9/SPGP V R-1 F</a:t>
            </a:r>
          </a:p>
        </p:txBody>
      </p:sp>
      <p:pic>
        <p:nvPicPr>
          <p:cNvPr id="9" name="Picture 8">
            <a:extLst>
              <a:ext uri="{FF2B5EF4-FFF2-40B4-BE49-F238E27FC236}">
                <a16:creationId xmlns:a16="http://schemas.microsoft.com/office/drawing/2014/main" id="{DC76ECF8-01B0-452A-9A38-AF0301C81E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0954" y="4495800"/>
            <a:ext cx="6190092" cy="2139084"/>
          </a:xfrm>
          <a:prstGeom prst="rect">
            <a:avLst/>
          </a:prstGeom>
        </p:spPr>
      </p:pic>
    </p:spTree>
    <p:extLst>
      <p:ext uri="{BB962C8B-B14F-4D97-AF65-F5344CB8AC3E}">
        <p14:creationId xmlns:p14="http://schemas.microsoft.com/office/powerpoint/2010/main" val="9461318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62F821-79B2-4F7F-9F1F-9C01A0152BF3}"/>
              </a:ext>
            </a:extLst>
          </p:cNvPr>
          <p:cNvSpPr/>
          <p:nvPr/>
        </p:nvSpPr>
        <p:spPr>
          <a:xfrm>
            <a:off x="1524000" y="2057400"/>
            <a:ext cx="9144000" cy="480060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F18EFDF3-ADC4-4A19-A04B-D87D1D5D03C7}"/>
              </a:ext>
            </a:extLst>
          </p:cNvPr>
          <p:cNvSpPr>
            <a:spLocks noGrp="1"/>
          </p:cNvSpPr>
          <p:nvPr>
            <p:ph type="title"/>
          </p:nvPr>
        </p:nvSpPr>
        <p:spPr/>
        <p:txBody>
          <a:bodyPr/>
          <a:lstStyle/>
          <a:p>
            <a:r>
              <a:rPr lang="en-US" dirty="0"/>
              <a:t>Derelict Vessels, 2</a:t>
            </a:r>
          </a:p>
        </p:txBody>
      </p:sp>
      <p:sp>
        <p:nvSpPr>
          <p:cNvPr id="3" name="Content Placeholder 2">
            <a:extLst>
              <a:ext uri="{FF2B5EF4-FFF2-40B4-BE49-F238E27FC236}">
                <a16:creationId xmlns:a16="http://schemas.microsoft.com/office/drawing/2014/main" id="{D4003CC0-8751-499B-A738-F63953E749CF}"/>
              </a:ext>
            </a:extLst>
          </p:cNvPr>
          <p:cNvSpPr>
            <a:spLocks noGrp="1"/>
          </p:cNvSpPr>
          <p:nvPr>
            <p:ph idx="1"/>
          </p:nvPr>
        </p:nvSpPr>
        <p:spPr>
          <a:xfrm>
            <a:off x="1752599" y="2281241"/>
            <a:ext cx="8686800" cy="4119561"/>
          </a:xfrm>
        </p:spPr>
        <p:txBody>
          <a:bodyPr/>
          <a:lstStyle/>
          <a:p>
            <a:pPr marL="457200" indent="-457200">
              <a:spcAft>
                <a:spcPts val="1200"/>
              </a:spcAft>
              <a:buFont typeface="+mj-lt"/>
              <a:buAutoNum type="alphaLcPeriod"/>
            </a:pPr>
            <a:r>
              <a:rPr lang="en-US" sz="2400" dirty="0"/>
              <a:t>Vessels </a:t>
            </a:r>
            <a:r>
              <a:rPr lang="en-US" sz="2400" b="1" dirty="0"/>
              <a:t>do not </a:t>
            </a:r>
            <a:r>
              <a:rPr lang="en-US" sz="2400" dirty="0"/>
              <a:t>pose a threat to human health and safety or aquatic natural resources</a:t>
            </a:r>
          </a:p>
          <a:p>
            <a:pPr marL="457200" indent="-457200">
              <a:spcAft>
                <a:spcPts val="1200"/>
              </a:spcAft>
              <a:buFont typeface="+mj-lt"/>
              <a:buAutoNum type="alphaLcPeriod"/>
            </a:pPr>
            <a:r>
              <a:rPr lang="en-US" sz="2400" dirty="0"/>
              <a:t>Projects located in DCH where the PBFs are present for: Acropora spp.; American crocodile; piping plover; or North Atlantic right whale</a:t>
            </a:r>
          </a:p>
          <a:p>
            <a:pPr marL="457200" indent="-457200">
              <a:spcAft>
                <a:spcPts val="1200"/>
              </a:spcAft>
              <a:buFont typeface="+mj-lt"/>
              <a:buAutoNum type="alphaLcPeriod"/>
            </a:pPr>
            <a:r>
              <a:rPr lang="en-US" sz="2400" dirty="0"/>
              <a:t>Projects located in the Florida panther focus area</a:t>
            </a:r>
          </a:p>
          <a:p>
            <a:endParaRPr lang="en-US" dirty="0"/>
          </a:p>
        </p:txBody>
      </p:sp>
      <p:sp>
        <p:nvSpPr>
          <p:cNvPr id="4" name="Text Placeholder 3">
            <a:extLst>
              <a:ext uri="{FF2B5EF4-FFF2-40B4-BE49-F238E27FC236}">
                <a16:creationId xmlns:a16="http://schemas.microsoft.com/office/drawing/2014/main" id="{A3B2E275-B494-4FCA-B5F1-CC2D58B26A5E}"/>
              </a:ext>
            </a:extLst>
          </p:cNvPr>
          <p:cNvSpPr>
            <a:spLocks noGrp="1"/>
          </p:cNvSpPr>
          <p:nvPr>
            <p:ph type="body" sz="quarter" idx="13"/>
          </p:nvPr>
        </p:nvSpPr>
        <p:spPr>
          <a:xfrm>
            <a:off x="3452191" y="1143000"/>
            <a:ext cx="6987209" cy="685800"/>
          </a:xfrm>
        </p:spPr>
        <p:txBody>
          <a:bodyPr/>
          <a:lstStyle/>
          <a:p>
            <a:r>
              <a:rPr lang="en-US" dirty="0"/>
              <a:t>Red (F.1.) Projects not authorized:</a:t>
            </a:r>
          </a:p>
        </p:txBody>
      </p:sp>
    </p:spTree>
    <p:extLst>
      <p:ext uri="{BB962C8B-B14F-4D97-AF65-F5344CB8AC3E}">
        <p14:creationId xmlns:p14="http://schemas.microsoft.com/office/powerpoint/2010/main" val="42475155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CD368C-35D4-459D-819E-92621C3985E0}"/>
              </a:ext>
            </a:extLst>
          </p:cNvPr>
          <p:cNvSpPr/>
          <p:nvPr/>
        </p:nvSpPr>
        <p:spPr>
          <a:xfrm>
            <a:off x="1524000" y="2057400"/>
            <a:ext cx="9144000" cy="480060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D7E44CD6-4ABB-4F09-BED5-4500E0C5F0BA}"/>
              </a:ext>
            </a:extLst>
          </p:cNvPr>
          <p:cNvSpPr>
            <a:spLocks noGrp="1"/>
          </p:cNvSpPr>
          <p:nvPr>
            <p:ph type="title"/>
          </p:nvPr>
        </p:nvSpPr>
        <p:spPr/>
        <p:txBody>
          <a:bodyPr/>
          <a:lstStyle/>
          <a:p>
            <a:r>
              <a:rPr lang="en-US" dirty="0"/>
              <a:t>Derelict Vessels, 3</a:t>
            </a:r>
          </a:p>
        </p:txBody>
      </p:sp>
      <p:sp>
        <p:nvSpPr>
          <p:cNvPr id="3" name="Content Placeholder 2">
            <a:extLst>
              <a:ext uri="{FF2B5EF4-FFF2-40B4-BE49-F238E27FC236}">
                <a16:creationId xmlns:a16="http://schemas.microsoft.com/office/drawing/2014/main" id="{B9BB37EA-3C22-4063-8AC2-B8378AC215E6}"/>
              </a:ext>
            </a:extLst>
          </p:cNvPr>
          <p:cNvSpPr>
            <a:spLocks noGrp="1"/>
          </p:cNvSpPr>
          <p:nvPr>
            <p:ph idx="1"/>
          </p:nvPr>
        </p:nvSpPr>
        <p:spPr>
          <a:xfrm>
            <a:off x="1752600" y="2209801"/>
            <a:ext cx="8686800" cy="4119561"/>
          </a:xfrm>
        </p:spPr>
        <p:txBody>
          <a:bodyPr/>
          <a:lstStyle/>
          <a:p>
            <a:pPr marL="457200" indent="-457200">
              <a:buFont typeface="+mj-lt"/>
              <a:buAutoNum type="alphaLcPeriod"/>
            </a:pPr>
            <a:r>
              <a:rPr lang="en-US" sz="2400" dirty="0"/>
              <a:t>Visual confirmation to ensure the item can be removed without causing further damage to aquatic natural resources</a:t>
            </a:r>
          </a:p>
          <a:p>
            <a:pPr marL="457200" indent="-457200">
              <a:buFont typeface="+mj-lt"/>
              <a:buAutoNum type="alphaLcPeriod"/>
            </a:pPr>
            <a:r>
              <a:rPr lang="en-US" sz="2400" dirty="0"/>
              <a:t>If it can not be removed without harming coral, it will be disassembled</a:t>
            </a:r>
          </a:p>
          <a:p>
            <a:pPr marL="457200" indent="-457200">
              <a:buFont typeface="+mj-lt"/>
              <a:buAutoNum type="alphaLcPeriod"/>
            </a:pPr>
            <a:r>
              <a:rPr lang="en-US" sz="2400" dirty="0"/>
              <a:t>Monofilament debris will be carefully cut loose from coral, u</a:t>
            </a:r>
            <a:r>
              <a:rPr lang="en-US" sz="2400" b="1" dirty="0"/>
              <a:t>nder no circumstance </a:t>
            </a:r>
            <a:r>
              <a:rPr lang="en-US" sz="2400" dirty="0"/>
              <a:t>will line be pulled through the coral</a:t>
            </a:r>
          </a:p>
          <a:p>
            <a:pPr marL="457200" indent="-457200">
              <a:buFont typeface="+mj-lt"/>
              <a:buAutoNum type="alphaLcPeriod"/>
            </a:pPr>
            <a:r>
              <a:rPr lang="en-US" sz="2400" dirty="0"/>
              <a:t>Marine debris shall be lifted straight up, not dragged; trawling cannot be used; proper disposal of debris</a:t>
            </a:r>
          </a:p>
          <a:p>
            <a:pPr marL="457200" indent="-457200">
              <a:buFont typeface="+mj-lt"/>
              <a:buAutoNum type="alphaLcPeriod"/>
            </a:pPr>
            <a:r>
              <a:rPr lang="en-US" sz="2400" dirty="0"/>
              <a:t>An absorbent blanket or boom will be used if fuel, oil or other pollutants are observed during work</a:t>
            </a:r>
          </a:p>
          <a:p>
            <a:endParaRPr lang="en-US" dirty="0"/>
          </a:p>
        </p:txBody>
      </p:sp>
      <p:sp>
        <p:nvSpPr>
          <p:cNvPr id="4" name="Text Placeholder 3">
            <a:extLst>
              <a:ext uri="{FF2B5EF4-FFF2-40B4-BE49-F238E27FC236}">
                <a16:creationId xmlns:a16="http://schemas.microsoft.com/office/drawing/2014/main" id="{E797AD17-041C-4978-A2FE-6D3AB234F342}"/>
              </a:ext>
            </a:extLst>
          </p:cNvPr>
          <p:cNvSpPr>
            <a:spLocks noGrp="1"/>
          </p:cNvSpPr>
          <p:nvPr>
            <p:ph type="body" sz="quarter" idx="13"/>
          </p:nvPr>
        </p:nvSpPr>
        <p:spPr>
          <a:xfrm>
            <a:off x="3452191" y="1143000"/>
            <a:ext cx="6987209" cy="685800"/>
          </a:xfrm>
        </p:spPr>
        <p:txBody>
          <a:bodyPr/>
          <a:lstStyle/>
          <a:p>
            <a:r>
              <a:rPr lang="en-US" dirty="0"/>
              <a:t>Green (F.2.) </a:t>
            </a:r>
            <a:r>
              <a:rPr lang="en-US" sz="2800" dirty="0"/>
              <a:t>Project design limits:</a:t>
            </a:r>
          </a:p>
        </p:txBody>
      </p:sp>
    </p:spTree>
    <p:extLst>
      <p:ext uri="{BB962C8B-B14F-4D97-AF65-F5344CB8AC3E}">
        <p14:creationId xmlns:p14="http://schemas.microsoft.com/office/powerpoint/2010/main" val="4247499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4472F254-5601-435C-88C6-EF21A102F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1580820"/>
            <a:ext cx="7363619" cy="527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C18EAFF-D30F-41CF-9177-67A5A4178961}"/>
              </a:ext>
            </a:extLst>
          </p:cNvPr>
          <p:cNvSpPr>
            <a:spLocks noGrp="1"/>
          </p:cNvSpPr>
          <p:nvPr>
            <p:ph type="title"/>
          </p:nvPr>
        </p:nvSpPr>
        <p:spPr/>
        <p:txBody>
          <a:bodyPr/>
          <a:lstStyle/>
          <a:p>
            <a:r>
              <a:rPr lang="en-US" dirty="0"/>
              <a:t>Derelict Vessels, 4</a:t>
            </a:r>
          </a:p>
        </p:txBody>
      </p:sp>
      <p:pic>
        <p:nvPicPr>
          <p:cNvPr id="6" name="Picture 5">
            <a:extLst>
              <a:ext uri="{FF2B5EF4-FFF2-40B4-BE49-F238E27FC236}">
                <a16:creationId xmlns:a16="http://schemas.microsoft.com/office/drawing/2014/main" id="{3BC389E4-7D9C-4895-AC08-D77766A315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651020"/>
            <a:ext cx="9144000" cy="2880659"/>
          </a:xfrm>
          <a:prstGeom prst="rect">
            <a:avLst/>
          </a:prstGeom>
        </p:spPr>
      </p:pic>
      <p:sp>
        <p:nvSpPr>
          <p:cNvPr id="4" name="Rectangle 3">
            <a:extLst>
              <a:ext uri="{FF2B5EF4-FFF2-40B4-BE49-F238E27FC236}">
                <a16:creationId xmlns:a16="http://schemas.microsoft.com/office/drawing/2014/main" id="{6B65BD86-DA43-400B-97A7-8528C94D9F9F}"/>
              </a:ext>
            </a:extLst>
          </p:cNvPr>
          <p:cNvSpPr/>
          <p:nvPr/>
        </p:nvSpPr>
        <p:spPr>
          <a:xfrm>
            <a:off x="2706337" y="6445322"/>
            <a:ext cx="6781800" cy="369332"/>
          </a:xfrm>
          <a:prstGeom prst="rect">
            <a:avLst/>
          </a:prstGeom>
          <a:solidFill>
            <a:schemeClr val="bg1"/>
          </a:solidFill>
        </p:spPr>
        <p:txBody>
          <a:bodyPr wrap="square">
            <a:spAutoFit/>
          </a:bodyPr>
          <a:lstStyle/>
          <a:p>
            <a:pPr defTabSz="457200"/>
            <a:r>
              <a:rPr lang="en-US" dirty="0">
                <a:solidFill>
                  <a:prstClr val="black"/>
                </a:solidFill>
                <a:latin typeface="Franklin Gothic Demi" panose="020B0703020102020204" pitchFamily="34" charset="0"/>
              </a:rPr>
              <a:t>Example: A9.2 References a PDC for Activity 9 number 2 in JAXBO</a:t>
            </a:r>
          </a:p>
        </p:txBody>
      </p:sp>
      <p:sp>
        <p:nvSpPr>
          <p:cNvPr id="7" name="Arrow: Right 6">
            <a:extLst>
              <a:ext uri="{FF2B5EF4-FFF2-40B4-BE49-F238E27FC236}">
                <a16:creationId xmlns:a16="http://schemas.microsoft.com/office/drawing/2014/main" id="{E508518B-C9FA-4091-A428-5BA265D0E1DD}"/>
              </a:ext>
            </a:extLst>
          </p:cNvPr>
          <p:cNvSpPr/>
          <p:nvPr/>
        </p:nvSpPr>
        <p:spPr>
          <a:xfrm rot="20496181">
            <a:off x="4572000" y="3529931"/>
            <a:ext cx="360680" cy="24217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8" name="Rectangle 7">
            <a:extLst>
              <a:ext uri="{FF2B5EF4-FFF2-40B4-BE49-F238E27FC236}">
                <a16:creationId xmlns:a16="http://schemas.microsoft.com/office/drawing/2014/main" id="{C0896654-DFF2-49AD-ABBC-52370D24585B}"/>
              </a:ext>
            </a:extLst>
          </p:cNvPr>
          <p:cNvSpPr/>
          <p:nvPr/>
        </p:nvSpPr>
        <p:spPr>
          <a:xfrm>
            <a:off x="2895601" y="5029200"/>
            <a:ext cx="6172199" cy="1569660"/>
          </a:xfrm>
          <a:prstGeom prst="rect">
            <a:avLst/>
          </a:prstGeom>
        </p:spPr>
        <p:txBody>
          <a:bodyPr wrap="square">
            <a:spAutoFit/>
          </a:bodyPr>
          <a:lstStyle/>
          <a:p>
            <a:pPr defTabSz="457200"/>
            <a:r>
              <a:rPr lang="en-US" sz="1600" dirty="0">
                <a:solidFill>
                  <a:prstClr val="black"/>
                </a:solidFill>
                <a:latin typeface="Franklin Gothic Demi" panose="020B0703020102020204" pitchFamily="34" charset="0"/>
                <a:ea typeface="Calibri" panose="020F0502020204030204" pitchFamily="34" charset="0"/>
                <a:cs typeface="Times New Roman" panose="02020603050405020304" pitchFamily="18" charset="0"/>
              </a:rPr>
              <a:t>A derelict vessel has run aground on a sandbar in the vicinity of a popular swimming area and poses a risk to human safety. Divers with Underwater Marine Recovery, LLC have visually inspected the hull and confirm that the boat can be removed without damaging aquatic resources. No corals are present. The boat will be floated straight up and transported to land for disposal.</a:t>
            </a:r>
            <a:endParaRPr lang="en-US" sz="1600" dirty="0">
              <a:solidFill>
                <a:prstClr val="black"/>
              </a:solidFill>
              <a:latin typeface="Franklin Gothic Demi" panose="020B0703020102020204" pitchFamily="34" charset="0"/>
            </a:endParaRPr>
          </a:p>
        </p:txBody>
      </p:sp>
      <p:sp>
        <p:nvSpPr>
          <p:cNvPr id="9" name="Multiplication Sign 8">
            <a:extLst>
              <a:ext uri="{FF2B5EF4-FFF2-40B4-BE49-F238E27FC236}">
                <a16:creationId xmlns:a16="http://schemas.microsoft.com/office/drawing/2014/main" id="{9C94662B-7EC9-4FEB-B724-89F39BC0C124}"/>
              </a:ext>
            </a:extLst>
          </p:cNvPr>
          <p:cNvSpPr/>
          <p:nvPr/>
        </p:nvSpPr>
        <p:spPr>
          <a:xfrm>
            <a:off x="2743200" y="3048000"/>
            <a:ext cx="762000" cy="1524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0" name="Multiplication Sign 9">
            <a:extLst>
              <a:ext uri="{FF2B5EF4-FFF2-40B4-BE49-F238E27FC236}">
                <a16:creationId xmlns:a16="http://schemas.microsoft.com/office/drawing/2014/main" id="{0E1DC522-1E7D-4C90-940A-C5587FEF392C}"/>
              </a:ext>
            </a:extLst>
          </p:cNvPr>
          <p:cNvSpPr/>
          <p:nvPr/>
        </p:nvSpPr>
        <p:spPr>
          <a:xfrm>
            <a:off x="2743200" y="3324697"/>
            <a:ext cx="762000" cy="1524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1" name="Multiplication Sign 10">
            <a:extLst>
              <a:ext uri="{FF2B5EF4-FFF2-40B4-BE49-F238E27FC236}">
                <a16:creationId xmlns:a16="http://schemas.microsoft.com/office/drawing/2014/main" id="{75E93FDD-984B-431B-A7C9-41A062009BEE}"/>
              </a:ext>
            </a:extLst>
          </p:cNvPr>
          <p:cNvSpPr/>
          <p:nvPr/>
        </p:nvSpPr>
        <p:spPr>
          <a:xfrm>
            <a:off x="2743200" y="4354463"/>
            <a:ext cx="762000" cy="1524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2" name="Multiplication Sign 11">
            <a:extLst>
              <a:ext uri="{FF2B5EF4-FFF2-40B4-BE49-F238E27FC236}">
                <a16:creationId xmlns:a16="http://schemas.microsoft.com/office/drawing/2014/main" id="{A6557AB7-DFD8-4AE2-9AE6-FE71B9C12E2C}"/>
              </a:ext>
            </a:extLst>
          </p:cNvPr>
          <p:cNvSpPr/>
          <p:nvPr/>
        </p:nvSpPr>
        <p:spPr>
          <a:xfrm>
            <a:off x="2740025" y="4593824"/>
            <a:ext cx="762000" cy="1524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Tree>
    <p:extLst>
      <p:ext uri="{BB962C8B-B14F-4D97-AF65-F5344CB8AC3E}">
        <p14:creationId xmlns:p14="http://schemas.microsoft.com/office/powerpoint/2010/main" val="407054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4"/>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7" grpId="0" animBg="1"/>
      <p:bldP spid="7" grpId="1" animBg="1"/>
      <p:bldP spid="8" grpId="0"/>
      <p:bldP spid="9" grpId="0" animBg="1"/>
      <p:bldP spid="10" grpId="0" animBg="1"/>
      <p:bldP spid="11" grpId="0" animBg="1"/>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4C7FD-13B9-421A-8C01-7F8CB51697F3}"/>
              </a:ext>
            </a:extLst>
          </p:cNvPr>
          <p:cNvSpPr>
            <a:spLocks noGrp="1"/>
          </p:cNvSpPr>
          <p:nvPr>
            <p:ph type="title"/>
          </p:nvPr>
        </p:nvSpPr>
        <p:spPr/>
        <p:txBody>
          <a:bodyPr/>
          <a:lstStyle/>
          <a:p>
            <a:r>
              <a:rPr lang="en-US" dirty="0"/>
              <a:t>Boat Ramps</a:t>
            </a:r>
            <a:br>
              <a:rPr lang="en-US" dirty="0"/>
            </a:br>
            <a:endParaRPr lang="en-US" dirty="0"/>
          </a:p>
        </p:txBody>
      </p:sp>
      <p:sp>
        <p:nvSpPr>
          <p:cNvPr id="3" name="Content Placeholder 2">
            <a:extLst>
              <a:ext uri="{FF2B5EF4-FFF2-40B4-BE49-F238E27FC236}">
                <a16:creationId xmlns:a16="http://schemas.microsoft.com/office/drawing/2014/main" id="{30FBC9DE-8005-4C4A-8924-77A0019590EE}"/>
              </a:ext>
            </a:extLst>
          </p:cNvPr>
          <p:cNvSpPr>
            <a:spLocks noGrp="1"/>
          </p:cNvSpPr>
          <p:nvPr>
            <p:ph idx="1"/>
          </p:nvPr>
        </p:nvSpPr>
        <p:spPr/>
        <p:txBody>
          <a:bodyPr/>
          <a:lstStyle/>
          <a:p>
            <a:pPr>
              <a:spcAft>
                <a:spcPts val="1200"/>
              </a:spcAft>
            </a:pPr>
            <a:r>
              <a:rPr lang="en-US" sz="2400" dirty="0"/>
              <a:t>Work Authorized A.2.: Installation and maintenance to design specifications of boat ramps on artificial bodies of water or public boat ramps on any waters </a:t>
            </a:r>
            <a:br>
              <a:rPr lang="en-US" sz="2400" dirty="0"/>
            </a:br>
            <a:r>
              <a:rPr lang="en-US" sz="2400" dirty="0"/>
              <a:t>(Section 62-330.051(5)(e), F.A.C.)</a:t>
            </a:r>
          </a:p>
          <a:p>
            <a:pPr>
              <a:spcAft>
                <a:spcPts val="1200"/>
              </a:spcAft>
            </a:pPr>
            <a:r>
              <a:rPr lang="en-US" altLang="en-US" sz="2400" dirty="0"/>
              <a:t>Request for Verification of Exemption </a:t>
            </a:r>
          </a:p>
          <a:p>
            <a:pPr>
              <a:spcAft>
                <a:spcPts val="1200"/>
              </a:spcAft>
            </a:pPr>
            <a:r>
              <a:rPr lang="en-US" altLang="en-US" sz="2400" dirty="0"/>
              <a:t>PDC for the ACOE JAXBO Summary Checklist </a:t>
            </a:r>
            <a:endParaRPr lang="en-US" altLang="en-US" sz="2400" dirty="0">
              <a:latin typeface="Calibri" panose="020F0502020204030204" pitchFamily="34" charset="0"/>
            </a:endParaRPr>
          </a:p>
          <a:p>
            <a:pPr>
              <a:spcAft>
                <a:spcPts val="1200"/>
              </a:spcAft>
            </a:pPr>
            <a:r>
              <a:rPr lang="en-US" altLang="en-US" sz="2400" dirty="0"/>
              <a:t>PDC for the ACOE JAXBO Activity 6: Boat Ramp</a:t>
            </a:r>
          </a:p>
          <a:p>
            <a:pPr>
              <a:spcAft>
                <a:spcPts val="1200"/>
              </a:spcAft>
            </a:pPr>
            <a:r>
              <a:rPr lang="en-US" altLang="en-US" sz="2400" dirty="0"/>
              <a:t>PDC for the ACOE JAXBO Activity 2: Pile Supported Structures (If dock Section 62-330.051(5)(e)3,</a:t>
            </a:r>
            <a:r>
              <a:rPr lang="en-US" sz="2400" dirty="0"/>
              <a:t> F.A.C.</a:t>
            </a:r>
            <a:r>
              <a:rPr lang="en-US" altLang="en-US" sz="2400" dirty="0"/>
              <a:t>)</a:t>
            </a:r>
          </a:p>
          <a:p>
            <a:endParaRPr lang="en-US" dirty="0"/>
          </a:p>
        </p:txBody>
      </p:sp>
      <p:sp>
        <p:nvSpPr>
          <p:cNvPr id="4" name="Text Placeholder 3">
            <a:extLst>
              <a:ext uri="{FF2B5EF4-FFF2-40B4-BE49-F238E27FC236}">
                <a16:creationId xmlns:a16="http://schemas.microsoft.com/office/drawing/2014/main" id="{B4399575-B6FD-418F-A08D-2433045F624B}"/>
              </a:ext>
            </a:extLst>
          </p:cNvPr>
          <p:cNvSpPr>
            <a:spLocks noGrp="1"/>
          </p:cNvSpPr>
          <p:nvPr>
            <p:ph type="body" sz="quarter" idx="13"/>
          </p:nvPr>
        </p:nvSpPr>
        <p:spPr>
          <a:xfrm>
            <a:off x="3452191" y="1143000"/>
            <a:ext cx="6987209" cy="685800"/>
          </a:xfrm>
        </p:spPr>
        <p:txBody>
          <a:bodyPr/>
          <a:lstStyle/>
          <a:p>
            <a:r>
              <a:rPr lang="en-US" dirty="0"/>
              <a:t>JAXBO A6/SPGP V-R1 D</a:t>
            </a:r>
          </a:p>
        </p:txBody>
      </p:sp>
    </p:spTree>
    <p:extLst>
      <p:ext uri="{BB962C8B-B14F-4D97-AF65-F5344CB8AC3E}">
        <p14:creationId xmlns:p14="http://schemas.microsoft.com/office/powerpoint/2010/main" val="806063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1CBE8-16E5-4418-9632-ABA2EAA33DC1}"/>
              </a:ext>
            </a:extLst>
          </p:cNvPr>
          <p:cNvSpPr>
            <a:spLocks noGrp="1"/>
          </p:cNvSpPr>
          <p:nvPr>
            <p:ph type="title"/>
          </p:nvPr>
        </p:nvSpPr>
        <p:spPr/>
        <p:txBody>
          <a:bodyPr/>
          <a:lstStyle/>
          <a:p>
            <a:r>
              <a:rPr lang="en-US" dirty="0"/>
              <a:t>What is SPGP V-R1? </a:t>
            </a:r>
          </a:p>
        </p:txBody>
      </p:sp>
      <p:sp>
        <p:nvSpPr>
          <p:cNvPr id="3" name="Content Placeholder 2">
            <a:extLst>
              <a:ext uri="{FF2B5EF4-FFF2-40B4-BE49-F238E27FC236}">
                <a16:creationId xmlns:a16="http://schemas.microsoft.com/office/drawing/2014/main" id="{0210A789-2125-47E3-89E0-56C619DA13A5}"/>
              </a:ext>
            </a:extLst>
          </p:cNvPr>
          <p:cNvSpPr>
            <a:spLocks noGrp="1"/>
          </p:cNvSpPr>
          <p:nvPr>
            <p:ph idx="1"/>
          </p:nvPr>
        </p:nvSpPr>
        <p:spPr>
          <a:xfrm>
            <a:off x="1752600" y="1676401"/>
            <a:ext cx="8686800" cy="4571999"/>
          </a:xfrm>
        </p:spPr>
        <p:txBody>
          <a:bodyPr/>
          <a:lstStyle/>
          <a:p>
            <a:r>
              <a:rPr lang="en-US" sz="2400" dirty="0"/>
              <a:t>State Programmatic General Permit</a:t>
            </a:r>
          </a:p>
          <a:p>
            <a:pPr lvl="1">
              <a:spcAft>
                <a:spcPts val="600"/>
              </a:spcAft>
              <a:buSzPct val="75000"/>
              <a:buFont typeface="Courier New" panose="02070309020205020404" pitchFamily="49" charset="0"/>
              <a:buChar char="o"/>
            </a:pPr>
            <a:r>
              <a:rPr lang="en-US" sz="2400" dirty="0"/>
              <a:t>1st revision of the 5th generation</a:t>
            </a:r>
          </a:p>
          <a:p>
            <a:pPr>
              <a:spcAft>
                <a:spcPts val="600"/>
              </a:spcAft>
            </a:pPr>
            <a:r>
              <a:rPr lang="en-US" sz="2400" dirty="0"/>
              <a:t>Changes made to comply with the Jacksonville District Programmatic Biological Opinion (JAXBO)</a:t>
            </a:r>
          </a:p>
          <a:p>
            <a:pPr>
              <a:spcAft>
                <a:spcPts val="600"/>
              </a:spcAft>
            </a:pPr>
            <a:r>
              <a:rPr lang="en-US" sz="2400" dirty="0"/>
              <a:t>Allows the Department to provide federal authorization for projects that comply with qualifying criteria</a:t>
            </a:r>
          </a:p>
          <a:p>
            <a:pPr>
              <a:spcAft>
                <a:spcPts val="600"/>
              </a:spcAft>
            </a:pPr>
            <a:r>
              <a:rPr lang="en-US" sz="2400" dirty="0"/>
              <a:t>Requires applicants apply to the U.S. Army Corps of Engineers (USACE) for review of projects that do not meet criteria</a:t>
            </a:r>
          </a:p>
          <a:p>
            <a:pPr>
              <a:spcAft>
                <a:spcPts val="600"/>
              </a:spcAft>
            </a:pPr>
            <a:r>
              <a:rPr lang="en-US" sz="2400" dirty="0">
                <a:hlinkClick r:id="rId3"/>
              </a:rPr>
              <a:t>https://www.saj.usace.army.mil/SPGP/</a:t>
            </a:r>
            <a:r>
              <a:rPr lang="en-US" sz="2400" dirty="0"/>
              <a:t> </a:t>
            </a:r>
          </a:p>
          <a:p>
            <a:endParaRPr lang="en-US" dirty="0"/>
          </a:p>
        </p:txBody>
      </p:sp>
    </p:spTree>
    <p:extLst>
      <p:ext uri="{BB962C8B-B14F-4D97-AF65-F5344CB8AC3E}">
        <p14:creationId xmlns:p14="http://schemas.microsoft.com/office/powerpoint/2010/main" val="12245900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487A1E-BF01-4F71-BDA2-1D739325ED06}"/>
              </a:ext>
            </a:extLst>
          </p:cNvPr>
          <p:cNvSpPr/>
          <p:nvPr/>
        </p:nvSpPr>
        <p:spPr>
          <a:xfrm>
            <a:off x="304800" y="1981200"/>
            <a:ext cx="11216640" cy="487680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C16C24F5-778D-4CFD-9074-75637DB71275}"/>
              </a:ext>
            </a:extLst>
          </p:cNvPr>
          <p:cNvSpPr>
            <a:spLocks noGrp="1"/>
          </p:cNvSpPr>
          <p:nvPr>
            <p:ph type="title"/>
          </p:nvPr>
        </p:nvSpPr>
        <p:spPr/>
        <p:txBody>
          <a:bodyPr/>
          <a:lstStyle/>
          <a:p>
            <a:r>
              <a:rPr lang="en-US" dirty="0"/>
              <a:t>Boat Ramps, 2</a:t>
            </a:r>
            <a:br>
              <a:rPr lang="en-US" dirty="0"/>
            </a:br>
            <a:endParaRPr lang="en-US" dirty="0"/>
          </a:p>
        </p:txBody>
      </p:sp>
      <p:sp>
        <p:nvSpPr>
          <p:cNvPr id="3" name="Content Placeholder 2">
            <a:extLst>
              <a:ext uri="{FF2B5EF4-FFF2-40B4-BE49-F238E27FC236}">
                <a16:creationId xmlns:a16="http://schemas.microsoft.com/office/drawing/2014/main" id="{098D1C74-BB00-48B6-B5B2-33813BDEE054}"/>
              </a:ext>
            </a:extLst>
          </p:cNvPr>
          <p:cNvSpPr>
            <a:spLocks noGrp="1"/>
          </p:cNvSpPr>
          <p:nvPr>
            <p:ph idx="1"/>
          </p:nvPr>
        </p:nvSpPr>
        <p:spPr>
          <a:xfrm>
            <a:off x="304800" y="2057402"/>
            <a:ext cx="11383617" cy="4119561"/>
          </a:xfrm>
        </p:spPr>
        <p:txBody>
          <a:bodyPr/>
          <a:lstStyle/>
          <a:p>
            <a:pPr marL="457200" indent="-457200">
              <a:buFont typeface="+mj-lt"/>
              <a:buAutoNum type="alphaLcPeriod"/>
            </a:pPr>
            <a:r>
              <a:rPr lang="en-US" sz="2000" dirty="0"/>
              <a:t>A project other than a private single-family boat ramp</a:t>
            </a:r>
          </a:p>
          <a:p>
            <a:pPr marL="457200" indent="-457200">
              <a:buFont typeface="+mj-lt"/>
              <a:buAutoNum type="alphaLcPeriod"/>
            </a:pPr>
            <a:r>
              <a:rPr lang="en-US" sz="2000" dirty="0"/>
              <a:t>A project located in specific rivers</a:t>
            </a:r>
          </a:p>
          <a:p>
            <a:pPr marL="457200" indent="-457200">
              <a:buFont typeface="+mj-lt"/>
              <a:buAutoNum type="alphaLcPeriod"/>
            </a:pPr>
            <a:r>
              <a:rPr lang="en-US" sz="2000" dirty="0"/>
              <a:t>A project located in DCH where PBFs are present for smalltooth sawfish; Gulf sturgeon; American crocodile; piping plover; freshwater mussels; or North Atlantic right whale</a:t>
            </a:r>
          </a:p>
          <a:p>
            <a:pPr marL="457200" indent="-457200">
              <a:buFont typeface="+mj-lt"/>
              <a:buAutoNum type="alphaLcPeriod"/>
            </a:pPr>
            <a:r>
              <a:rPr lang="en-US" sz="2000" dirty="0"/>
              <a:t>A project located in Florida panther focus area</a:t>
            </a:r>
          </a:p>
          <a:p>
            <a:pPr marL="457200" indent="-457200">
              <a:buFont typeface="+mj-lt"/>
              <a:buAutoNum type="alphaLcPeriod"/>
            </a:pPr>
            <a:r>
              <a:rPr lang="en-US" sz="2000" dirty="0"/>
              <a:t>Specifications for projects in smalltooth sawfish critical habitat</a:t>
            </a:r>
          </a:p>
          <a:p>
            <a:pPr marL="457200" indent="-457200">
              <a:buFont typeface="+mj-lt"/>
              <a:buAutoNum type="alphaLcPeriod"/>
            </a:pPr>
            <a:r>
              <a:rPr lang="en-US" sz="2000" dirty="0"/>
              <a:t>New or expanded boat ramps in Acropora critical habitat (repair/replacement </a:t>
            </a:r>
            <a:r>
              <a:rPr lang="en-US" sz="2000" i="1" dirty="0"/>
              <a:t>is</a:t>
            </a:r>
            <a:r>
              <a:rPr lang="en-US" sz="2000" dirty="0"/>
              <a:t> allowed)</a:t>
            </a:r>
          </a:p>
          <a:p>
            <a:pPr marL="457200" indent="-457200">
              <a:buFont typeface="+mj-lt"/>
              <a:buAutoNum type="alphaLcPeriod"/>
            </a:pPr>
            <a:r>
              <a:rPr lang="en-US" sz="2000" dirty="0"/>
              <a:t>New or expanded boat ramps in Johnson’s seagrass critical habitat (repair and replacement </a:t>
            </a:r>
            <a:r>
              <a:rPr lang="en-US" sz="2000" i="1" dirty="0"/>
              <a:t>is</a:t>
            </a:r>
            <a:r>
              <a:rPr lang="en-US" sz="2000" dirty="0"/>
              <a:t> allowed)</a:t>
            </a:r>
          </a:p>
          <a:p>
            <a:pPr marL="457200" indent="-457200">
              <a:buFont typeface="+mj-lt"/>
              <a:buAutoNum type="alphaLcPeriod"/>
            </a:pPr>
            <a:r>
              <a:rPr lang="en-US" sz="2000" dirty="0"/>
              <a:t>Located within loggerhead sea turtle critical habitat</a:t>
            </a:r>
          </a:p>
          <a:p>
            <a:endParaRPr lang="en-US" dirty="0"/>
          </a:p>
        </p:txBody>
      </p:sp>
      <p:sp>
        <p:nvSpPr>
          <p:cNvPr id="4" name="Text Placeholder 3">
            <a:extLst>
              <a:ext uri="{FF2B5EF4-FFF2-40B4-BE49-F238E27FC236}">
                <a16:creationId xmlns:a16="http://schemas.microsoft.com/office/drawing/2014/main" id="{7399A666-5A73-4D8B-856D-38D3FE49EC93}"/>
              </a:ext>
            </a:extLst>
          </p:cNvPr>
          <p:cNvSpPr>
            <a:spLocks noGrp="1"/>
          </p:cNvSpPr>
          <p:nvPr>
            <p:ph type="body" sz="quarter" idx="13"/>
          </p:nvPr>
        </p:nvSpPr>
        <p:spPr>
          <a:xfrm>
            <a:off x="3452190" y="1143000"/>
            <a:ext cx="7292010" cy="685800"/>
          </a:xfrm>
        </p:spPr>
        <p:txBody>
          <a:bodyPr/>
          <a:lstStyle/>
          <a:p>
            <a:r>
              <a:rPr lang="en-US" dirty="0"/>
              <a:t>Red (D.1.) Projects not authorized:</a:t>
            </a:r>
          </a:p>
        </p:txBody>
      </p:sp>
    </p:spTree>
    <p:extLst>
      <p:ext uri="{BB962C8B-B14F-4D97-AF65-F5344CB8AC3E}">
        <p14:creationId xmlns:p14="http://schemas.microsoft.com/office/powerpoint/2010/main" val="18712188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7AA407-5B2D-450A-83D2-DF3ADE8E9EE0}"/>
              </a:ext>
            </a:extLst>
          </p:cNvPr>
          <p:cNvSpPr/>
          <p:nvPr/>
        </p:nvSpPr>
        <p:spPr>
          <a:xfrm>
            <a:off x="304800" y="2057400"/>
            <a:ext cx="11210925" cy="480060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 name="Title 1">
            <a:extLst>
              <a:ext uri="{FF2B5EF4-FFF2-40B4-BE49-F238E27FC236}">
                <a16:creationId xmlns:a16="http://schemas.microsoft.com/office/drawing/2014/main" id="{72006F95-904E-48E5-ACEB-1459E853AA1F}"/>
              </a:ext>
            </a:extLst>
          </p:cNvPr>
          <p:cNvSpPr>
            <a:spLocks noGrp="1"/>
          </p:cNvSpPr>
          <p:nvPr>
            <p:ph type="title"/>
          </p:nvPr>
        </p:nvSpPr>
        <p:spPr/>
        <p:txBody>
          <a:bodyPr/>
          <a:lstStyle/>
          <a:p>
            <a:r>
              <a:rPr lang="en-US" dirty="0"/>
              <a:t>Boat Ramps, 3</a:t>
            </a:r>
            <a:br>
              <a:rPr lang="en-US" dirty="0"/>
            </a:br>
            <a:endParaRPr lang="en-US" dirty="0"/>
          </a:p>
        </p:txBody>
      </p:sp>
      <p:sp>
        <p:nvSpPr>
          <p:cNvPr id="3" name="Content Placeholder 2">
            <a:extLst>
              <a:ext uri="{FF2B5EF4-FFF2-40B4-BE49-F238E27FC236}">
                <a16:creationId xmlns:a16="http://schemas.microsoft.com/office/drawing/2014/main" id="{9745AEC3-B89B-4B99-A3B3-02A31474F4BE}"/>
              </a:ext>
            </a:extLst>
          </p:cNvPr>
          <p:cNvSpPr>
            <a:spLocks noGrp="1"/>
          </p:cNvSpPr>
          <p:nvPr>
            <p:ph idx="1"/>
          </p:nvPr>
        </p:nvSpPr>
        <p:spPr>
          <a:xfrm>
            <a:off x="304800" y="2057402"/>
            <a:ext cx="11420475" cy="4119561"/>
          </a:xfrm>
        </p:spPr>
        <p:txBody>
          <a:bodyPr/>
          <a:lstStyle/>
          <a:p>
            <a:pPr marL="457200" indent="-457200">
              <a:buFont typeface="+mj-lt"/>
              <a:buAutoNum type="alphaLcPeriod"/>
            </a:pPr>
            <a:r>
              <a:rPr lang="en-US" sz="2200" dirty="0"/>
              <a:t>Project limits</a:t>
            </a:r>
          </a:p>
          <a:p>
            <a:pPr marL="914400" lvl="1" indent="-457200">
              <a:buFont typeface="+mj-lt"/>
              <a:buAutoNum type="arabicParenR"/>
            </a:pPr>
            <a:r>
              <a:rPr lang="en-US" sz="2000" dirty="0"/>
              <a:t>Private, single-family boat ramp or structure requiring 50 cubic yards of fill material or less</a:t>
            </a:r>
          </a:p>
          <a:p>
            <a:pPr marL="914400" lvl="1" indent="-457200">
              <a:buFont typeface="+mj-lt"/>
              <a:buAutoNum type="arabicParenR"/>
            </a:pPr>
            <a:r>
              <a:rPr lang="en-US" sz="2000" dirty="0"/>
              <a:t>Ramp width does not exceed 30 ft</a:t>
            </a:r>
          </a:p>
          <a:p>
            <a:pPr marL="914400" lvl="1" indent="-457200">
              <a:buFont typeface="+mj-lt"/>
              <a:buAutoNum type="arabicParenR"/>
            </a:pPr>
            <a:r>
              <a:rPr lang="en-US" sz="2000" dirty="0"/>
              <a:t>Max one boat lane</a:t>
            </a:r>
          </a:p>
          <a:p>
            <a:pPr marL="914400" lvl="1" indent="-457200">
              <a:buFont typeface="+mj-lt"/>
              <a:buAutoNum type="arabicParenR"/>
            </a:pPr>
            <a:r>
              <a:rPr lang="en-US" sz="2000" dirty="0"/>
              <a:t>No more than two trailered vehicle parking spaces </a:t>
            </a:r>
          </a:p>
          <a:p>
            <a:pPr marL="914400" lvl="1" indent="-457200">
              <a:spcAft>
                <a:spcPts val="1200"/>
              </a:spcAft>
              <a:buFont typeface="+mj-lt"/>
              <a:buAutoNum type="arabicParenR"/>
            </a:pPr>
            <a:r>
              <a:rPr lang="en-US" sz="2000" dirty="0"/>
              <a:t>Repair and replacement of existing within same footprint</a:t>
            </a:r>
          </a:p>
          <a:p>
            <a:pPr marL="457200" indent="-457200">
              <a:spcAft>
                <a:spcPts val="1200"/>
              </a:spcAft>
              <a:buFont typeface="+mj-lt"/>
              <a:buAutoNum type="alphaLcPeriod"/>
            </a:pPr>
            <a:r>
              <a:rPr lang="en-US" sz="2200" dirty="0"/>
              <a:t>Restrictions on dredged material and disposal</a:t>
            </a:r>
          </a:p>
          <a:p>
            <a:pPr marL="457200" indent="-457200">
              <a:buFont typeface="+mj-lt"/>
              <a:buAutoNum type="alphaLcPeriod"/>
            </a:pPr>
            <a:r>
              <a:rPr lang="en-US" sz="2200" dirty="0"/>
              <a:t>Turbidity: length of new boat ramp and lengthening of existing boat ramps should ensure a water depth at the end of the ramp is deep enough to minimize sediment resuspension</a:t>
            </a:r>
          </a:p>
          <a:p>
            <a:endParaRPr lang="en-US" dirty="0"/>
          </a:p>
        </p:txBody>
      </p:sp>
      <p:sp>
        <p:nvSpPr>
          <p:cNvPr id="4" name="Text Placeholder 3">
            <a:extLst>
              <a:ext uri="{FF2B5EF4-FFF2-40B4-BE49-F238E27FC236}">
                <a16:creationId xmlns:a16="http://schemas.microsoft.com/office/drawing/2014/main" id="{E37978B1-D74E-43B2-A842-62B7E4F78386}"/>
              </a:ext>
            </a:extLst>
          </p:cNvPr>
          <p:cNvSpPr>
            <a:spLocks noGrp="1"/>
          </p:cNvSpPr>
          <p:nvPr>
            <p:ph type="body" sz="quarter" idx="13"/>
          </p:nvPr>
        </p:nvSpPr>
        <p:spPr>
          <a:xfrm>
            <a:off x="3452191" y="1143000"/>
            <a:ext cx="6987209" cy="685800"/>
          </a:xfrm>
        </p:spPr>
        <p:txBody>
          <a:bodyPr/>
          <a:lstStyle/>
          <a:p>
            <a:r>
              <a:rPr lang="en-US" dirty="0"/>
              <a:t>Green (D.2.) Project must meet:</a:t>
            </a:r>
          </a:p>
        </p:txBody>
      </p:sp>
    </p:spTree>
    <p:extLst>
      <p:ext uri="{BB962C8B-B14F-4D97-AF65-F5344CB8AC3E}">
        <p14:creationId xmlns:p14="http://schemas.microsoft.com/office/powerpoint/2010/main" val="3936868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50E4C-5C93-48C7-9385-1A12A9C6B1D2}"/>
              </a:ext>
            </a:extLst>
          </p:cNvPr>
          <p:cNvSpPr>
            <a:spLocks noGrp="1"/>
          </p:cNvSpPr>
          <p:nvPr>
            <p:ph type="title"/>
          </p:nvPr>
        </p:nvSpPr>
        <p:spPr/>
        <p:txBody>
          <a:bodyPr/>
          <a:lstStyle/>
          <a:p>
            <a:r>
              <a:rPr lang="en-US" dirty="0"/>
              <a:t>Boat Ramps, 4</a:t>
            </a:r>
            <a:br>
              <a:rPr lang="en-US" dirty="0"/>
            </a:br>
            <a:endParaRPr lang="en-US" dirty="0"/>
          </a:p>
        </p:txBody>
      </p:sp>
      <p:pic>
        <p:nvPicPr>
          <p:cNvPr id="3" name="Picture 3">
            <a:extLst>
              <a:ext uri="{FF2B5EF4-FFF2-40B4-BE49-F238E27FC236}">
                <a16:creationId xmlns:a16="http://schemas.microsoft.com/office/drawing/2014/main" id="{6EF3BAC1-5A8D-4132-ACDB-AD6BF13089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1" y="1371601"/>
            <a:ext cx="5189897" cy="5486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2947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50E4C-5C93-48C7-9385-1A12A9C6B1D2}"/>
              </a:ext>
            </a:extLst>
          </p:cNvPr>
          <p:cNvSpPr>
            <a:spLocks noGrp="1"/>
          </p:cNvSpPr>
          <p:nvPr>
            <p:ph type="title"/>
          </p:nvPr>
        </p:nvSpPr>
        <p:spPr/>
        <p:txBody>
          <a:bodyPr/>
          <a:lstStyle/>
          <a:p>
            <a:r>
              <a:rPr lang="en-US" dirty="0"/>
              <a:t>Boat Ramps, 5</a:t>
            </a:r>
            <a:br>
              <a:rPr lang="en-US" dirty="0"/>
            </a:br>
            <a:endParaRPr lang="en-US" dirty="0"/>
          </a:p>
        </p:txBody>
      </p:sp>
      <p:pic>
        <p:nvPicPr>
          <p:cNvPr id="5" name="Picture 4">
            <a:extLst>
              <a:ext uri="{FF2B5EF4-FFF2-40B4-BE49-F238E27FC236}">
                <a16:creationId xmlns:a16="http://schemas.microsoft.com/office/drawing/2014/main" id="{9FC9BB86-8C2B-49EF-AD48-36460C7C1B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537024"/>
            <a:ext cx="9144000" cy="3783953"/>
          </a:xfrm>
          <a:prstGeom prst="rect">
            <a:avLst/>
          </a:prstGeom>
        </p:spPr>
      </p:pic>
      <p:sp>
        <p:nvSpPr>
          <p:cNvPr id="4" name="Multiplication Sign 3">
            <a:extLst>
              <a:ext uri="{FF2B5EF4-FFF2-40B4-BE49-F238E27FC236}">
                <a16:creationId xmlns:a16="http://schemas.microsoft.com/office/drawing/2014/main" id="{47C25C0E-E41D-479B-8AF8-637F291E85CF}"/>
              </a:ext>
            </a:extLst>
          </p:cNvPr>
          <p:cNvSpPr/>
          <p:nvPr/>
        </p:nvSpPr>
        <p:spPr>
          <a:xfrm>
            <a:off x="2133600" y="3352800"/>
            <a:ext cx="533400" cy="1524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3" name="TextBox 2">
            <a:extLst>
              <a:ext uri="{FF2B5EF4-FFF2-40B4-BE49-F238E27FC236}">
                <a16:creationId xmlns:a16="http://schemas.microsoft.com/office/drawing/2014/main" id="{1570BD64-2D2D-4734-9166-6F63F207D3FA}"/>
              </a:ext>
            </a:extLst>
          </p:cNvPr>
          <p:cNvSpPr txBox="1"/>
          <p:nvPr/>
        </p:nvSpPr>
        <p:spPr>
          <a:xfrm>
            <a:off x="2270483" y="3635195"/>
            <a:ext cx="251992"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0</a:t>
            </a:r>
          </a:p>
        </p:txBody>
      </p:sp>
      <p:sp>
        <p:nvSpPr>
          <p:cNvPr id="6" name="TextBox 5">
            <a:extLst>
              <a:ext uri="{FF2B5EF4-FFF2-40B4-BE49-F238E27FC236}">
                <a16:creationId xmlns:a16="http://schemas.microsoft.com/office/drawing/2014/main" id="{1CFB2ABE-E29C-4AD2-8AEF-345F74A0F7D8}"/>
              </a:ext>
            </a:extLst>
          </p:cNvPr>
          <p:cNvSpPr txBox="1"/>
          <p:nvPr/>
        </p:nvSpPr>
        <p:spPr>
          <a:xfrm>
            <a:off x="2270483" y="3770784"/>
            <a:ext cx="251992"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2</a:t>
            </a:r>
          </a:p>
        </p:txBody>
      </p:sp>
      <p:sp>
        <p:nvSpPr>
          <p:cNvPr id="7" name="TextBox 6">
            <a:extLst>
              <a:ext uri="{FF2B5EF4-FFF2-40B4-BE49-F238E27FC236}">
                <a16:creationId xmlns:a16="http://schemas.microsoft.com/office/drawing/2014/main" id="{1DEA8DFB-949C-4BC1-A7FC-049E9657D781}"/>
              </a:ext>
            </a:extLst>
          </p:cNvPr>
          <p:cNvSpPr txBox="1"/>
          <p:nvPr/>
        </p:nvSpPr>
        <p:spPr>
          <a:xfrm>
            <a:off x="2262608" y="3770784"/>
            <a:ext cx="251992"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1</a:t>
            </a:r>
          </a:p>
        </p:txBody>
      </p:sp>
      <p:sp>
        <p:nvSpPr>
          <p:cNvPr id="8" name="TextBox 7">
            <a:extLst>
              <a:ext uri="{FF2B5EF4-FFF2-40B4-BE49-F238E27FC236}">
                <a16:creationId xmlns:a16="http://schemas.microsoft.com/office/drawing/2014/main" id="{3E068610-8AF3-466B-87EF-9C24F471EE24}"/>
              </a:ext>
            </a:extLst>
          </p:cNvPr>
          <p:cNvSpPr txBox="1"/>
          <p:nvPr/>
        </p:nvSpPr>
        <p:spPr>
          <a:xfrm>
            <a:off x="2362201" y="4038600"/>
            <a:ext cx="184731" cy="369332"/>
          </a:xfrm>
          <a:prstGeom prst="rect">
            <a:avLst/>
          </a:prstGeom>
          <a:noFill/>
        </p:spPr>
        <p:txBody>
          <a:bodyPr wrap="none" rtlCol="0">
            <a:spAutoFit/>
          </a:bodyPr>
          <a:lstStyle/>
          <a:p>
            <a:pPr defTabSz="457200"/>
            <a:endParaRPr lang="en-US" dirty="0">
              <a:solidFill>
                <a:prstClr val="black"/>
              </a:solidFill>
              <a:latin typeface="League Gothic"/>
            </a:endParaRPr>
          </a:p>
        </p:txBody>
      </p:sp>
      <p:sp>
        <p:nvSpPr>
          <p:cNvPr id="9" name="TextBox 8">
            <a:extLst>
              <a:ext uri="{FF2B5EF4-FFF2-40B4-BE49-F238E27FC236}">
                <a16:creationId xmlns:a16="http://schemas.microsoft.com/office/drawing/2014/main" id="{217C9125-9771-4D54-A238-7B059364E91D}"/>
              </a:ext>
            </a:extLst>
          </p:cNvPr>
          <p:cNvSpPr txBox="1"/>
          <p:nvPr/>
        </p:nvSpPr>
        <p:spPr>
          <a:xfrm>
            <a:off x="2236820" y="3927464"/>
            <a:ext cx="319318"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29</a:t>
            </a:r>
          </a:p>
        </p:txBody>
      </p:sp>
      <p:sp>
        <p:nvSpPr>
          <p:cNvPr id="10" name="TextBox 9">
            <a:extLst>
              <a:ext uri="{FF2B5EF4-FFF2-40B4-BE49-F238E27FC236}">
                <a16:creationId xmlns:a16="http://schemas.microsoft.com/office/drawing/2014/main" id="{10C0D2AC-B035-4C54-B0A0-DE4D23B2B36C}"/>
              </a:ext>
            </a:extLst>
          </p:cNvPr>
          <p:cNvSpPr txBox="1"/>
          <p:nvPr/>
        </p:nvSpPr>
        <p:spPr>
          <a:xfrm>
            <a:off x="2268524" y="4208303"/>
            <a:ext cx="251992"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4</a:t>
            </a:r>
          </a:p>
        </p:txBody>
      </p:sp>
      <p:sp>
        <p:nvSpPr>
          <p:cNvPr id="12" name="TextBox 11">
            <a:extLst>
              <a:ext uri="{FF2B5EF4-FFF2-40B4-BE49-F238E27FC236}">
                <a16:creationId xmlns:a16="http://schemas.microsoft.com/office/drawing/2014/main" id="{762501BB-05E1-466E-ACC0-E1BFF999BD15}"/>
              </a:ext>
            </a:extLst>
          </p:cNvPr>
          <p:cNvSpPr txBox="1"/>
          <p:nvPr/>
        </p:nvSpPr>
        <p:spPr>
          <a:xfrm>
            <a:off x="2262608" y="4215335"/>
            <a:ext cx="251992"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1</a:t>
            </a:r>
          </a:p>
        </p:txBody>
      </p:sp>
      <p:sp>
        <p:nvSpPr>
          <p:cNvPr id="13" name="Multiplication Sign 12">
            <a:extLst>
              <a:ext uri="{FF2B5EF4-FFF2-40B4-BE49-F238E27FC236}">
                <a16:creationId xmlns:a16="http://schemas.microsoft.com/office/drawing/2014/main" id="{FF17D924-70EB-468D-8C6A-7CB694A06E7A}"/>
              </a:ext>
            </a:extLst>
          </p:cNvPr>
          <p:cNvSpPr/>
          <p:nvPr/>
        </p:nvSpPr>
        <p:spPr>
          <a:xfrm>
            <a:off x="2126905" y="5142134"/>
            <a:ext cx="533400" cy="152400"/>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0" name="Rectangle 19">
            <a:extLst>
              <a:ext uri="{FF2B5EF4-FFF2-40B4-BE49-F238E27FC236}">
                <a16:creationId xmlns:a16="http://schemas.microsoft.com/office/drawing/2014/main" id="{699CE0FC-2A7D-4589-BD68-4309E46CEA91}"/>
              </a:ext>
            </a:extLst>
          </p:cNvPr>
          <p:cNvSpPr/>
          <p:nvPr/>
        </p:nvSpPr>
        <p:spPr>
          <a:xfrm>
            <a:off x="5562600" y="3804660"/>
            <a:ext cx="381000" cy="15774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1" name="Rectangle 20">
            <a:extLst>
              <a:ext uri="{FF2B5EF4-FFF2-40B4-BE49-F238E27FC236}">
                <a16:creationId xmlns:a16="http://schemas.microsoft.com/office/drawing/2014/main" id="{C045D62C-6203-4773-A24E-324FCB1B114B}"/>
              </a:ext>
            </a:extLst>
          </p:cNvPr>
          <p:cNvSpPr/>
          <p:nvPr/>
        </p:nvSpPr>
        <p:spPr>
          <a:xfrm>
            <a:off x="5174883" y="3973410"/>
            <a:ext cx="498855" cy="15774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22" name="Rectangle 21">
            <a:extLst>
              <a:ext uri="{FF2B5EF4-FFF2-40B4-BE49-F238E27FC236}">
                <a16:creationId xmlns:a16="http://schemas.microsoft.com/office/drawing/2014/main" id="{844581A2-A04F-47A5-A410-63C0261BDBD7}"/>
              </a:ext>
            </a:extLst>
          </p:cNvPr>
          <p:cNvSpPr/>
          <p:nvPr/>
        </p:nvSpPr>
        <p:spPr>
          <a:xfrm>
            <a:off x="4724400" y="4261860"/>
            <a:ext cx="1295400" cy="15774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League Gothic"/>
            </a:endParaRPr>
          </a:p>
        </p:txBody>
      </p:sp>
      <p:sp>
        <p:nvSpPr>
          <p:cNvPr id="17" name="TextBox 16">
            <a:extLst>
              <a:ext uri="{FF2B5EF4-FFF2-40B4-BE49-F238E27FC236}">
                <a16:creationId xmlns:a16="http://schemas.microsoft.com/office/drawing/2014/main" id="{2C9259F4-BEA6-479E-91B3-D60407DA98A2}"/>
              </a:ext>
            </a:extLst>
          </p:cNvPr>
          <p:cNvSpPr txBox="1"/>
          <p:nvPr/>
        </p:nvSpPr>
        <p:spPr>
          <a:xfrm>
            <a:off x="5513249" y="3769608"/>
            <a:ext cx="498855"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1 lane</a:t>
            </a:r>
          </a:p>
        </p:txBody>
      </p:sp>
      <p:sp>
        <p:nvSpPr>
          <p:cNvPr id="18" name="TextBox 17">
            <a:extLst>
              <a:ext uri="{FF2B5EF4-FFF2-40B4-BE49-F238E27FC236}">
                <a16:creationId xmlns:a16="http://schemas.microsoft.com/office/drawing/2014/main" id="{5CE96488-627B-43F9-8B95-DF02D60383C4}"/>
              </a:ext>
            </a:extLst>
          </p:cNvPr>
          <p:cNvSpPr txBox="1"/>
          <p:nvPr/>
        </p:nvSpPr>
        <p:spPr>
          <a:xfrm>
            <a:off x="5078702" y="3927464"/>
            <a:ext cx="691215"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30 ft wide</a:t>
            </a:r>
          </a:p>
        </p:txBody>
      </p:sp>
      <p:sp>
        <p:nvSpPr>
          <p:cNvPr id="19" name="TextBox 18">
            <a:extLst>
              <a:ext uri="{FF2B5EF4-FFF2-40B4-BE49-F238E27FC236}">
                <a16:creationId xmlns:a16="http://schemas.microsoft.com/office/drawing/2014/main" id="{9D26C85C-E177-4730-912B-86891068C6F6}"/>
              </a:ext>
            </a:extLst>
          </p:cNvPr>
          <p:cNvSpPr txBox="1"/>
          <p:nvPr/>
        </p:nvSpPr>
        <p:spPr>
          <a:xfrm>
            <a:off x="4795660" y="4225314"/>
            <a:ext cx="1152880" cy="230832"/>
          </a:xfrm>
          <a:prstGeom prst="rect">
            <a:avLst/>
          </a:prstGeom>
          <a:noFill/>
        </p:spPr>
        <p:txBody>
          <a:bodyPr wrap="none" rtlCol="0">
            <a:spAutoFit/>
          </a:bodyPr>
          <a:lstStyle/>
          <a:p>
            <a:pPr defTabSz="457200"/>
            <a:r>
              <a:rPr lang="en-US" sz="900" dirty="0">
                <a:solidFill>
                  <a:prstClr val="black"/>
                </a:solidFill>
                <a:latin typeface="Franklin Gothic Demi" panose="020B0703020102020204" pitchFamily="34" charset="0"/>
              </a:rPr>
              <a:t>2 trailered parking </a:t>
            </a:r>
          </a:p>
        </p:txBody>
      </p:sp>
    </p:spTree>
    <p:extLst>
      <p:ext uri="{BB962C8B-B14F-4D97-AF65-F5344CB8AC3E}">
        <p14:creationId xmlns:p14="http://schemas.microsoft.com/office/powerpoint/2010/main" val="188245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6" grpId="0"/>
      <p:bldP spid="6" grpId="1"/>
      <p:bldP spid="7" grpId="0"/>
      <p:bldP spid="9" grpId="0"/>
      <p:bldP spid="10" grpId="0"/>
      <p:bldP spid="10" grpId="1"/>
      <p:bldP spid="12" grpId="0"/>
      <p:bldP spid="13" grpId="0" animBg="1"/>
      <p:bldP spid="20" grpId="0" animBg="1"/>
      <p:bldP spid="21" grpId="0" animBg="1"/>
      <p:bldP spid="22" grpId="0" animBg="1"/>
      <p:bldP spid="17" grpId="0"/>
      <p:bldP spid="18"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50E4C-5C93-48C7-9385-1A12A9C6B1D2}"/>
              </a:ext>
            </a:extLst>
          </p:cNvPr>
          <p:cNvSpPr>
            <a:spLocks noGrp="1"/>
          </p:cNvSpPr>
          <p:nvPr>
            <p:ph type="title"/>
          </p:nvPr>
        </p:nvSpPr>
        <p:spPr/>
        <p:txBody>
          <a:bodyPr/>
          <a:lstStyle/>
          <a:p>
            <a:r>
              <a:rPr lang="en-US" dirty="0"/>
              <a:t>Boat Ramps, 6</a:t>
            </a:r>
            <a:br>
              <a:rPr lang="en-US" dirty="0"/>
            </a:br>
            <a:endParaRPr lang="en-US" dirty="0"/>
          </a:p>
        </p:txBody>
      </p:sp>
      <p:pic>
        <p:nvPicPr>
          <p:cNvPr id="5" name="Picture 4">
            <a:extLst>
              <a:ext uri="{FF2B5EF4-FFF2-40B4-BE49-F238E27FC236}">
                <a16:creationId xmlns:a16="http://schemas.microsoft.com/office/drawing/2014/main" id="{CC586335-6C2D-409C-BEB2-030D62ADD1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548667"/>
            <a:ext cx="8229600" cy="4852134"/>
          </a:xfrm>
          <a:prstGeom prst="rect">
            <a:avLst/>
          </a:prstGeom>
        </p:spPr>
      </p:pic>
      <p:sp>
        <p:nvSpPr>
          <p:cNvPr id="3" name="TextBox 2">
            <a:extLst>
              <a:ext uri="{FF2B5EF4-FFF2-40B4-BE49-F238E27FC236}">
                <a16:creationId xmlns:a16="http://schemas.microsoft.com/office/drawing/2014/main" id="{16922100-72C5-46F7-A694-0EFF024D9409}"/>
              </a:ext>
            </a:extLst>
          </p:cNvPr>
          <p:cNvSpPr txBox="1"/>
          <p:nvPr/>
        </p:nvSpPr>
        <p:spPr>
          <a:xfrm>
            <a:off x="2133600" y="1676400"/>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6" name="TextBox 5">
            <a:extLst>
              <a:ext uri="{FF2B5EF4-FFF2-40B4-BE49-F238E27FC236}">
                <a16:creationId xmlns:a16="http://schemas.microsoft.com/office/drawing/2014/main" id="{9EA296E5-DE1B-44C6-A333-085DF9214407}"/>
              </a:ext>
            </a:extLst>
          </p:cNvPr>
          <p:cNvSpPr txBox="1"/>
          <p:nvPr/>
        </p:nvSpPr>
        <p:spPr>
          <a:xfrm>
            <a:off x="2133600" y="2482334"/>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7" name="TextBox 6">
            <a:extLst>
              <a:ext uri="{FF2B5EF4-FFF2-40B4-BE49-F238E27FC236}">
                <a16:creationId xmlns:a16="http://schemas.microsoft.com/office/drawing/2014/main" id="{16C1D27F-E745-47F8-B5E0-CA8DBE42533F}"/>
              </a:ext>
            </a:extLst>
          </p:cNvPr>
          <p:cNvSpPr txBox="1"/>
          <p:nvPr/>
        </p:nvSpPr>
        <p:spPr>
          <a:xfrm>
            <a:off x="2133600" y="3195935"/>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8" name="TextBox 7">
            <a:extLst>
              <a:ext uri="{FF2B5EF4-FFF2-40B4-BE49-F238E27FC236}">
                <a16:creationId xmlns:a16="http://schemas.microsoft.com/office/drawing/2014/main" id="{65FCAF3E-B538-408B-8266-0DB98EEC0BC0}"/>
              </a:ext>
            </a:extLst>
          </p:cNvPr>
          <p:cNvSpPr txBox="1"/>
          <p:nvPr/>
        </p:nvSpPr>
        <p:spPr>
          <a:xfrm>
            <a:off x="2133600" y="3563826"/>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9" name="TextBox 8">
            <a:extLst>
              <a:ext uri="{FF2B5EF4-FFF2-40B4-BE49-F238E27FC236}">
                <a16:creationId xmlns:a16="http://schemas.microsoft.com/office/drawing/2014/main" id="{26F04945-2ED0-4E10-8D06-7F5C7172021A}"/>
              </a:ext>
            </a:extLst>
          </p:cNvPr>
          <p:cNvSpPr txBox="1"/>
          <p:nvPr/>
        </p:nvSpPr>
        <p:spPr>
          <a:xfrm>
            <a:off x="2133600" y="3900821"/>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10" name="TextBox 9">
            <a:extLst>
              <a:ext uri="{FF2B5EF4-FFF2-40B4-BE49-F238E27FC236}">
                <a16:creationId xmlns:a16="http://schemas.microsoft.com/office/drawing/2014/main" id="{0FFFC8C1-1229-4E6B-8E0F-F0ADBCF4B583}"/>
              </a:ext>
            </a:extLst>
          </p:cNvPr>
          <p:cNvSpPr txBox="1"/>
          <p:nvPr/>
        </p:nvSpPr>
        <p:spPr>
          <a:xfrm>
            <a:off x="2132520" y="1674676"/>
            <a:ext cx="30328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Yes</a:t>
            </a:r>
          </a:p>
        </p:txBody>
      </p:sp>
      <p:sp>
        <p:nvSpPr>
          <p:cNvPr id="11" name="TextBox 10">
            <a:extLst>
              <a:ext uri="{FF2B5EF4-FFF2-40B4-BE49-F238E27FC236}">
                <a16:creationId xmlns:a16="http://schemas.microsoft.com/office/drawing/2014/main" id="{04218421-24E5-4EAE-A283-D987AA25B052}"/>
              </a:ext>
            </a:extLst>
          </p:cNvPr>
          <p:cNvSpPr txBox="1"/>
          <p:nvPr/>
        </p:nvSpPr>
        <p:spPr>
          <a:xfrm>
            <a:off x="2438400" y="1871780"/>
            <a:ext cx="30328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Yes</a:t>
            </a:r>
          </a:p>
        </p:txBody>
      </p:sp>
      <p:sp>
        <p:nvSpPr>
          <p:cNvPr id="12" name="TextBox 11">
            <a:extLst>
              <a:ext uri="{FF2B5EF4-FFF2-40B4-BE49-F238E27FC236}">
                <a16:creationId xmlns:a16="http://schemas.microsoft.com/office/drawing/2014/main" id="{4414F585-6AC9-433E-9BBA-A2C010E1B241}"/>
              </a:ext>
            </a:extLst>
          </p:cNvPr>
          <p:cNvSpPr txBox="1"/>
          <p:nvPr/>
        </p:nvSpPr>
        <p:spPr>
          <a:xfrm>
            <a:off x="2465650" y="2068577"/>
            <a:ext cx="276038"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No</a:t>
            </a:r>
          </a:p>
        </p:txBody>
      </p:sp>
      <p:sp>
        <p:nvSpPr>
          <p:cNvPr id="13" name="TextBox 12">
            <a:extLst>
              <a:ext uri="{FF2B5EF4-FFF2-40B4-BE49-F238E27FC236}">
                <a16:creationId xmlns:a16="http://schemas.microsoft.com/office/drawing/2014/main" id="{5BD3AEFF-8C6E-4B72-AD1D-6753E4AA25F4}"/>
              </a:ext>
            </a:extLst>
          </p:cNvPr>
          <p:cNvSpPr txBox="1"/>
          <p:nvPr/>
        </p:nvSpPr>
        <p:spPr>
          <a:xfrm>
            <a:off x="2460842" y="2314454"/>
            <a:ext cx="280846" cy="184666"/>
          </a:xfrm>
          <a:prstGeom prst="rect">
            <a:avLst/>
          </a:prstGeom>
          <a:noFill/>
        </p:spPr>
        <p:txBody>
          <a:bodyPr wrap="none" rtlCol="0">
            <a:spAutoFit/>
          </a:bodyPr>
          <a:lstStyle/>
          <a:p>
            <a:pPr defTabSz="457200"/>
            <a:r>
              <a:rPr lang="en-US" sz="600" dirty="0">
                <a:solidFill>
                  <a:prstClr val="black"/>
                </a:solidFill>
                <a:latin typeface="Franklin Gothic Demi" panose="020B0703020102020204" pitchFamily="34" charset="0"/>
              </a:rPr>
              <a:t>NA</a:t>
            </a:r>
          </a:p>
        </p:txBody>
      </p:sp>
      <p:sp>
        <p:nvSpPr>
          <p:cNvPr id="4" name="TextBox 3">
            <a:extLst>
              <a:ext uri="{FF2B5EF4-FFF2-40B4-BE49-F238E27FC236}">
                <a16:creationId xmlns:a16="http://schemas.microsoft.com/office/drawing/2014/main" id="{122AFD19-5F30-48C1-A99A-51FF7AF4FF83}"/>
              </a:ext>
            </a:extLst>
          </p:cNvPr>
          <p:cNvSpPr txBox="1"/>
          <p:nvPr/>
        </p:nvSpPr>
        <p:spPr>
          <a:xfrm>
            <a:off x="2424923" y="4644567"/>
            <a:ext cx="6903365" cy="369332"/>
          </a:xfrm>
          <a:prstGeom prst="rect">
            <a:avLst/>
          </a:prstGeom>
          <a:noFill/>
        </p:spPr>
        <p:txBody>
          <a:bodyPr wrap="none" rtlCol="0">
            <a:spAutoFit/>
          </a:bodyPr>
          <a:lstStyle/>
          <a:p>
            <a:pPr defTabSz="457200"/>
            <a:r>
              <a:rPr lang="en-US" dirty="0">
                <a:solidFill>
                  <a:prstClr val="black"/>
                </a:solidFill>
                <a:latin typeface="Franklin Gothic Demi" panose="020B0703020102020204" pitchFamily="34" charset="0"/>
              </a:rPr>
              <a:t>The boat ramp will cause water depth to increase to -4 ft of MLLW.</a:t>
            </a:r>
          </a:p>
        </p:txBody>
      </p:sp>
    </p:spTree>
    <p:extLst>
      <p:ext uri="{BB962C8B-B14F-4D97-AF65-F5344CB8AC3E}">
        <p14:creationId xmlns:p14="http://schemas.microsoft.com/office/powerpoint/2010/main" val="219127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p:bldP spid="7" grpId="0"/>
      <p:bldP spid="8" grpId="0"/>
      <p:bldP spid="9" grpId="0"/>
      <p:bldP spid="10" grpId="0"/>
      <p:bldP spid="11" grpId="0"/>
      <p:bldP spid="12" grpId="0"/>
      <p:bldP spid="13" grpId="0"/>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377EC-1C39-4A9C-B989-ABF66FBE2BC5}"/>
              </a:ext>
            </a:extLst>
          </p:cNvPr>
          <p:cNvSpPr>
            <a:spLocks noGrp="1"/>
          </p:cNvSpPr>
          <p:nvPr>
            <p:ph type="title"/>
          </p:nvPr>
        </p:nvSpPr>
        <p:spPr/>
        <p:txBody>
          <a:bodyPr/>
          <a:lstStyle/>
          <a:p>
            <a:r>
              <a:rPr lang="en-US" dirty="0"/>
              <a:t>Part II Preview</a:t>
            </a:r>
          </a:p>
        </p:txBody>
      </p:sp>
      <p:sp>
        <p:nvSpPr>
          <p:cNvPr id="3" name="Content Placeholder 2">
            <a:extLst>
              <a:ext uri="{FF2B5EF4-FFF2-40B4-BE49-F238E27FC236}">
                <a16:creationId xmlns:a16="http://schemas.microsoft.com/office/drawing/2014/main" id="{40AE4D1B-9573-4D39-A788-6B0EC0045771}"/>
              </a:ext>
            </a:extLst>
          </p:cNvPr>
          <p:cNvSpPr>
            <a:spLocks noGrp="1"/>
          </p:cNvSpPr>
          <p:nvPr>
            <p:ph idx="1"/>
          </p:nvPr>
        </p:nvSpPr>
        <p:spPr>
          <a:xfrm>
            <a:off x="1752600" y="2057400"/>
            <a:ext cx="8686800" cy="4119562"/>
          </a:xfrm>
        </p:spPr>
        <p:txBody>
          <a:bodyPr/>
          <a:lstStyle/>
          <a:p>
            <a:pPr>
              <a:spcBef>
                <a:spcPts val="2000"/>
              </a:spcBef>
            </a:pPr>
            <a:r>
              <a:rPr lang="en-US" sz="2800" dirty="0"/>
              <a:t>Aquatic Vegetation</a:t>
            </a:r>
          </a:p>
          <a:p>
            <a:pPr>
              <a:spcBef>
                <a:spcPts val="2000"/>
              </a:spcBef>
            </a:pPr>
            <a:r>
              <a:rPr lang="en-US" sz="2800" dirty="0"/>
              <a:t>Docks, Piers and Piling-Supported Structures</a:t>
            </a:r>
          </a:p>
          <a:p>
            <a:pPr>
              <a:spcBef>
                <a:spcPts val="2000"/>
              </a:spcBef>
            </a:pPr>
            <a:r>
              <a:rPr lang="en-US" sz="2800" dirty="0"/>
              <a:t>Shoreline Stabilization</a:t>
            </a:r>
          </a:p>
          <a:p>
            <a:pPr>
              <a:spcBef>
                <a:spcPts val="2000"/>
              </a:spcBef>
            </a:pPr>
            <a:r>
              <a:rPr lang="en-US" sz="2800" dirty="0"/>
              <a:t>Compliance</a:t>
            </a:r>
          </a:p>
          <a:p>
            <a:endParaRPr lang="en-US" dirty="0"/>
          </a:p>
          <a:p>
            <a:pPr marL="457200" lvl="1" indent="0">
              <a:buNone/>
            </a:pPr>
            <a:endParaRPr lang="en-US" dirty="0"/>
          </a:p>
        </p:txBody>
      </p:sp>
    </p:spTree>
    <p:extLst>
      <p:ext uri="{BB962C8B-B14F-4D97-AF65-F5344CB8AC3E}">
        <p14:creationId xmlns:p14="http://schemas.microsoft.com/office/powerpoint/2010/main" val="7988421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88D69A-4A84-4277-95B7-872900E7EAE5}"/>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36824756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657A5-94FF-4833-9393-49035F9C6D8B}"/>
              </a:ext>
            </a:extLst>
          </p:cNvPr>
          <p:cNvSpPr>
            <a:spLocks noGrp="1"/>
          </p:cNvSpPr>
          <p:nvPr>
            <p:ph type="title"/>
          </p:nvPr>
        </p:nvSpPr>
        <p:spPr/>
        <p:txBody>
          <a:bodyPr/>
          <a:lstStyle/>
          <a:p>
            <a:r>
              <a:rPr lang="en-US" dirty="0"/>
              <a:t>Contacts</a:t>
            </a:r>
          </a:p>
        </p:txBody>
      </p:sp>
      <p:sp>
        <p:nvSpPr>
          <p:cNvPr id="3" name="Content Placeholder 2">
            <a:extLst>
              <a:ext uri="{FF2B5EF4-FFF2-40B4-BE49-F238E27FC236}">
                <a16:creationId xmlns:a16="http://schemas.microsoft.com/office/drawing/2014/main" id="{1C6F54AF-CDE1-49D7-AE3D-794F0E3BC05A}"/>
              </a:ext>
            </a:extLst>
          </p:cNvPr>
          <p:cNvSpPr>
            <a:spLocks noGrp="1"/>
          </p:cNvSpPr>
          <p:nvPr>
            <p:ph idx="1"/>
          </p:nvPr>
        </p:nvSpPr>
        <p:spPr>
          <a:xfrm>
            <a:off x="2095500" y="1629879"/>
            <a:ext cx="8001000" cy="4800600"/>
          </a:xfrm>
        </p:spPr>
        <p:txBody>
          <a:bodyPr/>
          <a:lstStyle/>
          <a:p>
            <a:pPr>
              <a:spcBef>
                <a:spcPts val="0"/>
              </a:spcBef>
            </a:pPr>
            <a:r>
              <a:rPr lang="en-US" sz="3600" dirty="0"/>
              <a:t>Mac James</a:t>
            </a:r>
          </a:p>
          <a:p>
            <a:pPr>
              <a:spcBef>
                <a:spcPts val="0"/>
              </a:spcBef>
            </a:pPr>
            <a:r>
              <a:rPr lang="en-US" sz="2000" dirty="0"/>
              <a:t>SLERC</a:t>
            </a:r>
          </a:p>
          <a:p>
            <a:pPr>
              <a:spcBef>
                <a:spcPts val="0"/>
              </a:spcBef>
            </a:pPr>
            <a:r>
              <a:rPr lang="en-US" sz="2000" dirty="0"/>
              <a:t>(850) 245-8623</a:t>
            </a:r>
          </a:p>
          <a:p>
            <a:pPr>
              <a:spcBef>
                <a:spcPts val="0"/>
              </a:spcBef>
            </a:pPr>
            <a:r>
              <a:rPr lang="en-US" sz="2000" dirty="0">
                <a:hlinkClick r:id="rId2"/>
              </a:rPr>
              <a:t>Mac.James@FloridaDEP.gov</a:t>
            </a:r>
            <a:r>
              <a:rPr lang="en-US" sz="2000" dirty="0"/>
              <a:t> </a:t>
            </a:r>
          </a:p>
          <a:p>
            <a:pPr>
              <a:spcBef>
                <a:spcPts val="0"/>
              </a:spcBef>
            </a:pPr>
            <a:endParaRPr lang="en-US" sz="2000" dirty="0"/>
          </a:p>
          <a:p>
            <a:pPr>
              <a:spcBef>
                <a:spcPts val="0"/>
              </a:spcBef>
            </a:pPr>
            <a:r>
              <a:rPr lang="en-US" sz="3600" dirty="0"/>
              <a:t>Heather Mason</a:t>
            </a:r>
          </a:p>
          <a:p>
            <a:pPr>
              <a:spcBef>
                <a:spcPts val="0"/>
              </a:spcBef>
            </a:pPr>
            <a:r>
              <a:rPr lang="en-US" sz="2000" dirty="0"/>
              <a:t>SLERC</a:t>
            </a:r>
          </a:p>
          <a:p>
            <a:pPr>
              <a:spcBef>
                <a:spcPts val="0"/>
              </a:spcBef>
            </a:pPr>
            <a:r>
              <a:rPr lang="en-US" sz="2000" dirty="0"/>
              <a:t>(850) 245-8480</a:t>
            </a:r>
          </a:p>
          <a:p>
            <a:pPr>
              <a:spcBef>
                <a:spcPts val="0"/>
              </a:spcBef>
            </a:pPr>
            <a:r>
              <a:rPr lang="en-US" sz="2000" dirty="0">
                <a:hlinkClick r:id="rId3"/>
              </a:rPr>
              <a:t>Heather.Mason@FloridaDEP.gov</a:t>
            </a:r>
            <a:r>
              <a:rPr lang="en-US" sz="2000" dirty="0"/>
              <a:t> </a:t>
            </a:r>
          </a:p>
          <a:p>
            <a:pPr>
              <a:spcBef>
                <a:spcPts val="0"/>
              </a:spcBef>
            </a:pPr>
            <a:endParaRPr lang="en-US" sz="2000" dirty="0"/>
          </a:p>
          <a:p>
            <a:pPr>
              <a:spcBef>
                <a:spcPts val="0"/>
              </a:spcBef>
            </a:pPr>
            <a:r>
              <a:rPr lang="en-US" sz="3600" dirty="0"/>
              <a:t>Bob Barron</a:t>
            </a:r>
          </a:p>
          <a:p>
            <a:pPr>
              <a:spcBef>
                <a:spcPts val="0"/>
              </a:spcBef>
            </a:pPr>
            <a:r>
              <a:rPr lang="en-US" sz="2000" dirty="0"/>
              <a:t>USACE</a:t>
            </a:r>
          </a:p>
          <a:p>
            <a:pPr>
              <a:spcBef>
                <a:spcPts val="0"/>
              </a:spcBef>
            </a:pPr>
            <a:r>
              <a:rPr lang="en-US" sz="2000" dirty="0"/>
              <a:t>(904) 232-2203</a:t>
            </a:r>
          </a:p>
          <a:p>
            <a:pPr>
              <a:spcBef>
                <a:spcPts val="0"/>
              </a:spcBef>
            </a:pPr>
            <a:r>
              <a:rPr lang="en-US" sz="2000" dirty="0">
                <a:hlinkClick r:id="rId4"/>
              </a:rPr>
              <a:t>Robert.B.Barron@usace.army.mil</a:t>
            </a:r>
            <a:r>
              <a:rPr lang="en-US" sz="2000" dirty="0"/>
              <a:t> </a:t>
            </a:r>
          </a:p>
          <a:p>
            <a:endParaRPr lang="en-US" sz="2000" dirty="0"/>
          </a:p>
          <a:p>
            <a:endParaRPr lang="en-US" dirty="0"/>
          </a:p>
        </p:txBody>
      </p:sp>
    </p:spTree>
    <p:extLst>
      <p:ext uri="{BB962C8B-B14F-4D97-AF65-F5344CB8AC3E}">
        <p14:creationId xmlns:p14="http://schemas.microsoft.com/office/powerpoint/2010/main" val="35183861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436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4B48C5-14D3-4039-9FB4-72C8173AABA7}"/>
              </a:ext>
            </a:extLst>
          </p:cNvPr>
          <p:cNvSpPr>
            <a:spLocks noGrp="1"/>
          </p:cNvSpPr>
          <p:nvPr>
            <p:ph idx="1"/>
          </p:nvPr>
        </p:nvSpPr>
        <p:spPr>
          <a:xfrm>
            <a:off x="2239077" y="1524000"/>
            <a:ext cx="7713846" cy="5029200"/>
          </a:xfrm>
        </p:spPr>
        <p:txBody>
          <a:bodyPr/>
          <a:lstStyle/>
          <a:p>
            <a:r>
              <a:rPr lang="en-US" sz="2400" dirty="0"/>
              <a:t>Procedure</a:t>
            </a:r>
          </a:p>
          <a:p>
            <a:r>
              <a:rPr lang="en-US" sz="2400" dirty="0"/>
              <a:t>A: Work Authorized</a:t>
            </a:r>
          </a:p>
          <a:p>
            <a:r>
              <a:rPr lang="en-US" sz="2400" dirty="0"/>
              <a:t>B: Red and Green for all Projects</a:t>
            </a:r>
          </a:p>
          <a:p>
            <a:r>
              <a:rPr lang="en-US" sz="2400" dirty="0"/>
              <a:t>C: R/G Shoreline Stabilization</a:t>
            </a:r>
          </a:p>
          <a:p>
            <a:r>
              <a:rPr lang="en-US" sz="2400" dirty="0"/>
              <a:t>D: R/G Boat Ramps</a:t>
            </a:r>
          </a:p>
          <a:p>
            <a:r>
              <a:rPr lang="en-US" sz="2400" dirty="0"/>
              <a:t>E: R/G Piling supported structures</a:t>
            </a:r>
          </a:p>
          <a:p>
            <a:r>
              <a:rPr lang="en-US" sz="2400" dirty="0"/>
              <a:t>F: R/G Derelict Vessels</a:t>
            </a:r>
          </a:p>
          <a:p>
            <a:r>
              <a:rPr lang="en-US" sz="2400" dirty="0"/>
              <a:t>G: R/G Scientific Devices</a:t>
            </a:r>
          </a:p>
          <a:p>
            <a:r>
              <a:rPr lang="en-US" sz="2400" dirty="0"/>
              <a:t>Attachments</a:t>
            </a:r>
          </a:p>
          <a:p>
            <a:pPr marL="731520" lvl="1">
              <a:lnSpc>
                <a:spcPct val="100000"/>
              </a:lnSpc>
              <a:spcBef>
                <a:spcPts val="0"/>
              </a:spcBef>
              <a:buSzPct val="75000"/>
              <a:buFont typeface="Courier New" panose="02070309020205020404" pitchFamily="49" charset="0"/>
              <a:buChar char="o"/>
            </a:pPr>
            <a:r>
              <a:rPr lang="en-US" sz="2000" dirty="0"/>
              <a:t>DCH</a:t>
            </a:r>
          </a:p>
          <a:p>
            <a:pPr marL="731520" lvl="1">
              <a:lnSpc>
                <a:spcPct val="100000"/>
              </a:lnSpc>
              <a:spcBef>
                <a:spcPts val="0"/>
              </a:spcBef>
              <a:buSzPct val="75000"/>
              <a:buFont typeface="Courier New" panose="02070309020205020404" pitchFamily="49" charset="0"/>
              <a:buChar char="o"/>
            </a:pPr>
            <a:r>
              <a:rPr lang="en-US" sz="2000" dirty="0"/>
              <a:t>PDC</a:t>
            </a:r>
          </a:p>
          <a:p>
            <a:pPr marL="731520" lvl="1">
              <a:lnSpc>
                <a:spcPct val="100000"/>
              </a:lnSpc>
              <a:spcBef>
                <a:spcPts val="0"/>
              </a:spcBef>
              <a:buSzPct val="75000"/>
              <a:buFont typeface="Courier New" panose="02070309020205020404" pitchFamily="49" charset="0"/>
              <a:buChar char="o"/>
            </a:pPr>
            <a:r>
              <a:rPr lang="en-US" sz="2000" dirty="0"/>
              <a:t>Activity Checklists</a:t>
            </a:r>
          </a:p>
          <a:p>
            <a:endParaRPr lang="en-US" dirty="0"/>
          </a:p>
        </p:txBody>
      </p:sp>
      <p:sp>
        <p:nvSpPr>
          <p:cNvPr id="6" name="Title 1">
            <a:extLst>
              <a:ext uri="{FF2B5EF4-FFF2-40B4-BE49-F238E27FC236}">
                <a16:creationId xmlns:a16="http://schemas.microsoft.com/office/drawing/2014/main" id="{8950A686-ED7F-4236-BED3-FF4321DC9276}"/>
              </a:ext>
            </a:extLst>
          </p:cNvPr>
          <p:cNvSpPr>
            <a:spLocks noGrp="1"/>
          </p:cNvSpPr>
          <p:nvPr>
            <p:ph type="title"/>
          </p:nvPr>
        </p:nvSpPr>
        <p:spPr>
          <a:xfrm>
            <a:off x="3452190" y="457200"/>
            <a:ext cx="6987210" cy="914401"/>
          </a:xfrm>
        </p:spPr>
        <p:txBody>
          <a:bodyPr/>
          <a:lstStyle/>
          <a:p>
            <a:r>
              <a:rPr lang="en-US" dirty="0"/>
              <a:t>SPGP V-R1 </a:t>
            </a:r>
          </a:p>
        </p:txBody>
      </p:sp>
    </p:spTree>
    <p:extLst>
      <p:ext uri="{BB962C8B-B14F-4D97-AF65-F5344CB8AC3E}">
        <p14:creationId xmlns:p14="http://schemas.microsoft.com/office/powerpoint/2010/main" val="3082217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FE61C-3FC8-445C-841E-925A30C949EF}"/>
              </a:ext>
            </a:extLst>
          </p:cNvPr>
          <p:cNvSpPr>
            <a:spLocks noGrp="1"/>
          </p:cNvSpPr>
          <p:nvPr>
            <p:ph type="title"/>
          </p:nvPr>
        </p:nvSpPr>
        <p:spPr/>
        <p:txBody>
          <a:bodyPr/>
          <a:lstStyle/>
          <a:p>
            <a:r>
              <a:rPr lang="en-US" dirty="0"/>
              <a:t>JAXBO 101</a:t>
            </a:r>
          </a:p>
        </p:txBody>
      </p:sp>
      <p:sp>
        <p:nvSpPr>
          <p:cNvPr id="3" name="Content Placeholder 2">
            <a:extLst>
              <a:ext uri="{FF2B5EF4-FFF2-40B4-BE49-F238E27FC236}">
                <a16:creationId xmlns:a16="http://schemas.microsoft.com/office/drawing/2014/main" id="{27F9F5A1-CC50-4564-9499-C219C1E85354}"/>
              </a:ext>
            </a:extLst>
          </p:cNvPr>
          <p:cNvSpPr>
            <a:spLocks noGrp="1"/>
          </p:cNvSpPr>
          <p:nvPr>
            <p:ph idx="1"/>
          </p:nvPr>
        </p:nvSpPr>
        <p:spPr>
          <a:xfrm>
            <a:off x="1638300" y="1524000"/>
            <a:ext cx="8801100" cy="5029200"/>
          </a:xfrm>
        </p:spPr>
        <p:txBody>
          <a:bodyPr/>
          <a:lstStyle/>
          <a:p>
            <a:r>
              <a:rPr lang="en-US" sz="2100" i="1" dirty="0"/>
              <a:t>“..insure that any action authorized, funded, or carried out …is not likely to jeopardize the continued existence of any endangered species or threatened species or result in the destruction or adverse modification of habitat of such species.” </a:t>
            </a:r>
            <a:r>
              <a:rPr lang="en-US" sz="2100" dirty="0"/>
              <a:t>Section 7(a)(2), Endangered Species Act</a:t>
            </a:r>
          </a:p>
          <a:p>
            <a:r>
              <a:rPr lang="en-US" sz="2100" dirty="0"/>
              <a:t>Biological opinion produced by the National Oceanic and Atmospheric Administration’s (NOAA) National Marine Fisheries Service (NMFS), 11/20/17</a:t>
            </a:r>
          </a:p>
          <a:p>
            <a:r>
              <a:rPr lang="en-US" sz="2100" dirty="0"/>
              <a:t>Tool to address consultation requirements under Section 7 of the Endangered Species Act (ESA)</a:t>
            </a:r>
          </a:p>
          <a:p>
            <a:r>
              <a:rPr lang="en-US" sz="2100" dirty="0"/>
              <a:t>Evaluates effects of 10 categories of “in-water” activities on Threatened and Endangered (T&amp;E) species</a:t>
            </a:r>
          </a:p>
          <a:p>
            <a:r>
              <a:rPr lang="en-US" sz="2100" dirty="0"/>
              <a:t>Provides concurrence if project meets Project Design Criteria (PDCs)</a:t>
            </a:r>
          </a:p>
          <a:p>
            <a:pPr>
              <a:buSzPct val="125000"/>
            </a:pPr>
            <a:r>
              <a:rPr lang="en-US" sz="1700" dirty="0">
                <a:hlinkClick r:id="rId3"/>
              </a:rPr>
              <a:t>http://cdm16021.contentdm.oclc.org/utils/getfile/collection/p16021coll3/id/577</a:t>
            </a:r>
            <a:r>
              <a:rPr lang="en-US" sz="1700" dirty="0"/>
              <a:t>   </a:t>
            </a:r>
          </a:p>
          <a:p>
            <a:endParaRPr lang="en-US" sz="2000" dirty="0"/>
          </a:p>
          <a:p>
            <a:endParaRPr lang="en-US" dirty="0"/>
          </a:p>
        </p:txBody>
      </p:sp>
    </p:spTree>
    <p:extLst>
      <p:ext uri="{BB962C8B-B14F-4D97-AF65-F5344CB8AC3E}">
        <p14:creationId xmlns:p14="http://schemas.microsoft.com/office/powerpoint/2010/main" val="1500814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6C6BD4-C088-4D6E-B421-47888C56C3D1}"/>
              </a:ext>
            </a:extLst>
          </p:cNvPr>
          <p:cNvSpPr>
            <a:spLocks noGrp="1"/>
          </p:cNvSpPr>
          <p:nvPr>
            <p:ph sz="half" idx="1"/>
          </p:nvPr>
        </p:nvSpPr>
        <p:spPr>
          <a:xfrm>
            <a:off x="2266950" y="1570963"/>
            <a:ext cx="3733800" cy="4990012"/>
          </a:xfrm>
        </p:spPr>
        <p:txBody>
          <a:bodyPr/>
          <a:lstStyle/>
          <a:p>
            <a:pPr marL="0" indent="0" algn="ctr">
              <a:buNone/>
            </a:pPr>
            <a:r>
              <a:rPr lang="en-US" sz="2200" dirty="0"/>
              <a:t>Components</a:t>
            </a:r>
          </a:p>
          <a:p>
            <a:pPr marL="0" indent="0">
              <a:buNone/>
            </a:pPr>
            <a:r>
              <a:rPr lang="en-US" sz="2000" dirty="0"/>
              <a:t>1. Consultation History</a:t>
            </a:r>
          </a:p>
          <a:p>
            <a:pPr marL="0" indent="0">
              <a:buNone/>
            </a:pPr>
            <a:r>
              <a:rPr lang="en-US" sz="2000" dirty="0"/>
              <a:t>2. Activities that Effect Species</a:t>
            </a:r>
            <a:br>
              <a:rPr lang="en-US" sz="2000" dirty="0"/>
            </a:br>
            <a:r>
              <a:rPr lang="en-US" sz="2000" dirty="0"/>
              <a:t>    and their Critical Habitats</a:t>
            </a:r>
          </a:p>
          <a:p>
            <a:pPr marL="0" indent="0">
              <a:buNone/>
            </a:pPr>
            <a:r>
              <a:rPr lang="en-US" sz="2000" dirty="0"/>
              <a:t>3. Status of Listed Species and </a:t>
            </a:r>
            <a:br>
              <a:rPr lang="en-US" sz="2000" dirty="0"/>
            </a:br>
            <a:r>
              <a:rPr lang="en-US" sz="2000" dirty="0"/>
              <a:t>    Critical Habitats likely to be </a:t>
            </a:r>
            <a:br>
              <a:rPr lang="en-US" sz="2000" dirty="0"/>
            </a:br>
            <a:r>
              <a:rPr lang="en-US" sz="2000" dirty="0"/>
              <a:t>    Adversely Affected</a:t>
            </a:r>
          </a:p>
          <a:p>
            <a:pPr marL="0" indent="0">
              <a:buNone/>
            </a:pPr>
            <a:r>
              <a:rPr lang="en-US" sz="2000" dirty="0"/>
              <a:t>4. Environmental Baseline</a:t>
            </a:r>
          </a:p>
          <a:p>
            <a:pPr marL="0" indent="0">
              <a:buNone/>
            </a:pPr>
            <a:r>
              <a:rPr lang="en-US" sz="2000" dirty="0"/>
              <a:t>5. Effects of the Action</a:t>
            </a:r>
          </a:p>
          <a:p>
            <a:pPr marL="0" indent="0">
              <a:buNone/>
            </a:pPr>
            <a:r>
              <a:rPr lang="en-US" sz="2000" dirty="0"/>
              <a:t>6. Cumulative Effects</a:t>
            </a:r>
          </a:p>
          <a:p>
            <a:pPr marL="0" indent="0">
              <a:buNone/>
            </a:pPr>
            <a:r>
              <a:rPr lang="en-US" sz="2000" dirty="0"/>
              <a:t>7. Jeopardy Analysis</a:t>
            </a:r>
          </a:p>
          <a:p>
            <a:pPr marL="0" indent="0">
              <a:buNone/>
            </a:pPr>
            <a:r>
              <a:rPr lang="en-US" sz="2000" dirty="0"/>
              <a:t>8. Destruction and Adverse </a:t>
            </a:r>
            <a:br>
              <a:rPr lang="en-US" sz="2000" dirty="0"/>
            </a:br>
            <a:r>
              <a:rPr lang="en-US" sz="2000" dirty="0"/>
              <a:t>    Modification Analysis</a:t>
            </a:r>
          </a:p>
          <a:p>
            <a:pPr marL="0" indent="0">
              <a:buNone/>
            </a:pPr>
            <a:r>
              <a:rPr lang="en-US" sz="2000" dirty="0"/>
              <a:t>9. Conclusion</a:t>
            </a:r>
          </a:p>
          <a:p>
            <a:endParaRPr lang="en-US" dirty="0"/>
          </a:p>
        </p:txBody>
      </p:sp>
      <p:sp>
        <p:nvSpPr>
          <p:cNvPr id="3" name="Content Placeholder 2">
            <a:extLst>
              <a:ext uri="{FF2B5EF4-FFF2-40B4-BE49-F238E27FC236}">
                <a16:creationId xmlns:a16="http://schemas.microsoft.com/office/drawing/2014/main" id="{CC9AA34F-496A-45E0-82E9-8A78777747E8}"/>
              </a:ext>
            </a:extLst>
          </p:cNvPr>
          <p:cNvSpPr>
            <a:spLocks noGrp="1"/>
          </p:cNvSpPr>
          <p:nvPr>
            <p:ph sz="half" idx="2"/>
          </p:nvPr>
        </p:nvSpPr>
        <p:spPr>
          <a:xfrm>
            <a:off x="6096000" y="1570963"/>
            <a:ext cx="3905250" cy="4953000"/>
          </a:xfrm>
        </p:spPr>
        <p:txBody>
          <a:bodyPr/>
          <a:lstStyle/>
          <a:p>
            <a:pPr marL="0" indent="0" algn="ctr">
              <a:buNone/>
            </a:pPr>
            <a:r>
              <a:rPr lang="en-US" sz="2200" dirty="0"/>
              <a:t>Activities</a:t>
            </a:r>
          </a:p>
          <a:p>
            <a:pPr marL="0" indent="0">
              <a:buNone/>
            </a:pPr>
            <a:r>
              <a:rPr lang="en-US" sz="2000" dirty="0"/>
              <a:t>1. Shoreline stabilization</a:t>
            </a:r>
          </a:p>
          <a:p>
            <a:pPr marL="0" indent="0">
              <a:buNone/>
            </a:pPr>
            <a:r>
              <a:rPr lang="en-US" sz="2000" dirty="0"/>
              <a:t>2. Pile Supported Structures</a:t>
            </a:r>
          </a:p>
          <a:p>
            <a:pPr marL="0" indent="0">
              <a:buNone/>
            </a:pPr>
            <a:r>
              <a:rPr lang="en-US" sz="2000" dirty="0"/>
              <a:t>3. Minor Muck Dredging </a:t>
            </a:r>
          </a:p>
          <a:p>
            <a:pPr marL="0" indent="0">
              <a:buNone/>
            </a:pPr>
            <a:r>
              <a:rPr lang="en-US" sz="2000" dirty="0"/>
              <a:t>4. Water Management Outfall </a:t>
            </a:r>
            <a:br>
              <a:rPr lang="en-US" sz="2000" dirty="0"/>
            </a:br>
            <a:r>
              <a:rPr lang="en-US" sz="2000" dirty="0"/>
              <a:t>     Structures</a:t>
            </a:r>
          </a:p>
          <a:p>
            <a:pPr marL="0" indent="0">
              <a:buNone/>
            </a:pPr>
            <a:r>
              <a:rPr lang="en-US" sz="2000" dirty="0"/>
              <a:t>5. Scientific Survey Devices</a:t>
            </a:r>
          </a:p>
          <a:p>
            <a:pPr marL="0" indent="0">
              <a:buNone/>
            </a:pPr>
            <a:r>
              <a:rPr lang="en-US" sz="2000" dirty="0"/>
              <a:t>6. Boat Ramps</a:t>
            </a:r>
          </a:p>
          <a:p>
            <a:pPr marL="0" indent="0">
              <a:buNone/>
            </a:pPr>
            <a:r>
              <a:rPr lang="en-US" sz="2000" dirty="0"/>
              <a:t>7. Aquatic Habitat Enhancement</a:t>
            </a:r>
          </a:p>
          <a:p>
            <a:pPr marL="0" indent="0">
              <a:buNone/>
            </a:pPr>
            <a:r>
              <a:rPr lang="en-US" sz="2000" dirty="0"/>
              <a:t>8. Transmission/Utility Lines</a:t>
            </a:r>
          </a:p>
          <a:p>
            <a:pPr marL="0" indent="0">
              <a:buNone/>
            </a:pPr>
            <a:r>
              <a:rPr lang="en-US" sz="2000" dirty="0"/>
              <a:t>9. Marine Debris Removal</a:t>
            </a:r>
          </a:p>
          <a:p>
            <a:pPr marL="0" indent="0">
              <a:buNone/>
            </a:pPr>
            <a:r>
              <a:rPr lang="en-US" sz="2000" dirty="0"/>
              <a:t>10. Temporary Platforms, Fill and </a:t>
            </a:r>
            <a:br>
              <a:rPr lang="en-US" sz="2000" dirty="0"/>
            </a:br>
            <a:r>
              <a:rPr lang="en-US" sz="2000" dirty="0"/>
              <a:t>       Cofferdams</a:t>
            </a:r>
          </a:p>
          <a:p>
            <a:endParaRPr lang="en-US" dirty="0"/>
          </a:p>
        </p:txBody>
      </p:sp>
      <p:sp>
        <p:nvSpPr>
          <p:cNvPr id="4" name="Title 3">
            <a:extLst>
              <a:ext uri="{FF2B5EF4-FFF2-40B4-BE49-F238E27FC236}">
                <a16:creationId xmlns:a16="http://schemas.microsoft.com/office/drawing/2014/main" id="{98B30961-4375-48A2-A952-CB09394AEABE}"/>
              </a:ext>
            </a:extLst>
          </p:cNvPr>
          <p:cNvSpPr>
            <a:spLocks noGrp="1"/>
          </p:cNvSpPr>
          <p:nvPr>
            <p:ph type="title"/>
          </p:nvPr>
        </p:nvSpPr>
        <p:spPr/>
        <p:txBody>
          <a:bodyPr/>
          <a:lstStyle/>
          <a:p>
            <a:r>
              <a:rPr lang="en-US" dirty="0"/>
              <a:t>JAXBO</a:t>
            </a:r>
            <a:br>
              <a:rPr lang="en-US" dirty="0"/>
            </a:br>
            <a:endParaRPr lang="en-US" dirty="0"/>
          </a:p>
        </p:txBody>
      </p:sp>
    </p:spTree>
    <p:extLst>
      <p:ext uri="{BB962C8B-B14F-4D97-AF65-F5344CB8AC3E}">
        <p14:creationId xmlns:p14="http://schemas.microsoft.com/office/powerpoint/2010/main" val="4037831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BC30F-24C3-428C-A9AF-521A11E47FD1}"/>
              </a:ext>
            </a:extLst>
          </p:cNvPr>
          <p:cNvSpPr>
            <a:spLocks noGrp="1"/>
          </p:cNvSpPr>
          <p:nvPr>
            <p:ph type="title"/>
          </p:nvPr>
        </p:nvSpPr>
        <p:spPr/>
        <p:txBody>
          <a:bodyPr/>
          <a:lstStyle/>
          <a:p>
            <a:r>
              <a:rPr lang="en-US" dirty="0"/>
              <a:t>Reference Location</a:t>
            </a:r>
          </a:p>
        </p:txBody>
      </p:sp>
      <p:graphicFrame>
        <p:nvGraphicFramePr>
          <p:cNvPr id="3" name="Table 2">
            <a:extLst>
              <a:ext uri="{FF2B5EF4-FFF2-40B4-BE49-F238E27FC236}">
                <a16:creationId xmlns:a16="http://schemas.microsoft.com/office/drawing/2014/main" id="{0CB66E41-8427-4CAD-AE57-ABF6AE8A4C72}"/>
              </a:ext>
            </a:extLst>
          </p:cNvPr>
          <p:cNvGraphicFramePr>
            <a:graphicFrameLocks noGrp="1"/>
          </p:cNvGraphicFramePr>
          <p:nvPr>
            <p:extLst/>
          </p:nvPr>
        </p:nvGraphicFramePr>
        <p:xfrm>
          <a:off x="2507888" y="2286001"/>
          <a:ext cx="7176224" cy="2438399"/>
        </p:xfrm>
        <a:graphic>
          <a:graphicData uri="http://schemas.openxmlformats.org/drawingml/2006/table">
            <a:tbl>
              <a:tblPr/>
              <a:tblGrid>
                <a:gridCol w="3975561">
                  <a:extLst>
                    <a:ext uri="{9D8B030D-6E8A-4147-A177-3AD203B41FA5}">
                      <a16:colId xmlns:a16="http://schemas.microsoft.com/office/drawing/2014/main" val="1416385011"/>
                    </a:ext>
                  </a:extLst>
                </a:gridCol>
                <a:gridCol w="1751942">
                  <a:extLst>
                    <a:ext uri="{9D8B030D-6E8A-4147-A177-3AD203B41FA5}">
                      <a16:colId xmlns:a16="http://schemas.microsoft.com/office/drawing/2014/main" val="3814528709"/>
                    </a:ext>
                  </a:extLst>
                </a:gridCol>
                <a:gridCol w="1448721">
                  <a:extLst>
                    <a:ext uri="{9D8B030D-6E8A-4147-A177-3AD203B41FA5}">
                      <a16:colId xmlns:a16="http://schemas.microsoft.com/office/drawing/2014/main" val="3004489586"/>
                    </a:ext>
                  </a:extLst>
                </a:gridCol>
              </a:tblGrid>
              <a:tr h="416929">
                <a:tc>
                  <a:txBody>
                    <a:bodyPr/>
                    <a:lstStyle/>
                    <a:p>
                      <a:pPr algn="l" fontAlgn="b"/>
                      <a:r>
                        <a:rPr lang="en-US" sz="2400" b="0" i="0" u="none" strike="noStrike" dirty="0">
                          <a:solidFill>
                            <a:srgbClr val="000000"/>
                          </a:solidFill>
                          <a:effectLst/>
                          <a:latin typeface="Franklin Gothic Demi" panose="020B0703020102020204" pitchFamily="34" charset="0"/>
                        </a:rPr>
                        <a:t>Activity</a:t>
                      </a:r>
                    </a:p>
                  </a:txBody>
                  <a:tcPr marL="12634" marR="12634" marT="1263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0000"/>
                          </a:solidFill>
                          <a:effectLst/>
                          <a:latin typeface="Franklin Gothic Demi" panose="020B0703020102020204" pitchFamily="34" charset="0"/>
                        </a:rPr>
                        <a:t>SPGP</a:t>
                      </a:r>
                    </a:p>
                  </a:txBody>
                  <a:tcPr marL="12634" marR="12634" marT="1263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0000"/>
                          </a:solidFill>
                          <a:effectLst/>
                          <a:latin typeface="Franklin Gothic Demi" panose="020B0703020102020204" pitchFamily="34" charset="0"/>
                        </a:rPr>
                        <a:t>JAXBO</a:t>
                      </a:r>
                    </a:p>
                  </a:txBody>
                  <a:tcPr marL="12634" marR="12634" marT="12634"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7806297"/>
                  </a:ext>
                </a:extLst>
              </a:tr>
              <a:tr h="404294">
                <a:tc>
                  <a:txBody>
                    <a:bodyPr/>
                    <a:lstStyle/>
                    <a:p>
                      <a:pPr algn="l" fontAlgn="b"/>
                      <a:r>
                        <a:rPr lang="en-US" sz="2400" b="0" i="0" u="none" strike="noStrike" dirty="0">
                          <a:solidFill>
                            <a:srgbClr val="000000"/>
                          </a:solidFill>
                          <a:effectLst/>
                          <a:latin typeface="Franklin Gothic Demi" panose="020B0703020102020204" pitchFamily="34" charset="0"/>
                        </a:rPr>
                        <a:t>Shoreline Stabilization</a:t>
                      </a:r>
                    </a:p>
                  </a:txBody>
                  <a:tcPr marL="12634" marR="12634" marT="12634"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en-US" sz="2400" b="0" i="0" u="none" strike="noStrike" dirty="0">
                          <a:solidFill>
                            <a:srgbClr val="000000"/>
                          </a:solidFill>
                          <a:effectLst/>
                          <a:latin typeface="Franklin Gothic Demi" panose="020B0703020102020204" pitchFamily="34" charset="0"/>
                        </a:rPr>
                        <a:t>C</a:t>
                      </a:r>
                    </a:p>
                  </a:txBody>
                  <a:tcPr marL="12634" marR="12634" marT="12634"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en-US" sz="2400" b="0" i="0" u="none" strike="noStrike" dirty="0">
                          <a:solidFill>
                            <a:srgbClr val="000000"/>
                          </a:solidFill>
                          <a:effectLst/>
                          <a:latin typeface="Franklin Gothic Demi" panose="020B0703020102020204" pitchFamily="34" charset="0"/>
                        </a:rPr>
                        <a:t>A1</a:t>
                      </a:r>
                    </a:p>
                  </a:txBody>
                  <a:tcPr marL="12634" marR="12634" marT="12634"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3381899195"/>
                  </a:ext>
                </a:extLst>
              </a:tr>
              <a:tr h="404294">
                <a:tc>
                  <a:txBody>
                    <a:bodyPr/>
                    <a:lstStyle/>
                    <a:p>
                      <a:pPr algn="l" fontAlgn="b"/>
                      <a:r>
                        <a:rPr lang="en-US" sz="2400" b="0" i="0" u="none" strike="noStrike" dirty="0">
                          <a:solidFill>
                            <a:srgbClr val="000000"/>
                          </a:solidFill>
                          <a:effectLst/>
                          <a:latin typeface="Franklin Gothic Demi" panose="020B0703020102020204" pitchFamily="34" charset="0"/>
                        </a:rPr>
                        <a:t>Boat Ramps</a:t>
                      </a:r>
                    </a:p>
                  </a:txBody>
                  <a:tcPr marL="12634" marR="12634" marT="12634" marB="0" anchor="b">
                    <a:lnL>
                      <a:noFill/>
                    </a:lnL>
                    <a:lnR>
                      <a:noFill/>
                    </a:lnR>
                    <a:lnT>
                      <a:noFill/>
                    </a:lnT>
                    <a:lnB>
                      <a:noFill/>
                    </a:lnB>
                  </a:tcPr>
                </a:tc>
                <a:tc>
                  <a:txBody>
                    <a:bodyPr/>
                    <a:lstStyle/>
                    <a:p>
                      <a:pPr algn="ctr" fontAlgn="b"/>
                      <a:r>
                        <a:rPr lang="en-US" sz="2400" b="0" i="0" u="none" strike="noStrike" dirty="0">
                          <a:solidFill>
                            <a:srgbClr val="000000"/>
                          </a:solidFill>
                          <a:effectLst/>
                          <a:latin typeface="Franklin Gothic Demi" panose="020B0703020102020204" pitchFamily="34" charset="0"/>
                        </a:rPr>
                        <a:t>D</a:t>
                      </a:r>
                    </a:p>
                  </a:txBody>
                  <a:tcPr marL="12634" marR="12634" marT="12634" marB="0" anchor="b">
                    <a:lnL>
                      <a:noFill/>
                    </a:lnL>
                    <a:lnR>
                      <a:noFill/>
                    </a:lnR>
                    <a:lnT>
                      <a:noFill/>
                    </a:lnT>
                    <a:lnB>
                      <a:noFill/>
                    </a:lnB>
                  </a:tcPr>
                </a:tc>
                <a:tc>
                  <a:txBody>
                    <a:bodyPr/>
                    <a:lstStyle/>
                    <a:p>
                      <a:pPr algn="ctr" fontAlgn="b"/>
                      <a:r>
                        <a:rPr lang="en-US" sz="2400" b="0" i="0" u="none" strike="noStrike" dirty="0">
                          <a:solidFill>
                            <a:srgbClr val="000000"/>
                          </a:solidFill>
                          <a:effectLst/>
                          <a:latin typeface="Franklin Gothic Demi" panose="020B0703020102020204" pitchFamily="34" charset="0"/>
                        </a:rPr>
                        <a:t>A6</a:t>
                      </a:r>
                    </a:p>
                  </a:txBody>
                  <a:tcPr marL="12634" marR="12634" marT="12634" marB="0" anchor="b">
                    <a:lnL>
                      <a:noFill/>
                    </a:lnL>
                    <a:lnR>
                      <a:noFill/>
                    </a:lnR>
                    <a:lnT>
                      <a:noFill/>
                    </a:lnT>
                    <a:lnB>
                      <a:noFill/>
                    </a:lnB>
                  </a:tcPr>
                </a:tc>
                <a:extLst>
                  <a:ext uri="{0D108BD9-81ED-4DB2-BD59-A6C34878D82A}">
                    <a16:rowId xmlns:a16="http://schemas.microsoft.com/office/drawing/2014/main" val="650251499"/>
                  </a:ext>
                </a:extLst>
              </a:tr>
              <a:tr h="404294">
                <a:tc>
                  <a:txBody>
                    <a:bodyPr/>
                    <a:lstStyle/>
                    <a:p>
                      <a:pPr algn="l" fontAlgn="b"/>
                      <a:r>
                        <a:rPr lang="en-US" sz="2400" b="0" i="0" u="none" strike="noStrike" dirty="0">
                          <a:solidFill>
                            <a:srgbClr val="000000"/>
                          </a:solidFill>
                          <a:effectLst/>
                          <a:latin typeface="Franklin Gothic Demi" panose="020B0703020102020204" pitchFamily="34" charset="0"/>
                        </a:rPr>
                        <a:t>Piling Supported Structures</a:t>
                      </a:r>
                    </a:p>
                  </a:txBody>
                  <a:tcPr marL="12634" marR="12634" marT="12634" marB="0" anchor="b">
                    <a:lnL>
                      <a:noFill/>
                    </a:lnL>
                    <a:lnR>
                      <a:noFill/>
                    </a:lnR>
                    <a:lnT>
                      <a:noFill/>
                    </a:lnT>
                    <a:lnB>
                      <a:noFill/>
                    </a:lnB>
                    <a:solidFill>
                      <a:srgbClr val="D9D9D9"/>
                    </a:solidFill>
                  </a:tcPr>
                </a:tc>
                <a:tc>
                  <a:txBody>
                    <a:bodyPr/>
                    <a:lstStyle/>
                    <a:p>
                      <a:pPr algn="ctr" fontAlgn="b"/>
                      <a:r>
                        <a:rPr lang="en-US" sz="2400" b="0" i="0" u="none" strike="noStrike" dirty="0">
                          <a:solidFill>
                            <a:srgbClr val="000000"/>
                          </a:solidFill>
                          <a:effectLst/>
                          <a:latin typeface="Franklin Gothic Demi" panose="020B0703020102020204" pitchFamily="34" charset="0"/>
                        </a:rPr>
                        <a:t>E</a:t>
                      </a:r>
                    </a:p>
                  </a:txBody>
                  <a:tcPr marL="12634" marR="12634" marT="12634" marB="0" anchor="b">
                    <a:lnL>
                      <a:noFill/>
                    </a:lnL>
                    <a:lnR>
                      <a:noFill/>
                    </a:lnR>
                    <a:lnT>
                      <a:noFill/>
                    </a:lnT>
                    <a:lnB>
                      <a:noFill/>
                    </a:lnB>
                    <a:solidFill>
                      <a:srgbClr val="D9D9D9"/>
                    </a:solidFill>
                  </a:tcPr>
                </a:tc>
                <a:tc>
                  <a:txBody>
                    <a:bodyPr/>
                    <a:lstStyle/>
                    <a:p>
                      <a:pPr algn="ctr" fontAlgn="b"/>
                      <a:r>
                        <a:rPr lang="en-US" sz="2400" b="0" i="0" u="none" strike="noStrike" dirty="0">
                          <a:solidFill>
                            <a:srgbClr val="000000"/>
                          </a:solidFill>
                          <a:effectLst/>
                          <a:latin typeface="Franklin Gothic Demi" panose="020B0703020102020204" pitchFamily="34" charset="0"/>
                        </a:rPr>
                        <a:t>A2</a:t>
                      </a:r>
                    </a:p>
                  </a:txBody>
                  <a:tcPr marL="12634" marR="12634" marT="12634" marB="0" anchor="b">
                    <a:lnL>
                      <a:noFill/>
                    </a:lnL>
                    <a:lnR>
                      <a:noFill/>
                    </a:lnR>
                    <a:lnT>
                      <a:noFill/>
                    </a:lnT>
                    <a:lnB>
                      <a:noFill/>
                    </a:lnB>
                    <a:solidFill>
                      <a:srgbClr val="D9D9D9"/>
                    </a:solidFill>
                  </a:tcPr>
                </a:tc>
                <a:extLst>
                  <a:ext uri="{0D108BD9-81ED-4DB2-BD59-A6C34878D82A}">
                    <a16:rowId xmlns:a16="http://schemas.microsoft.com/office/drawing/2014/main" val="3043357811"/>
                  </a:ext>
                </a:extLst>
              </a:tr>
              <a:tr h="404294">
                <a:tc>
                  <a:txBody>
                    <a:bodyPr/>
                    <a:lstStyle/>
                    <a:p>
                      <a:pPr algn="l" fontAlgn="b"/>
                      <a:r>
                        <a:rPr lang="en-US" sz="2400" b="0" i="0" u="none" strike="noStrike" dirty="0">
                          <a:solidFill>
                            <a:srgbClr val="000000"/>
                          </a:solidFill>
                          <a:effectLst/>
                          <a:latin typeface="Franklin Gothic Demi" panose="020B0703020102020204" pitchFamily="34" charset="0"/>
                        </a:rPr>
                        <a:t>Derelict Vessels</a:t>
                      </a:r>
                    </a:p>
                  </a:txBody>
                  <a:tcPr marL="12634" marR="12634" marT="12634" marB="0" anchor="b">
                    <a:lnL>
                      <a:noFill/>
                    </a:lnL>
                    <a:lnR>
                      <a:noFill/>
                    </a:lnR>
                    <a:lnT>
                      <a:noFill/>
                    </a:lnT>
                    <a:lnB>
                      <a:noFill/>
                    </a:lnB>
                  </a:tcPr>
                </a:tc>
                <a:tc>
                  <a:txBody>
                    <a:bodyPr/>
                    <a:lstStyle/>
                    <a:p>
                      <a:pPr algn="ctr" fontAlgn="b"/>
                      <a:r>
                        <a:rPr lang="en-US" sz="2400" b="0" i="0" u="none" strike="noStrike" dirty="0">
                          <a:solidFill>
                            <a:srgbClr val="000000"/>
                          </a:solidFill>
                          <a:effectLst/>
                          <a:latin typeface="Franklin Gothic Demi" panose="020B0703020102020204" pitchFamily="34" charset="0"/>
                        </a:rPr>
                        <a:t>F</a:t>
                      </a:r>
                    </a:p>
                  </a:txBody>
                  <a:tcPr marL="12634" marR="12634" marT="12634" marB="0" anchor="b">
                    <a:lnL>
                      <a:noFill/>
                    </a:lnL>
                    <a:lnR>
                      <a:noFill/>
                    </a:lnR>
                    <a:lnT>
                      <a:noFill/>
                    </a:lnT>
                    <a:lnB>
                      <a:noFill/>
                    </a:lnB>
                  </a:tcPr>
                </a:tc>
                <a:tc>
                  <a:txBody>
                    <a:bodyPr/>
                    <a:lstStyle/>
                    <a:p>
                      <a:pPr algn="ctr" fontAlgn="b"/>
                      <a:r>
                        <a:rPr lang="en-US" sz="2400" b="0" i="0" u="none" strike="noStrike" dirty="0">
                          <a:solidFill>
                            <a:srgbClr val="000000"/>
                          </a:solidFill>
                          <a:effectLst/>
                          <a:latin typeface="Franklin Gothic Demi" panose="020B0703020102020204" pitchFamily="34" charset="0"/>
                        </a:rPr>
                        <a:t>A9</a:t>
                      </a:r>
                    </a:p>
                  </a:txBody>
                  <a:tcPr marL="12634" marR="12634" marT="12634" marB="0" anchor="b">
                    <a:lnL>
                      <a:noFill/>
                    </a:lnL>
                    <a:lnR>
                      <a:noFill/>
                    </a:lnR>
                    <a:lnT>
                      <a:noFill/>
                    </a:lnT>
                    <a:lnB>
                      <a:noFill/>
                    </a:lnB>
                  </a:tcPr>
                </a:tc>
                <a:extLst>
                  <a:ext uri="{0D108BD9-81ED-4DB2-BD59-A6C34878D82A}">
                    <a16:rowId xmlns:a16="http://schemas.microsoft.com/office/drawing/2014/main" val="3822879072"/>
                  </a:ext>
                </a:extLst>
              </a:tr>
              <a:tr h="404294">
                <a:tc>
                  <a:txBody>
                    <a:bodyPr/>
                    <a:lstStyle/>
                    <a:p>
                      <a:pPr algn="l" fontAlgn="b"/>
                      <a:r>
                        <a:rPr lang="en-US" sz="2400" b="0" i="0" u="none" strike="noStrike" dirty="0">
                          <a:solidFill>
                            <a:srgbClr val="000000"/>
                          </a:solidFill>
                          <a:effectLst/>
                          <a:latin typeface="Franklin Gothic Demi" panose="020B0703020102020204" pitchFamily="34" charset="0"/>
                        </a:rPr>
                        <a:t>Scientific Devices</a:t>
                      </a:r>
                    </a:p>
                  </a:txBody>
                  <a:tcPr marL="12634" marR="12634" marT="12634" marB="0" anchor="b">
                    <a:lnL>
                      <a:noFill/>
                    </a:lnL>
                    <a:lnR>
                      <a:noFill/>
                    </a:lnR>
                    <a:lnT>
                      <a:noFill/>
                    </a:lnT>
                    <a:lnB>
                      <a:noFill/>
                    </a:lnB>
                    <a:solidFill>
                      <a:srgbClr val="D9D9D9"/>
                    </a:solidFill>
                  </a:tcPr>
                </a:tc>
                <a:tc>
                  <a:txBody>
                    <a:bodyPr/>
                    <a:lstStyle/>
                    <a:p>
                      <a:pPr algn="ctr" fontAlgn="b"/>
                      <a:r>
                        <a:rPr lang="en-US" sz="2400" b="0" i="0" u="none" strike="noStrike" dirty="0">
                          <a:solidFill>
                            <a:srgbClr val="000000"/>
                          </a:solidFill>
                          <a:effectLst/>
                          <a:latin typeface="Franklin Gothic Demi" panose="020B0703020102020204" pitchFamily="34" charset="0"/>
                        </a:rPr>
                        <a:t>G</a:t>
                      </a:r>
                    </a:p>
                  </a:txBody>
                  <a:tcPr marL="12634" marR="12634" marT="12634" marB="0" anchor="b">
                    <a:lnL>
                      <a:noFill/>
                    </a:lnL>
                    <a:lnR>
                      <a:noFill/>
                    </a:lnR>
                    <a:lnT>
                      <a:noFill/>
                    </a:lnT>
                    <a:lnB>
                      <a:noFill/>
                    </a:lnB>
                    <a:solidFill>
                      <a:srgbClr val="D9D9D9"/>
                    </a:solidFill>
                  </a:tcPr>
                </a:tc>
                <a:tc>
                  <a:txBody>
                    <a:bodyPr/>
                    <a:lstStyle/>
                    <a:p>
                      <a:pPr algn="ctr" fontAlgn="b"/>
                      <a:r>
                        <a:rPr lang="en-US" sz="2400" b="0" i="0" u="none" strike="noStrike" dirty="0">
                          <a:solidFill>
                            <a:srgbClr val="000000"/>
                          </a:solidFill>
                          <a:effectLst/>
                          <a:latin typeface="Franklin Gothic Demi" panose="020B0703020102020204" pitchFamily="34" charset="0"/>
                        </a:rPr>
                        <a:t>A5</a:t>
                      </a:r>
                    </a:p>
                  </a:txBody>
                  <a:tcPr marL="12634" marR="12634" marT="12634" marB="0" anchor="b">
                    <a:lnL>
                      <a:noFill/>
                    </a:lnL>
                    <a:lnR>
                      <a:noFill/>
                    </a:lnR>
                    <a:lnT>
                      <a:noFill/>
                    </a:lnT>
                    <a:lnB>
                      <a:noFill/>
                    </a:lnB>
                    <a:solidFill>
                      <a:srgbClr val="D9D9D9"/>
                    </a:solidFill>
                  </a:tcPr>
                </a:tc>
                <a:extLst>
                  <a:ext uri="{0D108BD9-81ED-4DB2-BD59-A6C34878D82A}">
                    <a16:rowId xmlns:a16="http://schemas.microsoft.com/office/drawing/2014/main" val="1524352263"/>
                  </a:ext>
                </a:extLst>
              </a:tr>
            </a:tbl>
          </a:graphicData>
        </a:graphic>
      </p:graphicFrame>
    </p:spTree>
    <p:extLst>
      <p:ext uri="{BB962C8B-B14F-4D97-AF65-F5344CB8AC3E}">
        <p14:creationId xmlns:p14="http://schemas.microsoft.com/office/powerpoint/2010/main" val="3549665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158EAC-FFF7-4F1B-97BC-A1244622CD54}"/>
              </a:ext>
            </a:extLst>
          </p:cNvPr>
          <p:cNvSpPr>
            <a:spLocks noGrp="1"/>
          </p:cNvSpPr>
          <p:nvPr>
            <p:ph type="body" idx="1"/>
          </p:nvPr>
        </p:nvSpPr>
        <p:spPr/>
        <p:txBody>
          <a:bodyPr/>
          <a:lstStyle/>
          <a:p>
            <a:r>
              <a:rPr lang="en-US" dirty="0"/>
              <a:t>SPGP V R-1: Procedure 4</a:t>
            </a:r>
          </a:p>
        </p:txBody>
      </p:sp>
      <p:sp>
        <p:nvSpPr>
          <p:cNvPr id="3" name="Title 2">
            <a:extLst>
              <a:ext uri="{FF2B5EF4-FFF2-40B4-BE49-F238E27FC236}">
                <a16:creationId xmlns:a16="http://schemas.microsoft.com/office/drawing/2014/main" id="{9488D69A-4A84-4277-95B7-872900E7EAE5}"/>
              </a:ext>
            </a:extLst>
          </p:cNvPr>
          <p:cNvSpPr>
            <a:spLocks noGrp="1"/>
          </p:cNvSpPr>
          <p:nvPr>
            <p:ph type="title"/>
          </p:nvPr>
        </p:nvSpPr>
        <p:spPr/>
        <p:txBody>
          <a:bodyPr/>
          <a:lstStyle/>
          <a:p>
            <a:r>
              <a:rPr lang="en-US" dirty="0"/>
              <a:t>Self-Certifications</a:t>
            </a:r>
          </a:p>
        </p:txBody>
      </p:sp>
    </p:spTree>
    <p:extLst>
      <p:ext uri="{BB962C8B-B14F-4D97-AF65-F5344CB8AC3E}">
        <p14:creationId xmlns:p14="http://schemas.microsoft.com/office/powerpoint/2010/main" val="3966283381"/>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B7C3BBA5FB6FB489F165873C9B18372" ma:contentTypeVersion="13" ma:contentTypeDescription="Create a new document." ma:contentTypeScope="" ma:versionID="032ae0948cf39f2f06283756ab44bfb4">
  <xsd:schema xmlns:xsd="http://www.w3.org/2001/XMLSchema" xmlns:xs="http://www.w3.org/2001/XMLSchema" xmlns:p="http://schemas.microsoft.com/office/2006/metadata/properties" xmlns:ns1="http://schemas.microsoft.com/sharepoint/v3" xmlns:ns3="40e8d0d9-3aed-4c5e-ac3b-58a927f812f2" xmlns:ns4="9ed3c4fb-5474-4c3c-a984-b21c9431f573" targetNamespace="http://schemas.microsoft.com/office/2006/metadata/properties" ma:root="true" ma:fieldsID="8ddb55159a30ef914627f8dcb59bea28" ns1:_="" ns3:_="" ns4:_="">
    <xsd:import namespace="http://schemas.microsoft.com/sharepoint/v3"/>
    <xsd:import namespace="40e8d0d9-3aed-4c5e-ac3b-58a927f812f2"/>
    <xsd:import namespace="9ed3c4fb-5474-4c3c-a984-b21c9431f57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Location" minOccurs="0"/>
                <xsd:element ref="ns4:SharedWithUsers" minOccurs="0"/>
                <xsd:element ref="ns4:SharedWithDetails" minOccurs="0"/>
                <xsd:element ref="ns4:SharingHintHash"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e8d0d9-3aed-4c5e-ac3b-58a927f812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d3c4fb-5474-4c3c-a984-b21c9431f57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91C63AAF-9343-46AF-B15B-DA57853343F8}">
  <ds:schemaRefs>
    <ds:schemaRef ds:uri="http://schemas.microsoft.com/sharepoint/v3/contenttype/forms"/>
  </ds:schemaRefs>
</ds:datastoreItem>
</file>

<file path=customXml/itemProps2.xml><?xml version="1.0" encoding="utf-8"?>
<ds:datastoreItem xmlns:ds="http://schemas.openxmlformats.org/officeDocument/2006/customXml" ds:itemID="{4DE2CBB8-738E-441A-A557-9D25B0B270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0e8d0d9-3aed-4c5e-ac3b-58a927f812f2"/>
    <ds:schemaRef ds:uri="9ed3c4fb-5474-4c3c-a984-b21c9431f5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58C8E8-C9BF-45EC-8180-8C368C75F8B4}">
  <ds:schemaRefs>
    <ds:schemaRef ds:uri="http://schemas.microsoft.com/office/infopath/2007/PartnerControls"/>
    <ds:schemaRef ds:uri="http://purl.org/dc/terms/"/>
    <ds:schemaRef ds:uri="9ed3c4fb-5474-4c3c-a984-b21c9431f573"/>
    <ds:schemaRef ds:uri="http://schemas.microsoft.com/office/2006/documentManagement/types"/>
    <ds:schemaRef ds:uri="40e8d0d9-3aed-4c5e-ac3b-58a927f812f2"/>
    <ds:schemaRef ds:uri="http://schemas.microsoft.com/office/2006/metadata/properties"/>
    <ds:schemaRef ds:uri="http://purl.org/dc/elements/1.1/"/>
    <ds:schemaRef ds:uri="http://schemas.openxmlformats.org/package/2006/metadata/core-properties"/>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398</TotalTime>
  <Words>2534</Words>
  <Application>Microsoft Office PowerPoint</Application>
  <PresentationFormat>Widescreen</PresentationFormat>
  <Paragraphs>364</Paragraphs>
  <Slides>48</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Calibri</vt:lpstr>
      <vt:lpstr>Courier New</vt:lpstr>
      <vt:lpstr>Franklin Gothic Demi</vt:lpstr>
      <vt:lpstr>League Gothic</vt:lpstr>
      <vt:lpstr>1_Office Theme</vt:lpstr>
      <vt:lpstr>State Programmatic General Permit  (SPGP) V R-1 Part I</vt:lpstr>
      <vt:lpstr>Acronyms  </vt:lpstr>
      <vt:lpstr>The Documents </vt:lpstr>
      <vt:lpstr>What is SPGP V-R1? </vt:lpstr>
      <vt:lpstr>SPGP V-R1 </vt:lpstr>
      <vt:lpstr>JAXBO 101</vt:lpstr>
      <vt:lpstr>JAXBO </vt:lpstr>
      <vt:lpstr>Reference Location</vt:lpstr>
      <vt:lpstr>Self-Certifications</vt:lpstr>
      <vt:lpstr>Self-Certifications</vt:lpstr>
      <vt:lpstr>Single-Family Docks and Boat Lifts</vt:lpstr>
      <vt:lpstr>Single-Family Docks and Boat Lifts, 2 </vt:lpstr>
      <vt:lpstr>Procedure</vt:lpstr>
      <vt:lpstr>Application</vt:lpstr>
      <vt:lpstr>PDC Checklist</vt:lpstr>
      <vt:lpstr>Summary Checklist </vt:lpstr>
      <vt:lpstr>Summary Checklist, 2</vt:lpstr>
      <vt:lpstr>Summary Checklist, 3</vt:lpstr>
      <vt:lpstr>Summary Checklist, 4</vt:lpstr>
      <vt:lpstr>Designated Critical Habitats (DCHs) </vt:lpstr>
      <vt:lpstr>MapDirect SPGP</vt:lpstr>
      <vt:lpstr>DCH SPGP</vt:lpstr>
      <vt:lpstr>DCH ArcGIS</vt:lpstr>
      <vt:lpstr>DCH Google Earth</vt:lpstr>
      <vt:lpstr>Essential Features</vt:lpstr>
      <vt:lpstr>Review For Red/Green </vt:lpstr>
      <vt:lpstr>All Activities </vt:lpstr>
      <vt:lpstr>All Activities, 2 </vt:lpstr>
      <vt:lpstr>All Activities, 3</vt:lpstr>
      <vt:lpstr>Activities</vt:lpstr>
      <vt:lpstr>Scientific Devices</vt:lpstr>
      <vt:lpstr>Scientific Devices</vt:lpstr>
      <vt:lpstr>Scientific Devices, 2</vt:lpstr>
      <vt:lpstr>Scientific Devices, 3</vt:lpstr>
      <vt:lpstr>Derelict Vessels </vt:lpstr>
      <vt:lpstr>Derelict Vessels, 2</vt:lpstr>
      <vt:lpstr>Derelict Vessels, 3</vt:lpstr>
      <vt:lpstr>Derelict Vessels, 4</vt:lpstr>
      <vt:lpstr>Boat Ramps </vt:lpstr>
      <vt:lpstr>Boat Ramps, 2 </vt:lpstr>
      <vt:lpstr>Boat Ramps, 3 </vt:lpstr>
      <vt:lpstr>Boat Ramps, 4 </vt:lpstr>
      <vt:lpstr>Boat Ramps, 5 </vt:lpstr>
      <vt:lpstr>Boat Ramps, 6 </vt:lpstr>
      <vt:lpstr>Part II Preview</vt:lpstr>
      <vt:lpstr>Questions?</vt:lpstr>
      <vt:lpstr>Contacts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Mac</dc:creator>
  <cp:lastModifiedBy>James, Mac</cp:lastModifiedBy>
  <cp:revision>14</cp:revision>
  <dcterms:created xsi:type="dcterms:W3CDTF">2019-11-05T13:44:57Z</dcterms:created>
  <dcterms:modified xsi:type="dcterms:W3CDTF">2019-11-12T20:30:14Z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0x010100EB7C3BBA5FB6FB489F165873C9B18372</vt:lpwstr>
  </property>
</Properties>
</file>