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7"/>
  </p:notesMasterIdLst>
  <p:sldIdLst>
    <p:sldId id="263" r:id="rId3"/>
    <p:sldId id="271" r:id="rId4"/>
    <p:sldId id="284" r:id="rId5"/>
    <p:sldId id="272" r:id="rId6"/>
    <p:sldId id="273" r:id="rId7"/>
    <p:sldId id="276" r:id="rId8"/>
    <p:sldId id="274" r:id="rId9"/>
    <p:sldId id="267" r:id="rId10"/>
    <p:sldId id="258" r:id="rId11"/>
    <p:sldId id="268" r:id="rId12"/>
    <p:sldId id="269" r:id="rId13"/>
    <p:sldId id="265" r:id="rId14"/>
    <p:sldId id="264" r:id="rId15"/>
    <p:sldId id="266" r:id="rId16"/>
    <p:sldId id="270" r:id="rId17"/>
    <p:sldId id="277" r:id="rId18"/>
    <p:sldId id="283" r:id="rId19"/>
    <p:sldId id="278" r:id="rId20"/>
    <p:sldId id="279" r:id="rId21"/>
    <p:sldId id="280" r:id="rId22"/>
    <p:sldId id="281" r:id="rId23"/>
    <p:sldId id="282" r:id="rId24"/>
    <p:sldId id="275" r:id="rId25"/>
    <p:sldId id="285" r:id="rId2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40" autoAdjust="0"/>
    <p:restoredTop sz="69467" autoAdjust="0"/>
  </p:normalViewPr>
  <p:slideViewPr>
    <p:cSldViewPr snapToGrid="0">
      <p:cViewPr varScale="1">
        <p:scale>
          <a:sx n="78" d="100"/>
          <a:sy n="78" d="100"/>
        </p:scale>
        <p:origin x="1752" y="90"/>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721" tIns="46861" rIns="93721" bIns="46861" rtlCol="0"/>
          <a:lstStyle>
            <a:lvl1pPr algn="l">
              <a:defRPr sz="1200"/>
            </a:lvl1pPr>
          </a:lstStyle>
          <a:p>
            <a:endParaRPr lang="en-US"/>
          </a:p>
        </p:txBody>
      </p:sp>
      <p:sp>
        <p:nvSpPr>
          <p:cNvPr id="3" name="Date Placeholder 2"/>
          <p:cNvSpPr>
            <a:spLocks noGrp="1"/>
          </p:cNvSpPr>
          <p:nvPr>
            <p:ph type="dt" idx="1"/>
          </p:nvPr>
        </p:nvSpPr>
        <p:spPr>
          <a:xfrm>
            <a:off x="3970938" y="1"/>
            <a:ext cx="3037840" cy="466434"/>
          </a:xfrm>
          <a:prstGeom prst="rect">
            <a:avLst/>
          </a:prstGeom>
        </p:spPr>
        <p:txBody>
          <a:bodyPr vert="horz" lIns="93721" tIns="46861" rIns="93721" bIns="46861" rtlCol="0"/>
          <a:lstStyle>
            <a:lvl1pPr algn="r">
              <a:defRPr sz="1200"/>
            </a:lvl1pPr>
          </a:lstStyle>
          <a:p>
            <a:fld id="{DBC3425C-C401-4E6B-AFC2-0EB0FDB85D12}" type="datetimeFigureOut">
              <a:rPr lang="en-US" smtClean="0"/>
              <a:t>10/7/2016</a:t>
            </a:fld>
            <a:endParaRPr lang="en-US"/>
          </a:p>
        </p:txBody>
      </p:sp>
      <p:sp>
        <p:nvSpPr>
          <p:cNvPr id="4" name="Slide Image Placeholder 3"/>
          <p:cNvSpPr>
            <a:spLocks noGrp="1" noRot="1" noChangeAspect="1"/>
          </p:cNvSpPr>
          <p:nvPr>
            <p:ph type="sldImg" idx="2"/>
          </p:nvPr>
        </p:nvSpPr>
        <p:spPr>
          <a:xfrm>
            <a:off x="1411288" y="1160463"/>
            <a:ext cx="4187825" cy="3140075"/>
          </a:xfrm>
          <a:prstGeom prst="rect">
            <a:avLst/>
          </a:prstGeom>
          <a:noFill/>
          <a:ln w="12700">
            <a:solidFill>
              <a:prstClr val="black"/>
            </a:solidFill>
          </a:ln>
        </p:spPr>
        <p:txBody>
          <a:bodyPr vert="horz" lIns="93721" tIns="46861" rIns="93721" bIns="46861" rtlCol="0" anchor="ctr"/>
          <a:lstStyle/>
          <a:p>
            <a:endParaRPr lang="en-US"/>
          </a:p>
        </p:txBody>
      </p:sp>
      <p:sp>
        <p:nvSpPr>
          <p:cNvPr id="5" name="Notes Placeholder 4"/>
          <p:cNvSpPr>
            <a:spLocks noGrp="1"/>
          </p:cNvSpPr>
          <p:nvPr>
            <p:ph type="body" sz="quarter" idx="3"/>
          </p:nvPr>
        </p:nvSpPr>
        <p:spPr>
          <a:xfrm>
            <a:off x="701040" y="4473893"/>
            <a:ext cx="5608320" cy="3660458"/>
          </a:xfrm>
          <a:prstGeom prst="rect">
            <a:avLst/>
          </a:prstGeom>
        </p:spPr>
        <p:txBody>
          <a:bodyPr vert="horz" lIns="93721" tIns="46861" rIns="93721" bIns="4686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3037840" cy="466433"/>
          </a:xfrm>
          <a:prstGeom prst="rect">
            <a:avLst/>
          </a:prstGeom>
        </p:spPr>
        <p:txBody>
          <a:bodyPr vert="horz" lIns="93721" tIns="46861" rIns="93721" bIns="46861"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8"/>
            <a:ext cx="3037840" cy="466433"/>
          </a:xfrm>
          <a:prstGeom prst="rect">
            <a:avLst/>
          </a:prstGeom>
        </p:spPr>
        <p:txBody>
          <a:bodyPr vert="horz" lIns="93721" tIns="46861" rIns="93721" bIns="46861" rtlCol="0" anchor="b"/>
          <a:lstStyle>
            <a:lvl1pPr algn="r">
              <a:defRPr sz="1200"/>
            </a:lvl1pPr>
          </a:lstStyle>
          <a:p>
            <a:fld id="{E3ACF350-82AE-4204-B09B-A7DFAED0117F}" type="slidenum">
              <a:rPr lang="en-US" smtClean="0"/>
              <a:t>‹#›</a:t>
            </a:fld>
            <a:endParaRPr lang="en-US"/>
          </a:p>
        </p:txBody>
      </p:sp>
    </p:spTree>
    <p:extLst>
      <p:ext uri="{BB962C8B-B14F-4D97-AF65-F5344CB8AC3E}">
        <p14:creationId xmlns:p14="http://schemas.microsoft.com/office/powerpoint/2010/main" val="9251197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1</a:t>
            </a:fld>
            <a:endParaRPr lang="en-US"/>
          </a:p>
        </p:txBody>
      </p:sp>
    </p:spTree>
    <p:extLst>
      <p:ext uri="{BB962C8B-B14F-4D97-AF65-F5344CB8AC3E}">
        <p14:creationId xmlns:p14="http://schemas.microsoft.com/office/powerpoint/2010/main" val="31416001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a:t>
            </a:r>
            <a:r>
              <a:rPr lang="en-US" baseline="0" dirty="0"/>
              <a:t>nother use of profiles or cross sections, this one from a beach nourishment project.  This one has some serious vertical elevation, 25 feet, and even goes under water.  </a:t>
            </a:r>
            <a:r>
              <a:rPr lang="en-US" b="1" baseline="0" dirty="0"/>
              <a:t>*click*</a:t>
            </a:r>
            <a:r>
              <a:rPr lang="en-US" baseline="0" dirty="0"/>
              <a:t>  Note the elevation on the Y-axis. </a:t>
            </a:r>
            <a:r>
              <a:rPr lang="en-US" b="0" baseline="0" dirty="0"/>
              <a:t>Also take note of what datum the elevations are in, in this case NAVD</a:t>
            </a:r>
            <a:r>
              <a:rPr lang="en-US" b="1" baseline="0" dirty="0"/>
              <a:t>. </a:t>
            </a:r>
            <a:r>
              <a:rPr lang="en-US" baseline="0" dirty="0"/>
              <a:t>The elevation has a negative component, indicating it’s below sea level.  </a:t>
            </a:r>
            <a:r>
              <a:rPr lang="en-US" b="1" baseline="0" dirty="0"/>
              <a:t>*click*  </a:t>
            </a:r>
            <a:r>
              <a:rPr lang="en-US" baseline="0" dirty="0"/>
              <a:t>You can also find the mean high and low water elevations</a:t>
            </a:r>
            <a:r>
              <a:rPr lang="en-US" b="1" baseline="0" dirty="0"/>
              <a:t>. *click*  </a:t>
            </a:r>
            <a:r>
              <a:rPr lang="en-US" baseline="0" dirty="0"/>
              <a:t>Now, notice the X-axis;  the distance from a surveying monument.  How do we know where that monument is located?  </a:t>
            </a:r>
            <a:r>
              <a:rPr lang="en-US" b="1" baseline="0" dirty="0"/>
              <a:t>*click*   </a:t>
            </a:r>
            <a:r>
              <a:rPr lang="en-US" baseline="0" dirty="0"/>
              <a:t>I’ve highlighted the box that tells us where.   This diagram is giving us the location in geographic Cartesian coordinates, instead of the more conventional latitude and longitude.   That brings us to the purpose of this drawing, the “story” it’s telling.  </a:t>
            </a:r>
            <a:r>
              <a:rPr lang="en-US" b="1" baseline="0" dirty="0"/>
              <a:t>*click* </a:t>
            </a:r>
            <a:r>
              <a:rPr lang="en-US" b="0" baseline="0" dirty="0"/>
              <a:t>  Notice the legend in the upper right corner.  </a:t>
            </a:r>
            <a:r>
              <a:rPr lang="en-US" baseline="0" dirty="0"/>
              <a:t> What’s being indicated is the existing beach </a:t>
            </a:r>
            <a:r>
              <a:rPr lang="en-US" b="1" baseline="0" dirty="0"/>
              <a:t>*Blue Click*, </a:t>
            </a:r>
            <a:r>
              <a:rPr lang="en-US" baseline="0" dirty="0"/>
              <a:t>the beach right after construction </a:t>
            </a:r>
            <a:r>
              <a:rPr lang="en-US" b="1" baseline="0" dirty="0"/>
              <a:t>*Red Click*, </a:t>
            </a:r>
            <a:r>
              <a:rPr lang="en-US" baseline="0" dirty="0"/>
              <a:t>and what the beach will look like after all the sand has settled into its natural angle of repose </a:t>
            </a:r>
            <a:r>
              <a:rPr lang="en-US" b="1" baseline="0" dirty="0"/>
              <a:t>*Green Click*.   </a:t>
            </a:r>
            <a:r>
              <a:rPr lang="en-US" b="0" baseline="0" dirty="0"/>
              <a:t>And finally, notice that the designer points out the slopes on the constructed face.  (describe) </a:t>
            </a:r>
            <a:endParaRPr lang="en-US" b="0" dirty="0"/>
          </a:p>
        </p:txBody>
      </p:sp>
      <p:sp>
        <p:nvSpPr>
          <p:cNvPr id="4" name="Slide Number Placeholder 3"/>
          <p:cNvSpPr>
            <a:spLocks noGrp="1"/>
          </p:cNvSpPr>
          <p:nvPr>
            <p:ph type="sldNum" sz="quarter" idx="10"/>
          </p:nvPr>
        </p:nvSpPr>
        <p:spPr/>
        <p:txBody>
          <a:bodyPr/>
          <a:lstStyle/>
          <a:p>
            <a:fld id="{E3ACF350-82AE-4204-B09B-A7DFAED0117F}" type="slidenum">
              <a:rPr lang="en-US" smtClean="0"/>
              <a:t>10</a:t>
            </a:fld>
            <a:endParaRPr lang="en-US"/>
          </a:p>
        </p:txBody>
      </p:sp>
    </p:spTree>
    <p:extLst>
      <p:ext uri="{BB962C8B-B14F-4D97-AF65-F5344CB8AC3E}">
        <p14:creationId xmlns:p14="http://schemas.microsoft.com/office/powerpoint/2010/main" val="32105448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revisit the beach stabilization project,</a:t>
            </a:r>
            <a:r>
              <a:rPr lang="en-US" baseline="0" dirty="0"/>
              <a:t> to see how to use cross sections, or a plan and profile view, to provide details about a structure. Notice on the colored drawing, the lines running through the structure: A and A prime , B and B prime.  </a:t>
            </a:r>
            <a:r>
              <a:rPr lang="en-US" b="1" baseline="0" dirty="0"/>
              <a:t>*click* </a:t>
            </a:r>
            <a:r>
              <a:rPr lang="en-US" baseline="0" dirty="0"/>
              <a:t> A is kind of lost in the beach rip-rap.  Now, if you look at the profiles, you can match the cut lines with the cross sections, and see what the structure looks from the side. Both the colored drawing and the perpendicular cross section at the top indicate an existing revetment. </a:t>
            </a:r>
            <a:r>
              <a:rPr lang="en-US" b="1" baseline="0" dirty="0"/>
              <a:t>*click</a:t>
            </a:r>
            <a:r>
              <a:rPr lang="en-US" baseline="0" dirty="0"/>
              <a:t>* which will help orient you, and so you can see that A prime indicates the off shore side</a:t>
            </a:r>
            <a:r>
              <a:rPr lang="en-US" b="1" baseline="0" dirty="0"/>
              <a:t>. *click*  </a:t>
            </a:r>
            <a:r>
              <a:rPr lang="en-US" baseline="0" dirty="0"/>
              <a:t>Notice that elevation, in NAVD datum, </a:t>
            </a:r>
            <a:r>
              <a:rPr lang="en-US" b="1" baseline="0" dirty="0"/>
              <a:t>*click* </a:t>
            </a:r>
            <a:r>
              <a:rPr lang="en-US" baseline="0" dirty="0"/>
              <a:t>is on the Y-axis, and that much of the structure is below zero elevation.  This means that it’s mostly going to be underwater, which you’d expect since it’s being built off-shore.  But look at the X-axes, which indicates distance. </a:t>
            </a:r>
            <a:r>
              <a:rPr lang="en-US" b="1" baseline="0" dirty="0"/>
              <a:t>*click*  </a:t>
            </a:r>
            <a:r>
              <a:rPr lang="en-US" baseline="0" dirty="0"/>
              <a:t>The top graph, the perpendicular cross section, has zero at the shore line, </a:t>
            </a:r>
            <a:r>
              <a:rPr lang="en-US" b="1" baseline="0" dirty="0"/>
              <a:t>*click* </a:t>
            </a:r>
            <a:r>
              <a:rPr lang="en-US" baseline="0" dirty="0"/>
              <a:t>but the parallel cross section has zero out in the water on the middle of the axis. </a:t>
            </a:r>
            <a:r>
              <a:rPr lang="en-US" b="1" baseline="0" dirty="0"/>
              <a:t>*click* </a:t>
            </a:r>
            <a:r>
              <a:rPr lang="en-US" baseline="0" dirty="0"/>
              <a:t>Why?  (Distance from center line, A-A’.)  (Also point out side slopes)</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11</a:t>
            </a:fld>
            <a:endParaRPr lang="en-US"/>
          </a:p>
        </p:txBody>
      </p:sp>
    </p:spTree>
    <p:extLst>
      <p:ext uri="{BB962C8B-B14F-4D97-AF65-F5344CB8AC3E}">
        <p14:creationId xmlns:p14="http://schemas.microsoft.com/office/powerpoint/2010/main" val="39523027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7211">
              <a:defRPr/>
            </a:pPr>
            <a:r>
              <a:rPr lang="en-US" b="0" baseline="0" dirty="0"/>
              <a:t>What happens if the project is too big to fit on a single page and still show the detail the designer wants you to see?  (D</a:t>
            </a:r>
            <a:r>
              <a:rPr lang="en-US" baseline="0" dirty="0"/>
              <a:t>escribe match lines.  Point out station number.)  </a:t>
            </a:r>
            <a:endParaRPr lang="en-US" dirty="0"/>
          </a:p>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12</a:t>
            </a:fld>
            <a:endParaRPr lang="en-US"/>
          </a:p>
        </p:txBody>
      </p:sp>
    </p:spTree>
    <p:extLst>
      <p:ext uri="{BB962C8B-B14F-4D97-AF65-F5344CB8AC3E}">
        <p14:creationId xmlns:p14="http://schemas.microsoft.com/office/powerpoint/2010/main" val="39101884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(Match line section usually</a:t>
            </a:r>
            <a:r>
              <a:rPr lang="en-US" baseline="0" dirty="0"/>
              <a:t> on next page)</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13</a:t>
            </a:fld>
            <a:endParaRPr lang="en-US"/>
          </a:p>
        </p:txBody>
      </p:sp>
    </p:spTree>
    <p:extLst>
      <p:ext uri="{BB962C8B-B14F-4D97-AF65-F5344CB8AC3E}">
        <p14:creationId xmlns:p14="http://schemas.microsoft.com/office/powerpoint/2010/main" val="21465247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that the point of match is on the center line.</a:t>
            </a:r>
          </a:p>
        </p:txBody>
      </p:sp>
      <p:sp>
        <p:nvSpPr>
          <p:cNvPr id="4" name="Slide Number Placeholder 3"/>
          <p:cNvSpPr>
            <a:spLocks noGrp="1"/>
          </p:cNvSpPr>
          <p:nvPr>
            <p:ph type="sldNum" sz="quarter" idx="10"/>
          </p:nvPr>
        </p:nvSpPr>
        <p:spPr/>
        <p:txBody>
          <a:bodyPr/>
          <a:lstStyle/>
          <a:p>
            <a:fld id="{E3ACF350-82AE-4204-B09B-A7DFAED0117F}" type="slidenum">
              <a:rPr lang="en-US" smtClean="0"/>
              <a:t>14</a:t>
            </a:fld>
            <a:endParaRPr lang="en-US"/>
          </a:p>
        </p:txBody>
      </p:sp>
    </p:spTree>
    <p:extLst>
      <p:ext uri="{BB962C8B-B14F-4D97-AF65-F5344CB8AC3E}">
        <p14:creationId xmlns:p14="http://schemas.microsoft.com/office/powerpoint/2010/main" val="21801956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Sometimes, for long</a:t>
            </a:r>
            <a:r>
              <a:rPr lang="en-US" baseline="0" dirty="0"/>
              <a:t> projects, instead of doing a match line, the plan set will have match sheets.  Notice the wording “</a:t>
            </a:r>
            <a:r>
              <a:rPr lang="en-US" baseline="0" dirty="0" err="1"/>
              <a:t>matchline</a:t>
            </a:r>
            <a:r>
              <a:rPr lang="en-US" baseline="0" dirty="0"/>
              <a:t> sheet 4” .  The sheet above that is sheet 4.  Since this isn’t a road, there’s no centerline here to match;  you have to line the structure up like a puzzle.  This is from a Palm Beach shoreline stabilization project.  Other things to notice include the location of the mean high water line </a:t>
            </a:r>
            <a:r>
              <a:rPr lang="en-US" b="1" baseline="0" dirty="0"/>
              <a:t>*click*, </a:t>
            </a:r>
            <a:r>
              <a:rPr lang="en-US" baseline="0" dirty="0"/>
              <a:t>the fact that the project crossed from one town into another </a:t>
            </a:r>
            <a:r>
              <a:rPr lang="en-US" b="1" baseline="0" dirty="0"/>
              <a:t>*click*, </a:t>
            </a:r>
            <a:r>
              <a:rPr lang="en-US" baseline="0" dirty="0"/>
              <a:t>the location of some hard bottom, shown by the pink lines, some details of a dune feature and the construction and fill </a:t>
            </a:r>
            <a:r>
              <a:rPr lang="en-US" b="1" baseline="0" dirty="0"/>
              <a:t>*click</a:t>
            </a:r>
            <a:r>
              <a:rPr lang="en-US" baseline="0" dirty="0"/>
              <a:t>*,  the location of the end of construction, again in Cartesian coordinates.  </a:t>
            </a:r>
            <a:r>
              <a:rPr lang="en-US" b="1" baseline="0" dirty="0"/>
              <a:t>*click*</a:t>
            </a:r>
            <a:r>
              <a:rPr lang="en-US" b="0" baseline="0" dirty="0"/>
              <a:t>  You can also see the engineer’s sign seal and date, manual in this case, although the seal looks like a stamp to me. </a:t>
            </a:r>
            <a:r>
              <a:rPr lang="en-US" b="1" baseline="0" dirty="0"/>
              <a:t>*click*</a:t>
            </a:r>
            <a:r>
              <a:rPr lang="en-US" b="0" baseline="0" dirty="0"/>
              <a:t> </a:t>
            </a:r>
            <a:endParaRPr lang="en-US" b="1" dirty="0"/>
          </a:p>
        </p:txBody>
      </p:sp>
      <p:sp>
        <p:nvSpPr>
          <p:cNvPr id="4" name="Slide Number Placeholder 3"/>
          <p:cNvSpPr>
            <a:spLocks noGrp="1"/>
          </p:cNvSpPr>
          <p:nvPr>
            <p:ph type="sldNum" sz="quarter" idx="10"/>
          </p:nvPr>
        </p:nvSpPr>
        <p:spPr/>
        <p:txBody>
          <a:bodyPr/>
          <a:lstStyle/>
          <a:p>
            <a:fld id="{E3ACF350-82AE-4204-B09B-A7DFAED0117F}" type="slidenum">
              <a:rPr lang="en-US" smtClean="0"/>
              <a:t>15</a:t>
            </a:fld>
            <a:endParaRPr lang="en-US"/>
          </a:p>
        </p:txBody>
      </p:sp>
    </p:spTree>
    <p:extLst>
      <p:ext uri="{BB962C8B-B14F-4D97-AF65-F5344CB8AC3E}">
        <p14:creationId xmlns:p14="http://schemas.microsoft.com/office/powerpoint/2010/main" val="5196329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a:t>
            </a:r>
            <a:r>
              <a:rPr lang="en-US" baseline="0" dirty="0"/>
              <a:t> extracted section of a larger </a:t>
            </a:r>
            <a:r>
              <a:rPr lang="en-US" dirty="0"/>
              <a:t>drawing,</a:t>
            </a:r>
            <a:r>
              <a:rPr lang="en-US" baseline="0" dirty="0"/>
              <a:t> focusing on a </a:t>
            </a:r>
            <a:r>
              <a:rPr lang="en-US" dirty="0"/>
              <a:t>roundabout</a:t>
            </a:r>
            <a:r>
              <a:rPr lang="en-US" baseline="0" dirty="0"/>
              <a:t> connecting two roads. You can see the road centerlines </a:t>
            </a:r>
            <a:r>
              <a:rPr lang="en-US" b="1" baseline="0" dirty="0"/>
              <a:t>*click*, </a:t>
            </a:r>
            <a:r>
              <a:rPr lang="en-US" baseline="0" dirty="0"/>
              <a:t>lot lines </a:t>
            </a:r>
            <a:r>
              <a:rPr lang="en-US" b="1" baseline="0" dirty="0"/>
              <a:t>*click*,  </a:t>
            </a:r>
            <a:r>
              <a:rPr lang="en-US" baseline="0" dirty="0"/>
              <a:t>lot descriptions </a:t>
            </a:r>
            <a:r>
              <a:rPr lang="en-US" b="1" baseline="0" dirty="0"/>
              <a:t>*click*, </a:t>
            </a:r>
            <a:r>
              <a:rPr lang="en-US" b="0" baseline="0" dirty="0"/>
              <a:t>topographic lines </a:t>
            </a:r>
            <a:r>
              <a:rPr lang="en-US" b="1" baseline="0" dirty="0"/>
              <a:t>*click</a:t>
            </a:r>
            <a:r>
              <a:rPr lang="en-US" b="0" baseline="0" dirty="0"/>
              <a:t>*.  But notice all these lines, as well as the lines depicting the roads and roundabout are greyed out, faint lines, and you now know that means that the focus of the page isn’t on them.  Instead, the bold lines indicate the focus for this page is the stormwater management system, being outlined in green.  </a:t>
            </a:r>
            <a:r>
              <a:rPr lang="en-US" b="1" baseline="0" dirty="0"/>
              <a:t>*click*  </a:t>
            </a:r>
            <a:r>
              <a:rPr lang="en-US" b="0" baseline="0" dirty="0"/>
              <a:t>There are three treatment basins, conveniently labeled Basin, and they’re interconnected with pipes, indicated by the straight lines. The parallel lined in each one are contour lines, which give us the shape and depth of each basin. There is also part of a stormwater collection system, which will lead to another treatment basin located off this slide.  Now that we know what the focus is, let’s get rid of all the clutter here so we can finally get to the point of the slide.  </a:t>
            </a:r>
            <a:r>
              <a:rPr lang="en-US" b="1" baseline="0" dirty="0"/>
              <a:t>*click*</a:t>
            </a:r>
            <a:endParaRPr lang="en-US" b="1" dirty="0"/>
          </a:p>
        </p:txBody>
      </p:sp>
      <p:sp>
        <p:nvSpPr>
          <p:cNvPr id="4" name="Slide Number Placeholder 3"/>
          <p:cNvSpPr>
            <a:spLocks noGrp="1"/>
          </p:cNvSpPr>
          <p:nvPr>
            <p:ph type="sldNum" sz="quarter" idx="10"/>
          </p:nvPr>
        </p:nvSpPr>
        <p:spPr/>
        <p:txBody>
          <a:bodyPr/>
          <a:lstStyle/>
          <a:p>
            <a:fld id="{E3ACF350-82AE-4204-B09B-A7DFAED0117F}" type="slidenum">
              <a:rPr lang="en-US" smtClean="0"/>
              <a:t>16</a:t>
            </a:fld>
            <a:endParaRPr lang="en-US"/>
          </a:p>
        </p:txBody>
      </p:sp>
    </p:spTree>
    <p:extLst>
      <p:ext uri="{BB962C8B-B14F-4D97-AF65-F5344CB8AC3E}">
        <p14:creationId xmlns:p14="http://schemas.microsoft.com/office/powerpoint/2010/main" val="20775438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Did</a:t>
            </a:r>
            <a:r>
              <a:rPr lang="en-US" baseline="0" dirty="0"/>
              <a:t> you notice the little boxed letters and numbers?  </a:t>
            </a:r>
            <a:r>
              <a:rPr lang="en-US" b="1" baseline="0" dirty="0"/>
              <a:t>*click* </a:t>
            </a:r>
            <a:r>
              <a:rPr lang="en-US" baseline="0" dirty="0"/>
              <a:t>Wonder what they are?  DS = Drainage Structure;  DP = Drainage Pipe  These are a sign you’ll have to look on another sheet to see what each one is. How do you know which page?  You could try flipping though the sheets until you find it.  Or….</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17</a:t>
            </a:fld>
            <a:endParaRPr lang="en-US"/>
          </a:p>
        </p:txBody>
      </p:sp>
    </p:spTree>
    <p:extLst>
      <p:ext uri="{BB962C8B-B14F-4D97-AF65-F5344CB8AC3E}">
        <p14:creationId xmlns:p14="http://schemas.microsoft.com/office/powerpoint/2010/main" val="3108394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Somewhere, usually on the cover page, or maybe on a page of its own if the plan set is really large, you should find a drawing index.  Since</a:t>
            </a:r>
            <a:r>
              <a:rPr lang="en-US" baseline="0" dirty="0"/>
              <a:t> we were looking at the grading and drainage plans, we’d want the drainage structure tables. </a:t>
            </a:r>
            <a:r>
              <a:rPr lang="en-US" b="1" baseline="0" dirty="0"/>
              <a:t>*Click*</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18</a:t>
            </a:fld>
            <a:endParaRPr lang="en-US"/>
          </a:p>
        </p:txBody>
      </p:sp>
    </p:spTree>
    <p:extLst>
      <p:ext uri="{BB962C8B-B14F-4D97-AF65-F5344CB8AC3E}">
        <p14:creationId xmlns:p14="http://schemas.microsoft.com/office/powerpoint/2010/main" val="33366427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the top, you can see where I’ve inserted the structure detail</a:t>
            </a:r>
            <a:r>
              <a:rPr lang="en-US" baseline="0" dirty="0"/>
              <a:t> tables.</a:t>
            </a:r>
            <a:r>
              <a:rPr lang="en-US" dirty="0"/>
              <a:t> This particular designer combined</a:t>
            </a:r>
            <a:r>
              <a:rPr lang="en-US" baseline="0" dirty="0"/>
              <a:t> the tables with details with pictures of the stormwater treatment basins, to save space and make it much easier to go from drawing to table without having to flip pages back and forth.  That’s really convenient, and might not be the case in other plan sets.</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19</a:t>
            </a:fld>
            <a:endParaRPr lang="en-US"/>
          </a:p>
        </p:txBody>
      </p:sp>
    </p:spTree>
    <p:extLst>
      <p:ext uri="{BB962C8B-B14F-4D97-AF65-F5344CB8AC3E}">
        <p14:creationId xmlns:p14="http://schemas.microsoft.com/office/powerpoint/2010/main" val="22902140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2</a:t>
            </a:fld>
            <a:endParaRPr lang="en-US"/>
          </a:p>
        </p:txBody>
      </p:sp>
    </p:spTree>
    <p:extLst>
      <p:ext uri="{BB962C8B-B14F-4D97-AF65-F5344CB8AC3E}">
        <p14:creationId xmlns:p14="http://schemas.microsoft.com/office/powerpoint/2010/main" val="35523247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examples of the tables for</a:t>
            </a:r>
            <a:r>
              <a:rPr lang="en-US" baseline="0" dirty="0"/>
              <a:t> both structures and pipes.    There’s a lot of good information here, especially the elevations, slopes and invert elevations. It’s a good idea to pick some, and follow the elevations for pipes and structures from intake to discharge, to make sure there wasn’t a mistake made, and they’re trying to make water flow uphill.  How many depends on how much time you have to review, and how many there are.  Do enough to give yourself reasonable assurance.  </a:t>
            </a:r>
            <a:r>
              <a:rPr lang="en-US" b="1" baseline="0" dirty="0"/>
              <a:t>*click*  </a:t>
            </a:r>
            <a:r>
              <a:rPr lang="en-US" baseline="0" dirty="0"/>
              <a:t>Also note that here, you have a note to see another page.</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20</a:t>
            </a:fld>
            <a:endParaRPr lang="en-US"/>
          </a:p>
        </p:txBody>
      </p:sp>
    </p:spTree>
    <p:extLst>
      <p:ext uri="{BB962C8B-B14F-4D97-AF65-F5344CB8AC3E}">
        <p14:creationId xmlns:p14="http://schemas.microsoft.com/office/powerpoint/2010/main" val="17559480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Speaking of details, you’ll also see pages of them.  Depending on the size and type of development,</a:t>
            </a:r>
            <a:r>
              <a:rPr lang="en-US" baseline="0" dirty="0"/>
              <a:t> anywhere between 1 and a whole bunch.  (That’s good to at least one significant digit.)  Some of them will have drawings, like you see here.  </a:t>
            </a:r>
            <a:r>
              <a:rPr lang="en-US" b="1" baseline="0" dirty="0"/>
              <a:t>*click*</a:t>
            </a:r>
            <a:endParaRPr lang="en-US" b="1" dirty="0"/>
          </a:p>
        </p:txBody>
      </p:sp>
      <p:sp>
        <p:nvSpPr>
          <p:cNvPr id="4" name="Slide Number Placeholder 3"/>
          <p:cNvSpPr>
            <a:spLocks noGrp="1"/>
          </p:cNvSpPr>
          <p:nvPr>
            <p:ph type="sldNum" sz="quarter" idx="10"/>
          </p:nvPr>
        </p:nvSpPr>
        <p:spPr/>
        <p:txBody>
          <a:bodyPr/>
          <a:lstStyle/>
          <a:p>
            <a:fld id="{E3ACF350-82AE-4204-B09B-A7DFAED0117F}" type="slidenum">
              <a:rPr lang="en-US" smtClean="0"/>
              <a:t>21</a:t>
            </a:fld>
            <a:endParaRPr lang="en-US"/>
          </a:p>
        </p:txBody>
      </p:sp>
    </p:spTree>
    <p:extLst>
      <p:ext uri="{BB962C8B-B14F-4D97-AF65-F5344CB8AC3E}">
        <p14:creationId xmlns:p14="http://schemas.microsoft.com/office/powerpoint/2010/main" val="30763281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Others won’t, like this one.  One thing to remember</a:t>
            </a:r>
            <a:r>
              <a:rPr lang="en-US" baseline="0" dirty="0"/>
              <a:t> about the details:  They tend to be the same or similar from one project to the next, so the drafts-folk usually recycle them.  That’s not necessarily a bad thing, since there’s no need to reinvent the wheel for each project.  But that’s also an easy way for “errors and omissions” to creep in.  It’s worth reading through them to make sure they all make sense for this project.</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22</a:t>
            </a:fld>
            <a:endParaRPr lang="en-US"/>
          </a:p>
        </p:txBody>
      </p:sp>
    </p:spTree>
    <p:extLst>
      <p:ext uri="{BB962C8B-B14F-4D97-AF65-F5344CB8AC3E}">
        <p14:creationId xmlns:p14="http://schemas.microsoft.com/office/powerpoint/2010/main" val="8281507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23</a:t>
            </a:fld>
            <a:endParaRPr lang="en-US"/>
          </a:p>
        </p:txBody>
      </p:sp>
    </p:spTree>
    <p:extLst>
      <p:ext uri="{BB962C8B-B14F-4D97-AF65-F5344CB8AC3E}">
        <p14:creationId xmlns:p14="http://schemas.microsoft.com/office/powerpoint/2010/main" val="26779137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plan set should (but may not) have a cover page.  Useful things a cover page may give you are, of course, the project name, </a:t>
            </a:r>
            <a:r>
              <a:rPr lang="en-US" b="1" dirty="0"/>
              <a:t>(*click*)</a:t>
            </a:r>
            <a:r>
              <a:rPr lang="en-US" dirty="0"/>
              <a:t> and usually the applicant </a:t>
            </a:r>
            <a:r>
              <a:rPr lang="en-US" b="1" dirty="0"/>
              <a:t>(*click*)</a:t>
            </a:r>
            <a:r>
              <a:rPr lang="en-US" dirty="0"/>
              <a:t>.  This is also where the designers will usually provide a location map </a:t>
            </a:r>
            <a:r>
              <a:rPr lang="en-US" b="1" dirty="0"/>
              <a:t>(*click*)</a:t>
            </a:r>
            <a:r>
              <a:rPr lang="en-US" dirty="0"/>
              <a:t>.  An index </a:t>
            </a:r>
            <a:r>
              <a:rPr lang="en-US" b="1" dirty="0"/>
              <a:t>(*click*)</a:t>
            </a:r>
            <a:r>
              <a:rPr lang="en-US" dirty="0"/>
              <a:t>is a handy thing to have, because you’ll inevitably be switching</a:t>
            </a:r>
            <a:r>
              <a:rPr lang="en-US" baseline="0" dirty="0"/>
              <a:t> from page to page as you convert the plan into a mental 3-D image.  And since the designers </a:t>
            </a:r>
            <a:r>
              <a:rPr lang="en-US" b="1" dirty="0"/>
              <a:t>(*click*) </a:t>
            </a:r>
            <a:r>
              <a:rPr lang="en-US" baseline="0" dirty="0"/>
              <a:t>are proud of their work, you’ll generally find their logo somewhere here.  The contact info is often handy to have readily available.</a:t>
            </a:r>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3</a:t>
            </a:fld>
            <a:endParaRPr lang="en-US"/>
          </a:p>
        </p:txBody>
      </p:sp>
    </p:spTree>
    <p:extLst>
      <p:ext uri="{BB962C8B-B14F-4D97-AF65-F5344CB8AC3E}">
        <p14:creationId xmlns:p14="http://schemas.microsoft.com/office/powerpoint/2010/main" val="39896721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first example is a simple subdivision.  The title explains that this</a:t>
            </a:r>
            <a:r>
              <a:rPr lang="en-US" baseline="0" dirty="0"/>
              <a:t> is the master plan for a series of projects.  </a:t>
            </a:r>
            <a:r>
              <a:rPr lang="en-US" b="1" baseline="0" dirty="0"/>
              <a:t>*click*  </a:t>
            </a:r>
            <a:r>
              <a:rPr lang="en-US" baseline="0" dirty="0"/>
              <a:t>This sheet was signed and sealed electronically. </a:t>
            </a:r>
            <a:r>
              <a:rPr lang="en-US" b="1" baseline="0" dirty="0"/>
              <a:t>*click*  </a:t>
            </a:r>
            <a:r>
              <a:rPr lang="en-US" baseline="0" dirty="0"/>
              <a:t>The designer has combined the north arrow with the scale. </a:t>
            </a:r>
            <a:r>
              <a:rPr lang="en-US" b="1" baseline="0" dirty="0"/>
              <a:t>*click* </a:t>
            </a:r>
            <a:r>
              <a:rPr lang="en-US" baseline="0" dirty="0"/>
              <a:t>Notice that the scale is one inch = 160 feet, which isn’t a standard scale. Why? (Wanted to fill the page)  State road 77-A is on the right side of the page </a:t>
            </a:r>
            <a:r>
              <a:rPr lang="en-US" b="1" baseline="0" dirty="0"/>
              <a:t>*click* </a:t>
            </a:r>
            <a:r>
              <a:rPr lang="en-US" baseline="0" dirty="0"/>
              <a:t>and we have uplands, wetlands and marsh on the sight.  </a:t>
            </a:r>
            <a:r>
              <a:rPr lang="en-US" b="1" baseline="0" dirty="0"/>
              <a:t>*click 3 times*  </a:t>
            </a:r>
            <a:r>
              <a:rPr lang="en-US" b="0" baseline="0" dirty="0"/>
              <a:t>Did you notice how light the lettering is?  That’s an indication the designer is just providing information and wants you to focus your attention elsewhere.  Heavy bolder lines draw your eye to the current project, outlined with a dotted project boundary line. </a:t>
            </a:r>
            <a:r>
              <a:rPr lang="en-US" b="1" baseline="0" dirty="0"/>
              <a:t>*click*</a:t>
            </a:r>
            <a:r>
              <a:rPr lang="en-US" b="0" baseline="0" dirty="0"/>
              <a:t> That’s where the remaining sheets of this plan set would focus.  Lighter lines indicate items of lesser importance.  </a:t>
            </a:r>
            <a:r>
              <a:rPr lang="en-US" b="1" baseline="0" dirty="0"/>
              <a:t>*click*  </a:t>
            </a:r>
            <a:r>
              <a:rPr lang="en-US" b="0" baseline="0" dirty="0"/>
              <a:t>Notice they’ve done the same thing with things like the Mean High Waterline description.  </a:t>
            </a:r>
            <a:r>
              <a:rPr lang="en-US" b="1" baseline="0" dirty="0"/>
              <a:t>*click*  </a:t>
            </a:r>
            <a:r>
              <a:rPr lang="en-US" b="0" baseline="0" dirty="0"/>
              <a:t>You have the bold description associated with the current project, and two more greyed out descriptions for future projects </a:t>
            </a:r>
            <a:r>
              <a:rPr lang="en-US" b="1" baseline="0" dirty="0"/>
              <a:t>*click*  </a:t>
            </a:r>
            <a:r>
              <a:rPr lang="en-US" b="0" baseline="0" dirty="0"/>
              <a:t>Focusing more on the current project, I mentioned to road earlier.  It provides the access point for the project.  </a:t>
            </a:r>
            <a:r>
              <a:rPr lang="en-US" b="1" baseline="0" dirty="0"/>
              <a:t>*click* </a:t>
            </a:r>
            <a:r>
              <a:rPr lang="en-US" b="0" baseline="0" dirty="0"/>
              <a:t>Within the project boundaries, you can see a number of property lines, breaking the site into individual lots.  </a:t>
            </a:r>
            <a:r>
              <a:rPr lang="en-US" b="1" baseline="0" dirty="0"/>
              <a:t>*click*</a:t>
            </a:r>
            <a:r>
              <a:rPr lang="en-US" b="0" baseline="0" dirty="0"/>
              <a:t>  You’ll also see finished grade lines, such as the ones around the stormwater systems </a:t>
            </a:r>
            <a:r>
              <a:rPr lang="en-US" b="1" baseline="0" dirty="0"/>
              <a:t>*click* </a:t>
            </a:r>
            <a:r>
              <a:rPr lang="en-US" b="0" baseline="0" dirty="0"/>
              <a:t>and a property easement indication  </a:t>
            </a:r>
            <a:r>
              <a:rPr lang="en-US" b="1" baseline="0" dirty="0"/>
              <a:t>*click* </a:t>
            </a:r>
            <a:r>
              <a:rPr lang="en-US" b="0" baseline="0" dirty="0"/>
              <a:t>to allow a pipe to carry road runoff to the stormwater system.</a:t>
            </a:r>
            <a:endParaRPr lang="en-US" b="0" dirty="0"/>
          </a:p>
        </p:txBody>
      </p:sp>
      <p:sp>
        <p:nvSpPr>
          <p:cNvPr id="4" name="Slide Number Placeholder 3"/>
          <p:cNvSpPr>
            <a:spLocks noGrp="1"/>
          </p:cNvSpPr>
          <p:nvPr>
            <p:ph type="sldNum" sz="quarter" idx="10"/>
          </p:nvPr>
        </p:nvSpPr>
        <p:spPr/>
        <p:txBody>
          <a:bodyPr/>
          <a:lstStyle/>
          <a:p>
            <a:fld id="{E3ACF350-82AE-4204-B09B-A7DFAED0117F}" type="slidenum">
              <a:rPr lang="en-US" smtClean="0"/>
              <a:t>4</a:t>
            </a:fld>
            <a:endParaRPr lang="en-US"/>
          </a:p>
        </p:txBody>
      </p:sp>
    </p:spTree>
    <p:extLst>
      <p:ext uri="{BB962C8B-B14F-4D97-AF65-F5344CB8AC3E}">
        <p14:creationId xmlns:p14="http://schemas.microsoft.com/office/powerpoint/2010/main" val="16293879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next example is an</a:t>
            </a:r>
            <a:r>
              <a:rPr lang="en-US" baseline="0" dirty="0"/>
              <a:t> overview of a beach stabilization project.  One thing you’ll immediately notice is that this drawing is overlaid onto an areal photograph.  Some of the things you see here that are in common with the last example include the descriptive title block </a:t>
            </a:r>
            <a:r>
              <a:rPr lang="en-US" b="1" baseline="0" dirty="0"/>
              <a:t>*click*, </a:t>
            </a:r>
            <a:r>
              <a:rPr lang="en-US" baseline="0" dirty="0"/>
              <a:t>the north indicator and the scale </a:t>
            </a:r>
            <a:r>
              <a:rPr lang="en-US" b="1" baseline="0" dirty="0"/>
              <a:t>*click*, </a:t>
            </a:r>
            <a:r>
              <a:rPr lang="en-US" b="0" baseline="0" dirty="0"/>
              <a:t>the list of revisions to the original drawing </a:t>
            </a:r>
            <a:r>
              <a:rPr lang="en-US" b="1" baseline="0" dirty="0"/>
              <a:t>*click*</a:t>
            </a:r>
            <a:r>
              <a:rPr lang="en-US" b="0" baseline="0" dirty="0"/>
              <a:t>, </a:t>
            </a:r>
            <a:r>
              <a:rPr lang="en-US" baseline="0" dirty="0"/>
              <a:t>and the sign and traditional seal block </a:t>
            </a:r>
            <a:r>
              <a:rPr lang="en-US" b="1" baseline="0" dirty="0"/>
              <a:t>*click*  </a:t>
            </a:r>
            <a:r>
              <a:rPr lang="en-US" b="0" baseline="0" dirty="0"/>
              <a:t>This drawing indicates the project access point, </a:t>
            </a:r>
            <a:r>
              <a:rPr lang="en-US" b="1" baseline="0" dirty="0"/>
              <a:t>*click*, </a:t>
            </a:r>
            <a:r>
              <a:rPr lang="en-US" b="0" baseline="0" dirty="0"/>
              <a:t>but it’s difficult to read.  </a:t>
            </a:r>
            <a:r>
              <a:rPr lang="en-US" b="1" baseline="0" dirty="0"/>
              <a:t>*click*  </a:t>
            </a:r>
            <a:r>
              <a:rPr lang="en-US" b="0" baseline="0" dirty="0"/>
              <a:t>Notice the coordinate system on the drawing.  Note 2 </a:t>
            </a:r>
            <a:r>
              <a:rPr lang="en-US" b="1" baseline="0" dirty="0"/>
              <a:t>*click* </a:t>
            </a:r>
            <a:r>
              <a:rPr lang="en-US" b="0" baseline="0" dirty="0"/>
              <a:t>explains that this is a Cartesian coordinate system, rather than the traditional latitude and longitude.  </a:t>
            </a:r>
            <a:r>
              <a:rPr lang="en-US" b="1" baseline="0" dirty="0"/>
              <a:t>*click*  </a:t>
            </a:r>
            <a:r>
              <a:rPr lang="en-US" b="0" baseline="0" dirty="0"/>
              <a:t>Like the last drawing, new structures are in heavy bold lines.  We’re going to take a closer look at those structures in an upcoming slide.  The drawing uses a long dashed line to indicate the existing mean high water line </a:t>
            </a:r>
            <a:r>
              <a:rPr lang="en-US" b="1" baseline="0" dirty="0"/>
              <a:t>*click* </a:t>
            </a:r>
            <a:r>
              <a:rPr lang="en-US" b="0" baseline="0" dirty="0"/>
              <a:t>, and a shorter dashed line for the new shoreline response to the new structures.  </a:t>
            </a:r>
            <a:r>
              <a:rPr lang="en-US" b="1" baseline="0" dirty="0"/>
              <a:t>*click*  </a:t>
            </a:r>
            <a:r>
              <a:rPr lang="en-US" b="0" baseline="0" dirty="0"/>
              <a:t>There is also something you’ll see in most other drawings, a reference to notes.  </a:t>
            </a:r>
            <a:r>
              <a:rPr lang="en-US" b="1" baseline="0" dirty="0"/>
              <a:t>*click* </a:t>
            </a:r>
            <a:r>
              <a:rPr lang="en-US" b="0" baseline="0" dirty="0"/>
              <a:t>More often than not, you’ll have to hunt for notes on another page, but this one is on the same page. And finally, notice that the structures are numerated, and that they have cross sectional lines drawn through them.  This indicates that there are details later in the </a:t>
            </a:r>
            <a:r>
              <a:rPr lang="en-US" b="0" baseline="0" dirty="0" err="1"/>
              <a:t>planset</a:t>
            </a:r>
            <a:r>
              <a:rPr lang="en-US" b="0" baseline="0" dirty="0"/>
              <a:t>, and we’ll take a look at them soon.</a:t>
            </a:r>
            <a:endParaRPr lang="en-US" b="0" dirty="0"/>
          </a:p>
        </p:txBody>
      </p:sp>
      <p:sp>
        <p:nvSpPr>
          <p:cNvPr id="4" name="Slide Number Placeholder 3"/>
          <p:cNvSpPr>
            <a:spLocks noGrp="1"/>
          </p:cNvSpPr>
          <p:nvPr>
            <p:ph type="sldNum" sz="quarter" idx="10"/>
          </p:nvPr>
        </p:nvSpPr>
        <p:spPr/>
        <p:txBody>
          <a:bodyPr/>
          <a:lstStyle/>
          <a:p>
            <a:fld id="{E3ACF350-82AE-4204-B09B-A7DFAED0117F}" type="slidenum">
              <a:rPr lang="en-US" smtClean="0"/>
              <a:t>5</a:t>
            </a:fld>
            <a:endParaRPr lang="en-US"/>
          </a:p>
        </p:txBody>
      </p:sp>
    </p:spTree>
    <p:extLst>
      <p:ext uri="{BB962C8B-B14F-4D97-AF65-F5344CB8AC3E}">
        <p14:creationId xmlns:p14="http://schemas.microsoft.com/office/powerpoint/2010/main" val="40758561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comparison, this drawing is reminiscent of the</a:t>
            </a:r>
            <a:r>
              <a:rPr lang="en-US" baseline="0" dirty="0"/>
              <a:t> line drawings in “The Little Prince”. Let’s see if the Corps can also say so much with so little.</a:t>
            </a:r>
            <a:endParaRPr lang="en-US" dirty="0"/>
          </a:p>
          <a:p>
            <a:endParaRPr lang="en-US" dirty="0"/>
          </a:p>
        </p:txBody>
      </p:sp>
      <p:sp>
        <p:nvSpPr>
          <p:cNvPr id="4" name="Slide Number Placeholder 3"/>
          <p:cNvSpPr>
            <a:spLocks noGrp="1"/>
          </p:cNvSpPr>
          <p:nvPr>
            <p:ph type="sldNum" sz="quarter" idx="10"/>
          </p:nvPr>
        </p:nvSpPr>
        <p:spPr/>
        <p:txBody>
          <a:bodyPr/>
          <a:lstStyle/>
          <a:p>
            <a:fld id="{E3ACF350-82AE-4204-B09B-A7DFAED0117F}" type="slidenum">
              <a:rPr lang="en-US" smtClean="0"/>
              <a:t>6</a:t>
            </a:fld>
            <a:endParaRPr lang="en-US"/>
          </a:p>
        </p:txBody>
      </p:sp>
    </p:spTree>
    <p:extLst>
      <p:ext uri="{BB962C8B-B14F-4D97-AF65-F5344CB8AC3E}">
        <p14:creationId xmlns:p14="http://schemas.microsoft.com/office/powerpoint/2010/main" val="29050679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project</a:t>
            </a:r>
            <a:r>
              <a:rPr lang="en-US" baseline="0" dirty="0"/>
              <a:t> overview of the Corps application to maintenance dredge the St. Johns River, over in Jacksonville.  Short on details.  Things it does have in common with the previous examples include the title block </a:t>
            </a:r>
            <a:r>
              <a:rPr lang="en-US" b="1" baseline="0" dirty="0"/>
              <a:t>*click*</a:t>
            </a:r>
            <a:r>
              <a:rPr lang="en-US" baseline="0" dirty="0"/>
              <a:t>, and the scale and north arrow. </a:t>
            </a:r>
            <a:r>
              <a:rPr lang="en-US" b="1" baseline="0" dirty="0"/>
              <a:t>*click*  </a:t>
            </a:r>
            <a:r>
              <a:rPr lang="en-US" baseline="0" dirty="0"/>
              <a:t>One thing missing is signing and sealing by a registered professional.  (It’s the Corps) </a:t>
            </a:r>
            <a:r>
              <a:rPr lang="en-US" b="1" baseline="0" dirty="0"/>
              <a:t>*click* </a:t>
            </a:r>
            <a:r>
              <a:rPr lang="en-US" baseline="0" dirty="0"/>
              <a:t>The project has a center line that splits the river.  The plan set divides the river into convenient sections, </a:t>
            </a:r>
            <a:r>
              <a:rPr lang="en-US" b="1" baseline="0" dirty="0"/>
              <a:t>*click* </a:t>
            </a:r>
            <a:r>
              <a:rPr lang="en-US" baseline="0" dirty="0"/>
              <a:t>which are referenced on other pages (called plates here).  Within those sections, points where the direction changes are labeled with station numbers, </a:t>
            </a:r>
            <a:r>
              <a:rPr lang="en-US" b="1" baseline="0" dirty="0"/>
              <a:t>*click* </a:t>
            </a:r>
            <a:r>
              <a:rPr lang="en-US" baseline="0" dirty="0"/>
              <a:t>some of which are on this page. The sheet also indicates where the material dredged from the river will be placed for disposal.  </a:t>
            </a:r>
            <a:r>
              <a:rPr lang="en-US" b="1" baseline="0" dirty="0"/>
              <a:t>*click*</a:t>
            </a:r>
            <a:endParaRPr lang="en-US" b="1" dirty="0"/>
          </a:p>
        </p:txBody>
      </p:sp>
      <p:sp>
        <p:nvSpPr>
          <p:cNvPr id="4" name="Slide Number Placeholder 3"/>
          <p:cNvSpPr>
            <a:spLocks noGrp="1"/>
          </p:cNvSpPr>
          <p:nvPr>
            <p:ph type="sldNum" sz="quarter" idx="10"/>
          </p:nvPr>
        </p:nvSpPr>
        <p:spPr/>
        <p:txBody>
          <a:bodyPr/>
          <a:lstStyle/>
          <a:p>
            <a:fld id="{E3ACF350-82AE-4204-B09B-A7DFAED0117F}" type="slidenum">
              <a:rPr lang="en-US" smtClean="0"/>
              <a:t>7</a:t>
            </a:fld>
            <a:endParaRPr lang="en-US"/>
          </a:p>
        </p:txBody>
      </p:sp>
    </p:spTree>
    <p:extLst>
      <p:ext uri="{BB962C8B-B14F-4D97-AF65-F5344CB8AC3E}">
        <p14:creationId xmlns:p14="http://schemas.microsoft.com/office/powerpoint/2010/main" val="23211564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revisit the subdivision from earlier.</a:t>
            </a:r>
            <a:r>
              <a:rPr lang="en-US" baseline="0" dirty="0"/>
              <a:t>  </a:t>
            </a:r>
            <a:r>
              <a:rPr lang="en-US" dirty="0"/>
              <a:t>Reasonably typical roadway cross section.  Chose</a:t>
            </a:r>
            <a:r>
              <a:rPr lang="en-US" baseline="0" dirty="0"/>
              <a:t> this one to demonstrate how plan and profile are handled for linear projects, especially curves.  Notice the numbers at the bottom of the profile </a:t>
            </a:r>
            <a:r>
              <a:rPr lang="en-US" b="1" baseline="0" dirty="0"/>
              <a:t>*click*.  </a:t>
            </a:r>
            <a:r>
              <a:rPr lang="en-US" baseline="0" dirty="0"/>
              <a:t>They’re called stations, and they match up with corresponding stations on the plan view.  </a:t>
            </a:r>
            <a:r>
              <a:rPr lang="en-US" b="1" baseline="0" dirty="0"/>
              <a:t>*click*  </a:t>
            </a:r>
            <a:r>
              <a:rPr lang="en-US" b="0" baseline="0" dirty="0"/>
              <a:t>That way, even if the road does a U-turn like this one, you know where you are.  You can verify the location of things, such as the culverts under the road. </a:t>
            </a:r>
            <a:r>
              <a:rPr lang="en-US" b="1" baseline="0" dirty="0"/>
              <a:t>*click*  </a:t>
            </a:r>
            <a:r>
              <a:rPr lang="en-US" b="0" baseline="0" dirty="0"/>
              <a:t>The station symbols also give you grading information.  </a:t>
            </a:r>
            <a:r>
              <a:rPr lang="en-US" b="1" baseline="0" dirty="0"/>
              <a:t>*click*  </a:t>
            </a:r>
            <a:r>
              <a:rPr lang="en-US" b="0" baseline="0" dirty="0"/>
              <a:t>What is the purpose of plans and profiles?</a:t>
            </a:r>
            <a:endParaRPr lang="en-US" b="0" dirty="0"/>
          </a:p>
        </p:txBody>
      </p:sp>
      <p:sp>
        <p:nvSpPr>
          <p:cNvPr id="4" name="Slide Number Placeholder 3"/>
          <p:cNvSpPr>
            <a:spLocks noGrp="1"/>
          </p:cNvSpPr>
          <p:nvPr>
            <p:ph type="sldNum" sz="quarter" idx="10"/>
          </p:nvPr>
        </p:nvSpPr>
        <p:spPr/>
        <p:txBody>
          <a:bodyPr/>
          <a:lstStyle/>
          <a:p>
            <a:fld id="{E3ACF350-82AE-4204-B09B-A7DFAED0117F}" type="slidenum">
              <a:rPr lang="en-US" smtClean="0"/>
              <a:t>8</a:t>
            </a:fld>
            <a:endParaRPr lang="en-US"/>
          </a:p>
        </p:txBody>
      </p:sp>
    </p:spTree>
    <p:extLst>
      <p:ext uri="{BB962C8B-B14F-4D97-AF65-F5344CB8AC3E}">
        <p14:creationId xmlns:p14="http://schemas.microsoft.com/office/powerpoint/2010/main" val="19145611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a detail from the same plan set;  shows how to avoid line crossing conflicts.  Notice that both the potable and non-potable pipes water are encased</a:t>
            </a:r>
            <a:r>
              <a:rPr lang="en-US" baseline="0" dirty="0"/>
              <a:t> with larger pipes, </a:t>
            </a:r>
            <a:r>
              <a:rPr lang="en-US" dirty="0"/>
              <a:t> and that we</a:t>
            </a:r>
            <a:r>
              <a:rPr lang="en-US" baseline="0" dirty="0"/>
              <a:t> want the potable water pipe </a:t>
            </a:r>
            <a:r>
              <a:rPr lang="en-US" b="1" baseline="0" dirty="0"/>
              <a:t>above</a:t>
            </a:r>
            <a:r>
              <a:rPr lang="en-US" baseline="0" dirty="0"/>
              <a:t> the non-potable one, so that when they leak, we have drinking water leaking to a waste flow pipe, and </a:t>
            </a:r>
            <a:r>
              <a:rPr lang="en-US" b="1" baseline="0" dirty="0"/>
              <a:t>not</a:t>
            </a:r>
            <a:r>
              <a:rPr lang="en-US" baseline="0" dirty="0"/>
              <a:t> the other way around.  Also notice we want the pipes cased, to help guide leakage away from the crossing pipe.  </a:t>
            </a:r>
            <a:r>
              <a:rPr lang="en-US" b="1" baseline="0" dirty="0"/>
              <a:t>*click*  </a:t>
            </a:r>
            <a:r>
              <a:rPr lang="en-US" baseline="0" dirty="0"/>
              <a:t>Now notice that for the crossing clearance, we’ll need to reference a schedule.  </a:t>
            </a:r>
            <a:r>
              <a:rPr lang="en-US" b="1" baseline="0" dirty="0"/>
              <a:t>*click*  </a:t>
            </a:r>
            <a:r>
              <a:rPr lang="en-US" baseline="0" dirty="0"/>
              <a:t>And finally, this set indicates the rule reference for vertical crossing separation requirements</a:t>
            </a:r>
            <a:r>
              <a:rPr lang="en-US" b="1" baseline="0" dirty="0"/>
              <a:t>. *click*</a:t>
            </a:r>
            <a:endParaRPr lang="en-US" b="1" dirty="0"/>
          </a:p>
        </p:txBody>
      </p:sp>
      <p:sp>
        <p:nvSpPr>
          <p:cNvPr id="4" name="Slide Number Placeholder 3"/>
          <p:cNvSpPr>
            <a:spLocks noGrp="1"/>
          </p:cNvSpPr>
          <p:nvPr>
            <p:ph type="sldNum" sz="quarter" idx="10"/>
          </p:nvPr>
        </p:nvSpPr>
        <p:spPr/>
        <p:txBody>
          <a:bodyPr/>
          <a:lstStyle/>
          <a:p>
            <a:fld id="{E3ACF350-82AE-4204-B09B-A7DFAED0117F}" type="slidenum">
              <a:rPr lang="en-US" smtClean="0"/>
              <a:t>9</a:t>
            </a:fld>
            <a:endParaRPr lang="en-US"/>
          </a:p>
        </p:txBody>
      </p:sp>
    </p:spTree>
    <p:extLst>
      <p:ext uri="{BB962C8B-B14F-4D97-AF65-F5344CB8AC3E}">
        <p14:creationId xmlns:p14="http://schemas.microsoft.com/office/powerpoint/2010/main" val="17537953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34890"/>
            <a:ext cx="7772400" cy="547006"/>
          </a:xfrm>
        </p:spPr>
        <p:txBody>
          <a:bodyPr anchor="b">
            <a:normAutofit/>
          </a:bodyPr>
          <a:lstStyle>
            <a:lvl1pPr algn="ctr">
              <a:defRPr sz="28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1143000" y="2473779"/>
            <a:ext cx="6858000" cy="202474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5977326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864859"/>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2090057"/>
            <a:ext cx="4629150" cy="3770994"/>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3465059"/>
            <a:ext cx="2949178" cy="240392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9754299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28650" y="2090057"/>
            <a:ext cx="7886700" cy="356779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369051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139043"/>
            <a:ext cx="1971675" cy="349431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139043"/>
            <a:ext cx="5800725" cy="349431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2535073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4BFB291-4125-411A-9AEF-085E4C75639C}" type="datetime1">
              <a:rPr lang="en-US" smtClean="0"/>
              <a:t>10/7/2016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805529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BDB7EE6-1B5E-4476-A47F-F921151C9BB7}" type="datetime1">
              <a:rPr lang="en-US" smtClean="0"/>
              <a:t>10/7/2016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9151201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75CC56-A85C-40D5-A084-9A7922382A7F}" type="datetime1">
              <a:rPr lang="en-US" smtClean="0"/>
              <a:t>10/7/2016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44745620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15D8C0C-8B99-4EEE-8CA6-E0A3A5935080}" type="datetime1">
              <a:rPr lang="en-US" smtClean="0"/>
              <a:t>10/7/2016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8283863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57250" y="155121"/>
            <a:ext cx="7659688" cy="1029379"/>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C718232-338F-42E0-9C31-FCB890EDDD82}" type="datetime1">
              <a:rPr lang="en-US" smtClean="0"/>
              <a:t>10/7/2016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15470198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7E71531-73F8-45F4-89D3-D3785184EFB8}" type="datetime1">
              <a:rPr lang="en-US" smtClean="0"/>
              <a:t>10/7/2016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18848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2AB85A-2C90-451B-91B5-C20DAED8BE53}" type="datetime1">
              <a:rPr lang="en-US" smtClean="0"/>
              <a:t>10/7/2016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1619446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14551"/>
            <a:ext cx="7772400" cy="914400"/>
          </a:xfrm>
        </p:spPr>
        <p:txBody>
          <a:bodyPr anchor="b">
            <a:noAutofit/>
          </a:bodyPr>
          <a:lstStyle>
            <a:lvl1pPr algn="ctr">
              <a:defRPr sz="4000">
                <a:solidFill>
                  <a:schemeClr val="tx1"/>
                </a:solidFill>
              </a:defRPr>
            </a:lvl1pPr>
          </a:lstStyle>
          <a:p>
            <a:r>
              <a:rPr lang="en-US" dirty="0"/>
              <a:t>Click to edit Master title style</a:t>
            </a:r>
          </a:p>
        </p:txBody>
      </p:sp>
      <p:sp>
        <p:nvSpPr>
          <p:cNvPr id="3" name="Subtitle 2"/>
          <p:cNvSpPr>
            <a:spLocks noGrp="1"/>
          </p:cNvSpPr>
          <p:nvPr>
            <p:ph type="subTitle" idx="1"/>
          </p:nvPr>
        </p:nvSpPr>
        <p:spPr>
          <a:xfrm>
            <a:off x="1143000" y="3642866"/>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39969221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244473"/>
            <a:ext cx="7885112" cy="686254"/>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1102179"/>
            <a:ext cx="4629150" cy="475887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B951675-112E-45A9-819E-40E74AF886DC}" type="datetime1">
              <a:rPr lang="en-US" smtClean="0"/>
              <a:t>10/7/2016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4752642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32659"/>
            <a:ext cx="7885112" cy="955221"/>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1102179"/>
            <a:ext cx="4629150" cy="475887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1102179"/>
            <a:ext cx="2949575" cy="4766809"/>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6F394E7-7CCC-4D51-8EEC-D75FA6FBD04A}" type="datetime1">
              <a:rPr lang="en-US" smtClean="0"/>
              <a:t>10/7/2016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38666589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906236" y="179615"/>
            <a:ext cx="7609114" cy="1012371"/>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B4F38B5-9B39-490D-9EF2-A7E7390DA0F9}" type="datetime1">
              <a:rPr lang="en-US" smtClean="0"/>
              <a:t>10/7/2016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20479906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18507"/>
            <a:ext cx="1971675" cy="5058456"/>
          </a:xfrm>
        </p:spPr>
        <p:txBody>
          <a:bodyPr vert="eaVert"/>
          <a:lstStyle>
            <a:lvl1pPr algn="l">
              <a:defRPr>
                <a:solidFill>
                  <a:schemeClr val="tx1"/>
                </a:solidFill>
              </a:defRPr>
            </a:lvl1pPr>
          </a:lstStyle>
          <a:p>
            <a:r>
              <a:rPr lang="en-US" dirty="0"/>
              <a:t>Click to edit Master title style</a:t>
            </a:r>
          </a:p>
        </p:txBody>
      </p:sp>
      <p:sp>
        <p:nvSpPr>
          <p:cNvPr id="3" name="Vertical Text Placeholder 2"/>
          <p:cNvSpPr>
            <a:spLocks noGrp="1"/>
          </p:cNvSpPr>
          <p:nvPr>
            <p:ph type="body" orient="vert" idx="1"/>
          </p:nvPr>
        </p:nvSpPr>
        <p:spPr>
          <a:xfrm>
            <a:off x="628650" y="1118507"/>
            <a:ext cx="5762625" cy="50584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E6D6A91-C69E-46E7-9614-D1CE06AB6BD2}" type="datetime1">
              <a:rPr lang="en-US" smtClean="0"/>
              <a:t>10/7/2016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a:t>
            </a:fld>
            <a:endParaRPr lang="en-US"/>
          </a:p>
        </p:txBody>
      </p:sp>
    </p:spTree>
    <p:extLst>
      <p:ext uri="{BB962C8B-B14F-4D97-AF65-F5344CB8AC3E}">
        <p14:creationId xmlns:p14="http://schemas.microsoft.com/office/powerpoint/2010/main" val="112298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47639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192118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2179863"/>
            <a:ext cx="3886200" cy="3997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2179863"/>
            <a:ext cx="3886200" cy="39970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60688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0"/>
            <a:ext cx="7886700" cy="826860"/>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996165"/>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890157"/>
            <a:ext cx="3868340" cy="3299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996165"/>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90157"/>
            <a:ext cx="3887391" cy="32995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885008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555634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5770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1951264"/>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2081893"/>
            <a:ext cx="4629150" cy="377915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3633106"/>
            <a:ext cx="2949178" cy="223588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39343556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jp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40820"/>
            <a:ext cx="7886700" cy="72662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2090057"/>
            <a:ext cx="7886700" cy="408690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91788868"/>
      </p:ext>
    </p:extLst>
  </p:cSld>
  <p:clrMap bg1="lt1" tx1="dk1" bg2="lt2" tx2="dk2" accent1="accent1" accent2="accent2" accent3="accent3" accent4="accent4" accent5="accent5" accent6="accent6" hlink="hlink" folHlink="folHlink"/>
  <p:sldLayoutIdLst>
    <p:sldLayoutId id="214748368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hf hdr="0"/>
  <p:txStyles>
    <p:title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6236" y="0"/>
            <a:ext cx="7609114"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495138"/>
            <a:ext cx="2057400" cy="365125"/>
          </a:xfrm>
          <a:prstGeom prst="rect">
            <a:avLst/>
          </a:prstGeom>
        </p:spPr>
        <p:txBody>
          <a:bodyPr vert="horz" lIns="91440" tIns="45720" rIns="91440" bIns="45720" rtlCol="0" anchor="ctr"/>
          <a:lstStyle>
            <a:lvl1pPr algn="l">
              <a:defRPr sz="1200" b="1">
                <a:solidFill>
                  <a:schemeClr val="bg1"/>
                </a:solidFill>
              </a:defRPr>
            </a:lvl1pPr>
          </a:lstStyle>
          <a:p>
            <a:fld id="{FD55483B-5A0B-4A27-9C94-18B93AEFE92B}" type="datetime1">
              <a:rPr lang="en-US" smtClean="0"/>
              <a:t>10/7/2016</a:t>
            </a:fld>
            <a:endParaRPr lang="en-US" dirty="0"/>
          </a:p>
        </p:txBody>
      </p:sp>
      <p:sp>
        <p:nvSpPr>
          <p:cNvPr id="5" name="Footer Placeholder 4"/>
          <p:cNvSpPr>
            <a:spLocks noGrp="1"/>
          </p:cNvSpPr>
          <p:nvPr>
            <p:ph type="ftr" sz="quarter" idx="3"/>
          </p:nvPr>
        </p:nvSpPr>
        <p:spPr>
          <a:xfrm>
            <a:off x="3028950" y="6495138"/>
            <a:ext cx="3086100" cy="365125"/>
          </a:xfrm>
          <a:prstGeom prst="rect">
            <a:avLst/>
          </a:prstGeom>
        </p:spPr>
        <p:txBody>
          <a:bodyPr vert="horz" lIns="91440" tIns="45720" rIns="91440" bIns="45720" rtlCol="0" anchor="ctr"/>
          <a:lstStyle>
            <a:lvl1pPr algn="ctr">
              <a:defRPr sz="1200" b="1">
                <a:solidFill>
                  <a:schemeClr val="bg1"/>
                </a:solidFill>
              </a:defRPr>
            </a:lvl1pPr>
          </a:lstStyle>
          <a:p>
            <a:endParaRPr lang="en-US" dirty="0"/>
          </a:p>
        </p:txBody>
      </p:sp>
      <p:sp>
        <p:nvSpPr>
          <p:cNvPr id="6" name="Slide Number Placeholder 5"/>
          <p:cNvSpPr>
            <a:spLocks noGrp="1"/>
          </p:cNvSpPr>
          <p:nvPr>
            <p:ph type="sldNum" sz="quarter" idx="4"/>
          </p:nvPr>
        </p:nvSpPr>
        <p:spPr>
          <a:xfrm>
            <a:off x="6457950" y="6495138"/>
            <a:ext cx="2057400" cy="365125"/>
          </a:xfrm>
          <a:prstGeom prst="rect">
            <a:avLst/>
          </a:prstGeom>
        </p:spPr>
        <p:txBody>
          <a:bodyPr vert="horz" lIns="91440" tIns="45720" rIns="91440" bIns="45720" rtlCol="0" anchor="ctr"/>
          <a:lstStyle>
            <a:lvl1pPr algn="r">
              <a:defRPr sz="1200" b="1">
                <a:solidFill>
                  <a:schemeClr val="bg1"/>
                </a:solidFill>
              </a:defRPr>
            </a:lvl1pPr>
          </a:lstStyle>
          <a:p>
            <a:fld id="{77BC0C64-94FA-44B3-9573-88BE3BEAC041}" type="slidenum">
              <a:rPr lang="en-US" smtClean="0"/>
              <a:pPr/>
              <a:t>‹#›</a:t>
            </a:fld>
            <a:endParaRPr lang="en-US" dirty="0"/>
          </a:p>
        </p:txBody>
      </p:sp>
    </p:spTree>
    <p:extLst>
      <p:ext uri="{BB962C8B-B14F-4D97-AF65-F5344CB8AC3E}">
        <p14:creationId xmlns:p14="http://schemas.microsoft.com/office/powerpoint/2010/main" val="42747218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p:txStyles>
    <p:titleStyle>
      <a:lvl1pPr algn="ctr" defTabSz="914400" rtl="0" eaLnBrk="1" latinLnBrk="0" hangingPunct="1">
        <a:lnSpc>
          <a:spcPct val="90000"/>
        </a:lnSpc>
        <a:spcBef>
          <a:spcPct val="0"/>
        </a:spcBef>
        <a:buNone/>
        <a:defRPr sz="40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14.xml"/><Relationship Id="rId5" Type="http://schemas.openxmlformats.org/officeDocument/2006/relationships/image" Target="../media/image15.JPG"/><Relationship Id="rId4" Type="http://schemas.openxmlformats.org/officeDocument/2006/relationships/image" Target="../media/image14.JP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4.xml"/><Relationship Id="rId4" Type="http://schemas.openxmlformats.org/officeDocument/2006/relationships/image" Target="../media/image17.JP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14.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14.xml"/><Relationship Id="rId4" Type="http://schemas.openxmlformats.org/officeDocument/2006/relationships/image" Target="../media/image17.JP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14.xml"/><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openxmlformats.org/officeDocument/2006/relationships/image" Target="../media/image9.jp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67854" y="2353642"/>
            <a:ext cx="8617527" cy="830997"/>
          </a:xfrm>
          <a:prstGeom prst="rect">
            <a:avLst/>
          </a:prstGeom>
          <a:noFill/>
        </p:spPr>
        <p:txBody>
          <a:bodyPr wrap="square" rtlCol="0">
            <a:spAutoFit/>
          </a:bodyPr>
          <a:lstStyle/>
          <a:p>
            <a:pPr algn="ctr"/>
            <a:r>
              <a:rPr lang="en-US" sz="4800" b="1" dirty="0">
                <a:latin typeface="Arial" pitchFamily="34" charset="0"/>
                <a:cs typeface="Arial" pitchFamily="34" charset="0"/>
              </a:rPr>
              <a:t>How to Read Plans,</a:t>
            </a:r>
          </a:p>
        </p:txBody>
      </p:sp>
      <p:sp>
        <p:nvSpPr>
          <p:cNvPr id="9" name="TextBox 8"/>
          <p:cNvSpPr txBox="1"/>
          <p:nvPr/>
        </p:nvSpPr>
        <p:spPr>
          <a:xfrm>
            <a:off x="267854" y="3692909"/>
            <a:ext cx="8617527" cy="954107"/>
          </a:xfrm>
          <a:prstGeom prst="rect">
            <a:avLst/>
          </a:prstGeom>
          <a:noFill/>
        </p:spPr>
        <p:txBody>
          <a:bodyPr wrap="square" rtlCol="0">
            <a:spAutoFit/>
          </a:bodyPr>
          <a:lstStyle/>
          <a:p>
            <a:pPr algn="ctr"/>
            <a:r>
              <a:rPr lang="en-US" sz="2800" b="1" dirty="0">
                <a:latin typeface="Arial" pitchFamily="34" charset="0"/>
                <a:cs typeface="Arial" pitchFamily="34" charset="0"/>
              </a:rPr>
              <a:t>How I Discovered a Cure for Insomnia and Proved it Through Repeated Experimentation!</a:t>
            </a:r>
          </a:p>
        </p:txBody>
      </p:sp>
      <p:sp>
        <p:nvSpPr>
          <p:cNvPr id="4" name="TextBox 3"/>
          <p:cNvSpPr txBox="1"/>
          <p:nvPr/>
        </p:nvSpPr>
        <p:spPr>
          <a:xfrm>
            <a:off x="3395517" y="3169689"/>
            <a:ext cx="2362200" cy="523220"/>
          </a:xfrm>
          <a:prstGeom prst="rect">
            <a:avLst/>
          </a:prstGeom>
          <a:noFill/>
        </p:spPr>
        <p:txBody>
          <a:bodyPr wrap="square" rtlCol="0">
            <a:spAutoFit/>
          </a:bodyPr>
          <a:lstStyle/>
          <a:p>
            <a:pPr algn="ctr"/>
            <a:r>
              <a:rPr lang="en-US" sz="2800" b="1" dirty="0">
                <a:latin typeface="Arial" pitchFamily="34" charset="0"/>
                <a:cs typeface="Arial" pitchFamily="34" charset="0"/>
              </a:rPr>
              <a:t>or,</a:t>
            </a:r>
          </a:p>
        </p:txBody>
      </p:sp>
      <p:pic>
        <p:nvPicPr>
          <p:cNvPr id="1026" name="Picture 2" descr="http://2.bp.blogspot.com/_z8XQt6nk2l4/TUizzEkznEI/AAAAAAAAEcs/UIi_B5h23fE/s1600/Art%2B%257E%2BLine%2BDrawing%2B%257E%2BStills%2B%257E%2BMen%2BSleeping%2BAt%2BOffice%2BDesk-752145.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04796" y="4555077"/>
            <a:ext cx="1780585" cy="12004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2690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
            <a:ext cx="7609114" cy="1013988"/>
          </a:xfrm>
        </p:spPr>
        <p:txBody>
          <a:bodyPr/>
          <a:lstStyle/>
          <a:p>
            <a:r>
              <a:rPr lang="en-US" dirty="0"/>
              <a:t>Beach Nourishment Profile</a:t>
            </a:r>
          </a:p>
        </p:txBody>
      </p:sp>
      <p:sp>
        <p:nvSpPr>
          <p:cNvPr id="4" name="Date Placeholder 3"/>
          <p:cNvSpPr>
            <a:spLocks noGrp="1"/>
          </p:cNvSpPr>
          <p:nvPr>
            <p:ph type="dt" sz="half" idx="10"/>
          </p:nvPr>
        </p:nvSpPr>
        <p:spPr/>
        <p:txBody>
          <a:bodyPr/>
          <a:lstStyle/>
          <a:p>
            <a:fld id="{DBDB7EE6-1B5E-4476-A47F-F921151C9BB7}" type="datetime1">
              <a:rPr lang="en-US" smtClean="0"/>
              <a:t>10/7/2016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10</a:t>
            </a:fld>
            <a:endParaRPr lang="en-US"/>
          </a:p>
        </p:txBody>
      </p:sp>
      <p:pic>
        <p:nvPicPr>
          <p:cNvPr id="7" name="Picture 6"/>
          <p:cNvPicPr>
            <a:picLocks noChangeAspect="1"/>
          </p:cNvPicPr>
          <p:nvPr/>
        </p:nvPicPr>
        <p:blipFill>
          <a:blip r:embed="rId3"/>
          <a:stretch>
            <a:fillRect/>
          </a:stretch>
        </p:blipFill>
        <p:spPr>
          <a:xfrm>
            <a:off x="134706" y="1123026"/>
            <a:ext cx="8874587" cy="5421649"/>
          </a:xfrm>
          <a:prstGeom prst="rect">
            <a:avLst/>
          </a:prstGeom>
        </p:spPr>
      </p:pic>
      <p:cxnSp>
        <p:nvCxnSpPr>
          <p:cNvPr id="9" name="Straight Arrow Connector 8"/>
          <p:cNvCxnSpPr/>
          <p:nvPr/>
        </p:nvCxnSpPr>
        <p:spPr>
          <a:xfrm flipH="1">
            <a:off x="1657350" y="1892174"/>
            <a:ext cx="126748" cy="1113576"/>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2559302" y="2053628"/>
            <a:ext cx="126748" cy="1113576"/>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2190938" y="3353192"/>
            <a:ext cx="304989" cy="997390"/>
          </a:xfrm>
          <a:prstGeom prst="straightConnector1">
            <a:avLst/>
          </a:prstGeom>
          <a:ln w="25400">
            <a:solidFill>
              <a:srgbClr val="92D05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529604" y="1123026"/>
            <a:ext cx="16778" cy="709326"/>
          </a:xfrm>
          <a:prstGeom prst="straightConnector1">
            <a:avLst/>
          </a:prstGeom>
          <a:ln w="2222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5388306" y="2438683"/>
            <a:ext cx="726744" cy="728521"/>
          </a:xfrm>
          <a:prstGeom prst="straightConnector1">
            <a:avLst/>
          </a:prstGeom>
          <a:ln w="2222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5202623" y="3881472"/>
            <a:ext cx="912427" cy="469110"/>
          </a:xfrm>
          <a:prstGeom prst="straightConnector1">
            <a:avLst/>
          </a:prstGeom>
          <a:ln w="2222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1657350" y="6281159"/>
            <a:ext cx="965326" cy="2127"/>
          </a:xfrm>
          <a:prstGeom prst="straightConnector1">
            <a:avLst/>
          </a:prstGeom>
          <a:ln w="2222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906236" y="4896740"/>
            <a:ext cx="2221525" cy="931492"/>
          </a:xfrm>
          <a:prstGeom prst="rect">
            <a:avLst/>
          </a:prstGeom>
          <a:noFill/>
          <a:ln w="444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5202623" y="1258669"/>
            <a:ext cx="3312727" cy="931492"/>
          </a:xfrm>
          <a:prstGeom prst="rect">
            <a:avLst/>
          </a:prstGeom>
          <a:noFill/>
          <a:ln w="444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p:cNvSpPr/>
          <p:nvPr/>
        </p:nvSpPr>
        <p:spPr>
          <a:xfrm>
            <a:off x="2559302" y="3092824"/>
            <a:ext cx="505085" cy="478672"/>
          </a:xfrm>
          <a:prstGeom prst="ellipse">
            <a:avLst/>
          </a:prstGeom>
          <a:noFill/>
          <a:ln w="317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2054217" y="2676052"/>
            <a:ext cx="505085" cy="478672"/>
          </a:xfrm>
          <a:prstGeom prst="ellipse">
            <a:avLst/>
          </a:prstGeom>
          <a:noFill/>
          <a:ln w="317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1967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childTnLst>
                          </p:cTn>
                        </p:par>
                        <p:par>
                          <p:cTn id="43" fill="hold">
                            <p:stCondLst>
                              <p:cond delay="0"/>
                            </p:stCondLst>
                            <p:childTnLst>
                              <p:par>
                                <p:cTn id="44" presetID="1" presetClass="entr" presetSubtype="0" fill="hold" grpId="0" nodeType="afterEffect">
                                  <p:stCondLst>
                                    <p:cond delay="500"/>
                                  </p:stCondLst>
                                  <p:childTnLst>
                                    <p:set>
                                      <p:cBhvr>
                                        <p:cTn id="45"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3" grpId="0" animBg="1"/>
      <p:bldP spid="1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
            <a:ext cx="7609114" cy="958036"/>
          </a:xfrm>
        </p:spPr>
        <p:txBody>
          <a:bodyPr/>
          <a:lstStyle/>
          <a:p>
            <a:r>
              <a:rPr lang="en-US" dirty="0">
                <a:solidFill>
                  <a:prstClr val="white"/>
                </a:solidFill>
              </a:rPr>
              <a:t>Rock Groin Cross Section</a:t>
            </a:r>
            <a:endParaRPr lang="en-US" dirty="0"/>
          </a:p>
        </p:txBody>
      </p:sp>
      <p:sp>
        <p:nvSpPr>
          <p:cNvPr id="4" name="Date Placeholder 3"/>
          <p:cNvSpPr>
            <a:spLocks noGrp="1"/>
          </p:cNvSpPr>
          <p:nvPr>
            <p:ph type="dt" sz="half" idx="10"/>
          </p:nvPr>
        </p:nvSpPr>
        <p:spPr/>
        <p:txBody>
          <a:bodyPr/>
          <a:lstStyle/>
          <a:p>
            <a:fld id="{DBDB7EE6-1B5E-4476-A47F-F921151C9BB7}" type="datetime1">
              <a:rPr lang="en-US" smtClean="0"/>
              <a:t>10/7/2016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11</a:t>
            </a:fld>
            <a:endParaRPr lang="en-US"/>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t="6753"/>
          <a:stretch/>
        </p:blipFill>
        <p:spPr>
          <a:xfrm>
            <a:off x="3419510" y="3793401"/>
            <a:ext cx="5678871" cy="2750123"/>
          </a:xfrm>
          <a:prstGeom prst="rect">
            <a:avLst/>
          </a:prstGeom>
        </p:spPr>
      </p:pic>
      <p:pic>
        <p:nvPicPr>
          <p:cNvPr id="8" name="Picture 7"/>
          <p:cNvPicPr>
            <a:picLocks noChangeAspect="1"/>
          </p:cNvPicPr>
          <p:nvPr/>
        </p:nvPicPr>
        <p:blipFill rotWithShape="1">
          <a:blip r:embed="rId4">
            <a:extLst>
              <a:ext uri="{28A0092B-C50C-407E-A947-70E740481C1C}">
                <a14:useLocalDpi xmlns:a14="http://schemas.microsoft.com/office/drawing/2010/main" val="0"/>
              </a:ext>
            </a:extLst>
          </a:blip>
          <a:srcRect t="8842"/>
          <a:stretch/>
        </p:blipFill>
        <p:spPr>
          <a:xfrm>
            <a:off x="3435258" y="1068324"/>
            <a:ext cx="5629716" cy="2756056"/>
          </a:xfrm>
          <a:prstGeom prst="rect">
            <a:avLst/>
          </a:prstGeom>
        </p:spPr>
      </p:pic>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l="20970" t="16834" r="19237" b="20360"/>
          <a:stretch/>
        </p:blipFill>
        <p:spPr>
          <a:xfrm>
            <a:off x="184239" y="2283759"/>
            <a:ext cx="2916012" cy="2584332"/>
          </a:xfrm>
          <a:prstGeom prst="rect">
            <a:avLst/>
          </a:prstGeom>
        </p:spPr>
      </p:pic>
      <p:cxnSp>
        <p:nvCxnSpPr>
          <p:cNvPr id="11" name="Straight Arrow Connector 10"/>
          <p:cNvCxnSpPr/>
          <p:nvPr/>
        </p:nvCxnSpPr>
        <p:spPr>
          <a:xfrm flipV="1">
            <a:off x="498062" y="4744216"/>
            <a:ext cx="461727" cy="1249378"/>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flipV="1">
            <a:off x="2461710" y="4374171"/>
            <a:ext cx="762520" cy="1173965"/>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2542903" y="2446352"/>
            <a:ext cx="1515291" cy="366517"/>
          </a:xfrm>
          <a:prstGeom prst="straightConnector1">
            <a:avLst/>
          </a:prstGeom>
          <a:ln w="2222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7123176" y="6217920"/>
            <a:ext cx="804672"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Oval 16"/>
          <p:cNvSpPr/>
          <p:nvPr/>
        </p:nvSpPr>
        <p:spPr>
          <a:xfrm>
            <a:off x="6181344" y="4489704"/>
            <a:ext cx="365760" cy="350955"/>
          </a:xfrm>
          <a:prstGeom prst="ellipse">
            <a:avLst/>
          </a:prstGeom>
          <a:no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Arrow Connector 13"/>
          <p:cNvCxnSpPr/>
          <p:nvPr/>
        </p:nvCxnSpPr>
        <p:spPr>
          <a:xfrm flipH="1">
            <a:off x="8044252" y="2247872"/>
            <a:ext cx="622542" cy="118769"/>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8515351" y="2247872"/>
            <a:ext cx="151443" cy="2496344"/>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a:off x="7123176" y="4744216"/>
            <a:ext cx="1392174" cy="506924"/>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3744097" y="3373395"/>
            <a:ext cx="12357" cy="420006"/>
          </a:xfrm>
          <a:prstGeom prst="straightConnector1">
            <a:avLst/>
          </a:prstGeom>
          <a:ln w="22225">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3756454" y="3373395"/>
            <a:ext cx="4758896" cy="0"/>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3756454" y="6108358"/>
            <a:ext cx="4758896" cy="0"/>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4" name="Oval 33"/>
          <p:cNvSpPr/>
          <p:nvPr/>
        </p:nvSpPr>
        <p:spPr>
          <a:xfrm>
            <a:off x="3922295" y="4374171"/>
            <a:ext cx="878305" cy="493920"/>
          </a:xfrm>
          <a:prstGeom prst="ellipse">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5798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500"/>
                                  </p:stCondLst>
                                  <p:childTnLst>
                                    <p:set>
                                      <p:cBhvr>
                                        <p:cTn id="9" dur="1" fill="hold">
                                          <p:stCondLst>
                                            <p:cond delay="0"/>
                                          </p:stCondLst>
                                        </p:cTn>
                                        <p:tgtEl>
                                          <p:spTgt spid="12"/>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4"/>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nodeType="afterEffect">
                                  <p:stCondLst>
                                    <p:cond delay="500"/>
                                  </p:stCondLst>
                                  <p:childTnLst>
                                    <p:set>
                                      <p:cBhvr>
                                        <p:cTn id="20" dur="1" fill="hold">
                                          <p:stCondLst>
                                            <p:cond delay="0"/>
                                          </p:stCondLst>
                                        </p:cTn>
                                        <p:tgtEl>
                                          <p:spTgt spid="20"/>
                                        </p:tgtEl>
                                        <p:attrNameLst>
                                          <p:attrName>style.visibility</p:attrName>
                                        </p:attrNameLst>
                                      </p:cBhvr>
                                      <p:to>
                                        <p:strVal val="visible"/>
                                      </p:to>
                                    </p:set>
                                  </p:childTnLst>
                                </p:cTn>
                              </p:par>
                            </p:childTnLst>
                          </p:cTn>
                        </p:par>
                        <p:par>
                          <p:cTn id="21" fill="hold">
                            <p:stCondLst>
                              <p:cond delay="500"/>
                            </p:stCondLst>
                            <p:childTnLst>
                              <p:par>
                                <p:cTn id="22" presetID="1" presetClass="entr" presetSubtype="0" fill="hold" nodeType="afterEffect">
                                  <p:stCondLst>
                                    <p:cond delay="500"/>
                                  </p:stCondLst>
                                  <p:childTnLst>
                                    <p:set>
                                      <p:cBhvr>
                                        <p:cTn id="23" dur="1" fill="hold">
                                          <p:stCondLst>
                                            <p:cond delay="0"/>
                                          </p:stCondLst>
                                        </p:cTn>
                                        <p:tgtEl>
                                          <p:spTgt spid="22"/>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34"/>
                                        </p:tgtEl>
                                        <p:attrNameLst>
                                          <p:attrName>style.visibility</p:attrName>
                                        </p:attrNameLst>
                                      </p:cBhvr>
                                      <p:to>
                                        <p:strVal val="visible"/>
                                      </p:to>
                                    </p:set>
                                  </p:childTnLst>
                                </p:cTn>
                              </p:par>
                            </p:childTnLst>
                          </p:cTn>
                        </p:par>
                        <p:par>
                          <p:cTn id="28" fill="hold">
                            <p:stCondLst>
                              <p:cond delay="0"/>
                            </p:stCondLst>
                            <p:childTnLst>
                              <p:par>
                                <p:cTn id="29" presetID="1" presetClass="entr" presetSubtype="0" fill="hold" nodeType="afterEffect">
                                  <p:stCondLst>
                                    <p:cond delay="500"/>
                                  </p:stCondLst>
                                  <p:childTnLst>
                                    <p:set>
                                      <p:cBhvr>
                                        <p:cTn id="30" dur="1" fill="hold">
                                          <p:stCondLst>
                                            <p:cond delay="0"/>
                                          </p:stCondLst>
                                        </p:cTn>
                                        <p:tgtEl>
                                          <p:spTgt spid="2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wipe(left)">
                                      <p:cBhvr>
                                        <p:cTn id="35" dur="1000"/>
                                        <p:tgtEl>
                                          <p:spTgt spid="31"/>
                                        </p:tgtEl>
                                      </p:cBhvr>
                                    </p:animEffect>
                                  </p:childTnLst>
                                </p:cTn>
                              </p:par>
                            </p:childTnLst>
                          </p:cTn>
                        </p:par>
                        <p:par>
                          <p:cTn id="36" fill="hold">
                            <p:stCondLst>
                              <p:cond delay="1000"/>
                            </p:stCondLst>
                            <p:childTnLst>
                              <p:par>
                                <p:cTn id="37" presetID="22" presetClass="entr" presetSubtype="8" fill="hold" nodeType="after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wipe(left)">
                                      <p:cBhvr>
                                        <p:cTn id="39" dur="1000"/>
                                        <p:tgtEl>
                                          <p:spTgt spid="32"/>
                                        </p:tgtEl>
                                      </p:cBhvr>
                                    </p:animEffec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15"/>
                                        </p:tgtEl>
                                        <p:attrNameLst>
                                          <p:attrName>style.visibility</p:attrName>
                                        </p:attrNameLst>
                                      </p:cBhvr>
                                      <p:to>
                                        <p:strVal val="visible"/>
                                      </p:to>
                                    </p:set>
                                  </p:childTnLst>
                                </p:cTn>
                              </p:par>
                            </p:childTnLst>
                          </p:cTn>
                        </p:par>
                        <p:par>
                          <p:cTn id="44" fill="hold">
                            <p:stCondLst>
                              <p:cond delay="0"/>
                            </p:stCondLst>
                            <p:childTnLst>
                              <p:par>
                                <p:cTn id="45" presetID="1" presetClass="entr" presetSubtype="0" fill="hold" grpId="0" nodeType="afterEffect">
                                  <p:stCondLst>
                                    <p:cond delay="500"/>
                                  </p:stCondLst>
                                  <p:childTnLst>
                                    <p:set>
                                      <p:cBhvr>
                                        <p:cTn id="4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3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DBDB7EE6-1B5E-4476-A47F-F921151C9BB7}" type="datetime1">
              <a:rPr lang="en-US" smtClean="0"/>
              <a:t>10/7/2016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12</a:t>
            </a:fld>
            <a:endParaRPr lang="en-US"/>
          </a:p>
        </p:txBody>
      </p:sp>
      <p:sp>
        <p:nvSpPr>
          <p:cNvPr id="7" name="Title 1"/>
          <p:cNvSpPr>
            <a:spLocks noGrp="1"/>
          </p:cNvSpPr>
          <p:nvPr>
            <p:ph type="title"/>
          </p:nvPr>
        </p:nvSpPr>
        <p:spPr>
          <a:xfrm>
            <a:off x="906236" y="0"/>
            <a:ext cx="7609114" cy="1000125"/>
          </a:xfrm>
        </p:spPr>
        <p:txBody>
          <a:bodyPr/>
          <a:lstStyle/>
          <a:p>
            <a:r>
              <a:rPr lang="en-US" dirty="0"/>
              <a:t>Match Lines</a:t>
            </a:r>
          </a:p>
        </p:txBody>
      </p:sp>
      <p:pic>
        <p:nvPicPr>
          <p:cNvPr id="8" name="Picture 7"/>
          <p:cNvPicPr>
            <a:picLocks noChangeAspect="1"/>
          </p:cNvPicPr>
          <p:nvPr/>
        </p:nvPicPr>
        <p:blipFill>
          <a:blip r:embed="rId3"/>
          <a:stretch>
            <a:fillRect/>
          </a:stretch>
        </p:blipFill>
        <p:spPr>
          <a:xfrm>
            <a:off x="396895" y="1000125"/>
            <a:ext cx="8393863" cy="5562600"/>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6626" y="1122902"/>
            <a:ext cx="4503408" cy="4872174"/>
          </a:xfrm>
          <a:prstGeom prst="rect">
            <a:avLst/>
          </a:prstGeom>
          <a:ln w="22225">
            <a:solidFill>
              <a:schemeClr val="tx1"/>
            </a:solidFill>
          </a:ln>
        </p:spPr>
      </p:pic>
      <p:sp>
        <p:nvSpPr>
          <p:cNvPr id="3" name="Oval 2"/>
          <p:cNvSpPr/>
          <p:nvPr/>
        </p:nvSpPr>
        <p:spPr>
          <a:xfrm>
            <a:off x="7253241" y="1114425"/>
            <a:ext cx="887239" cy="1208921"/>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p:cNvCxnSpPr>
            <a:stCxn id="3" idx="2"/>
          </p:cNvCxnSpPr>
          <p:nvPr/>
        </p:nvCxnSpPr>
        <p:spPr>
          <a:xfrm flipH="1">
            <a:off x="3416378" y="1718886"/>
            <a:ext cx="3836863" cy="2740918"/>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60368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DBDB7EE6-1B5E-4476-A47F-F921151C9BB7}" type="datetime1">
              <a:rPr lang="en-US" smtClean="0"/>
              <a:t>10/7/2016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13</a:t>
            </a:fld>
            <a:endParaRPr lang="en-US"/>
          </a:p>
        </p:txBody>
      </p:sp>
      <p:pic>
        <p:nvPicPr>
          <p:cNvPr id="7" name="Picture 6"/>
          <p:cNvPicPr>
            <a:picLocks noChangeAspect="1"/>
          </p:cNvPicPr>
          <p:nvPr/>
        </p:nvPicPr>
        <p:blipFill>
          <a:blip r:embed="rId3"/>
          <a:stretch>
            <a:fillRect/>
          </a:stretch>
        </p:blipFill>
        <p:spPr>
          <a:xfrm>
            <a:off x="440572" y="1076325"/>
            <a:ext cx="8286570" cy="5495926"/>
          </a:xfrm>
          <a:prstGeom prst="rect">
            <a:avLst/>
          </a:prstGeom>
        </p:spPr>
      </p:pic>
      <p:pic>
        <p:nvPicPr>
          <p:cNvPr id="3" name="Picture 2"/>
          <p:cNvPicPr>
            <a:picLocks noChangeAspect="1"/>
          </p:cNvPicPr>
          <p:nvPr/>
        </p:nvPicPr>
        <p:blipFill>
          <a:blip r:embed="rId4"/>
          <a:stretch>
            <a:fillRect/>
          </a:stretch>
        </p:blipFill>
        <p:spPr>
          <a:xfrm>
            <a:off x="3600450" y="1140514"/>
            <a:ext cx="4696722" cy="4908688"/>
          </a:xfrm>
          <a:prstGeom prst="rect">
            <a:avLst/>
          </a:prstGeom>
          <a:ln w="22225">
            <a:solidFill>
              <a:schemeClr val="tx1"/>
            </a:solidFill>
          </a:ln>
        </p:spPr>
      </p:pic>
      <p:sp>
        <p:nvSpPr>
          <p:cNvPr id="8" name="Oval 7"/>
          <p:cNvSpPr/>
          <p:nvPr/>
        </p:nvSpPr>
        <p:spPr>
          <a:xfrm>
            <a:off x="1693001" y="1012954"/>
            <a:ext cx="938731" cy="1223255"/>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p:cNvCxnSpPr>
            <a:stCxn id="8" idx="6"/>
          </p:cNvCxnSpPr>
          <p:nvPr/>
        </p:nvCxnSpPr>
        <p:spPr>
          <a:xfrm>
            <a:off x="2631732" y="1624582"/>
            <a:ext cx="3012541" cy="1416636"/>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Title 8"/>
          <p:cNvSpPr>
            <a:spLocks noGrp="1"/>
          </p:cNvSpPr>
          <p:nvPr>
            <p:ph type="title"/>
          </p:nvPr>
        </p:nvSpPr>
        <p:spPr/>
        <p:txBody>
          <a:bodyPr/>
          <a:lstStyle/>
          <a:p>
            <a:r>
              <a:rPr lang="en-US" dirty="0"/>
              <a:t>Match Lines</a:t>
            </a:r>
          </a:p>
        </p:txBody>
      </p:sp>
    </p:spTree>
    <p:extLst>
      <p:ext uri="{BB962C8B-B14F-4D97-AF65-F5344CB8AC3E}">
        <p14:creationId xmlns:p14="http://schemas.microsoft.com/office/powerpoint/2010/main" val="4018775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25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533400" y="6495138"/>
            <a:ext cx="2057400" cy="365125"/>
          </a:xfrm>
        </p:spPr>
        <p:txBody>
          <a:bodyPr/>
          <a:lstStyle/>
          <a:p>
            <a:fld id="{DBDB7EE6-1B5E-4476-A47F-F921151C9BB7}" type="datetime1">
              <a:rPr lang="en-US" smtClean="0"/>
              <a:t>10/7/2016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14</a:t>
            </a:fld>
            <a:endParaRPr lang="en-US"/>
          </a:p>
        </p:txBody>
      </p:sp>
      <p:sp>
        <p:nvSpPr>
          <p:cNvPr id="7" name="Title 1"/>
          <p:cNvSpPr>
            <a:spLocks noGrp="1"/>
          </p:cNvSpPr>
          <p:nvPr>
            <p:ph type="title"/>
          </p:nvPr>
        </p:nvSpPr>
        <p:spPr>
          <a:xfrm>
            <a:off x="906236" y="0"/>
            <a:ext cx="7609114" cy="1000125"/>
          </a:xfrm>
        </p:spPr>
        <p:txBody>
          <a:bodyPr/>
          <a:lstStyle/>
          <a:p>
            <a:r>
              <a:rPr lang="en-US" dirty="0"/>
              <a:t>Match Lines</a:t>
            </a:r>
          </a:p>
        </p:txBody>
      </p:sp>
      <p:pic>
        <p:nvPicPr>
          <p:cNvPr id="8" name="Picture 7"/>
          <p:cNvPicPr>
            <a:picLocks noChangeAspect="1"/>
          </p:cNvPicPr>
          <p:nvPr/>
        </p:nvPicPr>
        <p:blipFill>
          <a:blip r:embed="rId3"/>
          <a:stretch>
            <a:fillRect/>
          </a:stretch>
        </p:blipFill>
        <p:spPr>
          <a:xfrm>
            <a:off x="4354713" y="1737083"/>
            <a:ext cx="4010025" cy="4191000"/>
          </a:xfrm>
          <a:prstGeom prst="rect">
            <a:avLst/>
          </a:prstGeom>
          <a:ln>
            <a:solidFill>
              <a:schemeClr val="tx1"/>
            </a:solidFill>
          </a:ln>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4761" y="1994393"/>
            <a:ext cx="3838575" cy="4152900"/>
          </a:xfrm>
          <a:prstGeom prst="rect">
            <a:avLst/>
          </a:prstGeom>
          <a:noFill/>
          <a:ln>
            <a:solidFill>
              <a:schemeClr val="tx1"/>
            </a:solidFill>
          </a:ln>
        </p:spPr>
      </p:pic>
      <p:cxnSp>
        <p:nvCxnSpPr>
          <p:cNvPr id="13" name="Straight Arrow Connector 12"/>
          <p:cNvCxnSpPr/>
          <p:nvPr/>
        </p:nvCxnSpPr>
        <p:spPr>
          <a:xfrm>
            <a:off x="2686050" y="3200400"/>
            <a:ext cx="4076700" cy="1200150"/>
          </a:xfrm>
          <a:prstGeom prst="straightConnector1">
            <a:avLst/>
          </a:prstGeom>
          <a:ln w="22225">
            <a:solidFill>
              <a:srgbClr val="FF0000"/>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17699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0"/>
            <a:ext cx="8237764" cy="1057275"/>
          </a:xfrm>
        </p:spPr>
        <p:txBody>
          <a:bodyPr>
            <a:normAutofit/>
          </a:bodyPr>
          <a:lstStyle/>
          <a:p>
            <a:r>
              <a:rPr lang="en-US" dirty="0"/>
              <a:t>Another Way of Doing a Match</a:t>
            </a:r>
          </a:p>
        </p:txBody>
      </p:sp>
      <p:sp>
        <p:nvSpPr>
          <p:cNvPr id="4" name="Date Placeholder 3"/>
          <p:cNvSpPr>
            <a:spLocks noGrp="1"/>
          </p:cNvSpPr>
          <p:nvPr>
            <p:ph type="dt" sz="half" idx="10"/>
          </p:nvPr>
        </p:nvSpPr>
        <p:spPr/>
        <p:txBody>
          <a:bodyPr/>
          <a:lstStyle/>
          <a:p>
            <a:fld id="{DBDB7EE6-1B5E-4476-A47F-F921151C9BB7}" type="datetime1">
              <a:rPr lang="en-US" smtClean="0"/>
              <a:t>10/7/2016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15</a:t>
            </a:fld>
            <a:endParaRPr lang="en-US"/>
          </a:p>
        </p:txBody>
      </p:sp>
      <p:pic>
        <p:nvPicPr>
          <p:cNvPr id="7" name="Picture 6"/>
          <p:cNvPicPr>
            <a:picLocks noChangeAspect="1"/>
          </p:cNvPicPr>
          <p:nvPr/>
        </p:nvPicPr>
        <p:blipFill>
          <a:blip r:embed="rId3"/>
          <a:stretch>
            <a:fillRect/>
          </a:stretch>
        </p:blipFill>
        <p:spPr>
          <a:xfrm>
            <a:off x="1343024" y="1057275"/>
            <a:ext cx="6457951" cy="5758108"/>
          </a:xfrm>
          <a:prstGeom prst="rect">
            <a:avLst/>
          </a:prstGeom>
        </p:spPr>
      </p:pic>
      <p:cxnSp>
        <p:nvCxnSpPr>
          <p:cNvPr id="9" name="Straight Arrow Connector 8"/>
          <p:cNvCxnSpPr/>
          <p:nvPr/>
        </p:nvCxnSpPr>
        <p:spPr>
          <a:xfrm flipH="1">
            <a:off x="5025118" y="4457700"/>
            <a:ext cx="3581398" cy="9525"/>
          </a:xfrm>
          <a:prstGeom prst="straightConnector1">
            <a:avLst/>
          </a:prstGeom>
          <a:ln w="349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Oval 10"/>
          <p:cNvSpPr/>
          <p:nvPr/>
        </p:nvSpPr>
        <p:spPr>
          <a:xfrm>
            <a:off x="7000875" y="3324225"/>
            <a:ext cx="561975" cy="61210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1733550" y="996399"/>
            <a:ext cx="1095375" cy="612104"/>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Arrow Connector 15"/>
          <p:cNvCxnSpPr/>
          <p:nvPr/>
        </p:nvCxnSpPr>
        <p:spPr>
          <a:xfrm>
            <a:off x="323850" y="1608503"/>
            <a:ext cx="1143000" cy="86947"/>
          </a:xfrm>
          <a:prstGeom prst="straightConnector1">
            <a:avLst/>
          </a:prstGeom>
          <a:ln w="349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5835316" y="5686425"/>
            <a:ext cx="2402447" cy="269207"/>
          </a:xfrm>
          <a:prstGeom prst="straightConnector1">
            <a:avLst/>
          </a:prstGeom>
          <a:ln w="349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0" name="Oval 19"/>
          <p:cNvSpPr/>
          <p:nvPr/>
        </p:nvSpPr>
        <p:spPr>
          <a:xfrm>
            <a:off x="4114799" y="6124574"/>
            <a:ext cx="910319" cy="41207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p:nvPr/>
        </p:nvCxnSpPr>
        <p:spPr>
          <a:xfrm flipV="1">
            <a:off x="274918" y="2820894"/>
            <a:ext cx="1404470" cy="10160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8442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500"/>
                                  </p:stCondLst>
                                  <p:childTnLst>
                                    <p:set>
                                      <p:cBhvr>
                                        <p:cTn id="9" dur="1" fill="hold">
                                          <p:stCondLst>
                                            <p:cond delay="0"/>
                                          </p:stCondLst>
                                        </p:cTn>
                                        <p:tgtEl>
                                          <p:spTgt spid="9"/>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6"/>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0"/>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P spid="2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
            <a:ext cx="7609114" cy="1023042"/>
          </a:xfrm>
        </p:spPr>
        <p:txBody>
          <a:bodyPr/>
          <a:lstStyle/>
          <a:p>
            <a:r>
              <a:rPr lang="en-US" dirty="0"/>
              <a:t>Details</a:t>
            </a:r>
          </a:p>
        </p:txBody>
      </p:sp>
      <p:sp>
        <p:nvSpPr>
          <p:cNvPr id="4" name="Date Placeholder 3"/>
          <p:cNvSpPr>
            <a:spLocks noGrp="1"/>
          </p:cNvSpPr>
          <p:nvPr>
            <p:ph type="dt" sz="half" idx="10"/>
          </p:nvPr>
        </p:nvSpPr>
        <p:spPr/>
        <p:txBody>
          <a:bodyPr/>
          <a:lstStyle/>
          <a:p>
            <a:fld id="{DBDB7EE6-1B5E-4476-A47F-F921151C9BB7}" type="datetime1">
              <a:rPr lang="en-US" smtClean="0"/>
              <a:t>10/7/2016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16</a:t>
            </a:fld>
            <a:endParaRPr lang="en-US"/>
          </a:p>
        </p:txBody>
      </p:sp>
      <p:pic>
        <p:nvPicPr>
          <p:cNvPr id="7" name="Picture 6"/>
          <p:cNvPicPr>
            <a:picLocks noChangeAspect="1"/>
          </p:cNvPicPr>
          <p:nvPr/>
        </p:nvPicPr>
        <p:blipFill>
          <a:blip r:embed="rId3"/>
          <a:stretch>
            <a:fillRect/>
          </a:stretch>
        </p:blipFill>
        <p:spPr>
          <a:xfrm>
            <a:off x="1207219" y="1095472"/>
            <a:ext cx="6867822" cy="5450186"/>
          </a:xfrm>
          <a:prstGeom prst="rect">
            <a:avLst/>
          </a:prstGeom>
        </p:spPr>
      </p:pic>
      <p:cxnSp>
        <p:nvCxnSpPr>
          <p:cNvPr id="8" name="Straight Arrow Connector 7"/>
          <p:cNvCxnSpPr/>
          <p:nvPr/>
        </p:nvCxnSpPr>
        <p:spPr>
          <a:xfrm flipH="1" flipV="1">
            <a:off x="5994400" y="4241800"/>
            <a:ext cx="120650" cy="412750"/>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a:off x="5245100" y="4648200"/>
            <a:ext cx="869950" cy="184150"/>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V="1">
            <a:off x="7270750" y="2819400"/>
            <a:ext cx="292100" cy="520700"/>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6972300" y="4445000"/>
            <a:ext cx="387350" cy="539750"/>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906236" y="2863850"/>
            <a:ext cx="636814" cy="107950"/>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931222" y="2863850"/>
            <a:ext cx="573728" cy="1174750"/>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7137400" y="2139950"/>
            <a:ext cx="698500" cy="412750"/>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6921500" y="5362478"/>
            <a:ext cx="698500" cy="412750"/>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5645150" y="1302662"/>
            <a:ext cx="698500" cy="634088"/>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2063750" y="2139950"/>
            <a:ext cx="698500" cy="634088"/>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p:cNvSpPr/>
          <p:nvPr/>
        </p:nvSpPr>
        <p:spPr>
          <a:xfrm>
            <a:off x="2336800" y="5663288"/>
            <a:ext cx="698500" cy="634088"/>
          </a:xfrm>
          <a:prstGeom prst="rect">
            <a:avLst/>
          </a:prstGeom>
          <a:noFill/>
          <a:ln w="222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Arrow Connector 35"/>
          <p:cNvCxnSpPr/>
          <p:nvPr/>
        </p:nvCxnSpPr>
        <p:spPr>
          <a:xfrm flipV="1">
            <a:off x="5047420" y="4055071"/>
            <a:ext cx="292100" cy="520700"/>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V="1">
            <a:off x="3485320" y="4213225"/>
            <a:ext cx="292100" cy="520700"/>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V="1">
            <a:off x="2989190" y="4498975"/>
            <a:ext cx="292100" cy="520700"/>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V="1">
            <a:off x="2515700" y="4654550"/>
            <a:ext cx="292100" cy="520700"/>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V="1">
            <a:off x="1995000" y="4657725"/>
            <a:ext cx="292100" cy="520700"/>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flipV="1">
            <a:off x="1404924" y="4673600"/>
            <a:ext cx="292100" cy="520700"/>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flipV="1">
            <a:off x="1035320" y="4759325"/>
            <a:ext cx="292100" cy="520700"/>
          </a:xfrm>
          <a:prstGeom prst="straightConnector1">
            <a:avLst/>
          </a:prstGeom>
          <a:ln w="158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3" name="Freeform: Shape 42"/>
          <p:cNvSpPr/>
          <p:nvPr/>
        </p:nvSpPr>
        <p:spPr>
          <a:xfrm>
            <a:off x="2133600" y="4972594"/>
            <a:ext cx="2708366" cy="1471749"/>
          </a:xfrm>
          <a:custGeom>
            <a:avLst/>
            <a:gdLst>
              <a:gd name="connsiteX0" fmla="*/ 2708366 w 2708366"/>
              <a:gd name="connsiteY0" fmla="*/ 1184366 h 1471749"/>
              <a:gd name="connsiteX1" fmla="*/ 2629989 w 2708366"/>
              <a:gd name="connsiteY1" fmla="*/ 1367246 h 1471749"/>
              <a:gd name="connsiteX2" fmla="*/ 1219200 w 2708366"/>
              <a:gd name="connsiteY2" fmla="*/ 1471749 h 1471749"/>
              <a:gd name="connsiteX3" fmla="*/ 1097280 w 2708366"/>
              <a:gd name="connsiteY3" fmla="*/ 1349829 h 1471749"/>
              <a:gd name="connsiteX4" fmla="*/ 1045029 w 2708366"/>
              <a:gd name="connsiteY4" fmla="*/ 940526 h 1471749"/>
              <a:gd name="connsiteX5" fmla="*/ 957943 w 2708366"/>
              <a:gd name="connsiteY5" fmla="*/ 836023 h 1471749"/>
              <a:gd name="connsiteX6" fmla="*/ 278674 w 2708366"/>
              <a:gd name="connsiteY6" fmla="*/ 539932 h 1471749"/>
              <a:gd name="connsiteX7" fmla="*/ 0 w 2708366"/>
              <a:gd name="connsiteY7" fmla="*/ 252549 h 1471749"/>
              <a:gd name="connsiteX8" fmla="*/ 60960 w 2708366"/>
              <a:gd name="connsiteY8" fmla="*/ 121920 h 1471749"/>
              <a:gd name="connsiteX9" fmla="*/ 1288869 w 2708366"/>
              <a:gd name="connsiteY9" fmla="*/ 0 h 1471749"/>
              <a:gd name="connsiteX10" fmla="*/ 1471749 w 2708366"/>
              <a:gd name="connsiteY10" fmla="*/ 322217 h 1471749"/>
              <a:gd name="connsiteX11" fmla="*/ 1706880 w 2708366"/>
              <a:gd name="connsiteY11" fmla="*/ 557349 h 1471749"/>
              <a:gd name="connsiteX12" fmla="*/ 1968137 w 2708366"/>
              <a:gd name="connsiteY12" fmla="*/ 679269 h 1471749"/>
              <a:gd name="connsiteX13" fmla="*/ 2551611 w 2708366"/>
              <a:gd name="connsiteY13" fmla="*/ 1062446 h 1471749"/>
              <a:gd name="connsiteX14" fmla="*/ 2708366 w 2708366"/>
              <a:gd name="connsiteY14" fmla="*/ 1184366 h 1471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708366" h="1471749">
                <a:moveTo>
                  <a:pt x="2708366" y="1184366"/>
                </a:moveTo>
                <a:lnTo>
                  <a:pt x="2629989" y="1367246"/>
                </a:lnTo>
                <a:lnTo>
                  <a:pt x="1219200" y="1471749"/>
                </a:lnTo>
                <a:lnTo>
                  <a:pt x="1097280" y="1349829"/>
                </a:lnTo>
                <a:lnTo>
                  <a:pt x="1045029" y="940526"/>
                </a:lnTo>
                <a:lnTo>
                  <a:pt x="957943" y="836023"/>
                </a:lnTo>
                <a:lnTo>
                  <a:pt x="278674" y="539932"/>
                </a:lnTo>
                <a:lnTo>
                  <a:pt x="0" y="252549"/>
                </a:lnTo>
                <a:lnTo>
                  <a:pt x="60960" y="121920"/>
                </a:lnTo>
                <a:lnTo>
                  <a:pt x="1288869" y="0"/>
                </a:lnTo>
                <a:lnTo>
                  <a:pt x="1471749" y="322217"/>
                </a:lnTo>
                <a:lnTo>
                  <a:pt x="1706880" y="557349"/>
                </a:lnTo>
                <a:lnTo>
                  <a:pt x="1968137" y="679269"/>
                </a:lnTo>
                <a:lnTo>
                  <a:pt x="2551611" y="1062446"/>
                </a:lnTo>
                <a:lnTo>
                  <a:pt x="2708366" y="1184366"/>
                </a:lnTo>
                <a:close/>
              </a:path>
            </a:pathLst>
          </a:custGeom>
          <a:noFill/>
          <a:ln w="317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5" name="Straight Connector 44"/>
          <p:cNvCxnSpPr/>
          <p:nvPr/>
        </p:nvCxnSpPr>
        <p:spPr>
          <a:xfrm>
            <a:off x="2989190" y="5362478"/>
            <a:ext cx="914400" cy="914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p:nvCxnSpPr>
        <p:spPr>
          <a:xfrm flipH="1" flipV="1">
            <a:off x="2349414" y="3553439"/>
            <a:ext cx="617610" cy="1809039"/>
          </a:xfrm>
          <a:prstGeom prst="line">
            <a:avLst/>
          </a:prstGeom>
          <a:ln w="34925">
            <a:solidFill>
              <a:schemeClr val="accent6"/>
            </a:solidFill>
          </a:ln>
        </p:spPr>
        <p:style>
          <a:lnRef idx="1">
            <a:schemeClr val="accent1"/>
          </a:lnRef>
          <a:fillRef idx="0">
            <a:schemeClr val="accent1"/>
          </a:fillRef>
          <a:effectRef idx="0">
            <a:schemeClr val="accent1"/>
          </a:effectRef>
          <a:fontRef idx="minor">
            <a:schemeClr val="tx1"/>
          </a:fontRef>
        </p:style>
      </p:cxnSp>
      <p:sp>
        <p:nvSpPr>
          <p:cNvPr id="52" name="Freeform: Shape 51"/>
          <p:cNvSpPr/>
          <p:nvPr/>
        </p:nvSpPr>
        <p:spPr>
          <a:xfrm>
            <a:off x="1637211" y="1463040"/>
            <a:ext cx="2185852" cy="2412274"/>
          </a:xfrm>
          <a:custGeom>
            <a:avLst/>
            <a:gdLst>
              <a:gd name="connsiteX0" fmla="*/ 313509 w 2185852"/>
              <a:gd name="connsiteY0" fmla="*/ 2290354 h 2412274"/>
              <a:gd name="connsiteX1" fmla="*/ 113212 w 2185852"/>
              <a:gd name="connsiteY1" fmla="*/ 949234 h 2412274"/>
              <a:gd name="connsiteX2" fmla="*/ 0 w 2185852"/>
              <a:gd name="connsiteY2" fmla="*/ 670560 h 2412274"/>
              <a:gd name="connsiteX3" fmla="*/ 182880 w 2185852"/>
              <a:gd name="connsiteY3" fmla="*/ 496389 h 2412274"/>
              <a:gd name="connsiteX4" fmla="*/ 1254035 w 2185852"/>
              <a:gd name="connsiteY4" fmla="*/ 0 h 2412274"/>
              <a:gd name="connsiteX5" fmla="*/ 2185852 w 2185852"/>
              <a:gd name="connsiteY5" fmla="*/ 1558834 h 2412274"/>
              <a:gd name="connsiteX6" fmla="*/ 2002972 w 2185852"/>
              <a:gd name="connsiteY6" fmla="*/ 1898469 h 2412274"/>
              <a:gd name="connsiteX7" fmla="*/ 1724298 w 2185852"/>
              <a:gd name="connsiteY7" fmla="*/ 2246811 h 2412274"/>
              <a:gd name="connsiteX8" fmla="*/ 1506583 w 2185852"/>
              <a:gd name="connsiteY8" fmla="*/ 2316480 h 2412274"/>
              <a:gd name="connsiteX9" fmla="*/ 409303 w 2185852"/>
              <a:gd name="connsiteY9" fmla="*/ 2412274 h 2412274"/>
              <a:gd name="connsiteX10" fmla="*/ 313509 w 2185852"/>
              <a:gd name="connsiteY10" fmla="*/ 2290354 h 241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85852" h="2412274">
                <a:moveTo>
                  <a:pt x="313509" y="2290354"/>
                </a:moveTo>
                <a:lnTo>
                  <a:pt x="113212" y="949234"/>
                </a:lnTo>
                <a:lnTo>
                  <a:pt x="0" y="670560"/>
                </a:lnTo>
                <a:lnTo>
                  <a:pt x="182880" y="496389"/>
                </a:lnTo>
                <a:lnTo>
                  <a:pt x="1254035" y="0"/>
                </a:lnTo>
                <a:lnTo>
                  <a:pt x="2185852" y="1558834"/>
                </a:lnTo>
                <a:lnTo>
                  <a:pt x="2002972" y="1898469"/>
                </a:lnTo>
                <a:lnTo>
                  <a:pt x="1724298" y="2246811"/>
                </a:lnTo>
                <a:lnTo>
                  <a:pt x="1506583" y="2316480"/>
                </a:lnTo>
                <a:lnTo>
                  <a:pt x="409303" y="2412274"/>
                </a:lnTo>
                <a:lnTo>
                  <a:pt x="313509" y="2290354"/>
                </a:lnTo>
                <a:close/>
              </a:path>
            </a:pathLst>
          </a:custGeom>
          <a:noFill/>
          <a:ln w="317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4" name="Straight Connector 53"/>
          <p:cNvCxnSpPr/>
          <p:nvPr/>
        </p:nvCxnSpPr>
        <p:spPr>
          <a:xfrm flipV="1">
            <a:off x="2917372" y="1139017"/>
            <a:ext cx="1358537" cy="776871"/>
          </a:xfrm>
          <a:prstGeom prst="line">
            <a:avLst/>
          </a:prstGeom>
          <a:ln w="31750">
            <a:solidFill>
              <a:schemeClr val="accent6"/>
            </a:solidFill>
          </a:ln>
        </p:spPr>
        <p:style>
          <a:lnRef idx="1">
            <a:schemeClr val="accent1"/>
          </a:lnRef>
          <a:fillRef idx="0">
            <a:schemeClr val="accent1"/>
          </a:fillRef>
          <a:effectRef idx="0">
            <a:schemeClr val="accent1"/>
          </a:effectRef>
          <a:fontRef idx="minor">
            <a:schemeClr val="tx1"/>
          </a:fontRef>
        </p:style>
      </p:cxnSp>
      <p:sp>
        <p:nvSpPr>
          <p:cNvPr id="56" name="Freeform: Shape 55"/>
          <p:cNvSpPr/>
          <p:nvPr/>
        </p:nvSpPr>
        <p:spPr>
          <a:xfrm>
            <a:off x="4201459" y="1045882"/>
            <a:ext cx="2605741" cy="1786965"/>
          </a:xfrm>
          <a:custGeom>
            <a:avLst/>
            <a:gdLst>
              <a:gd name="connsiteX0" fmla="*/ 0 w 2605741"/>
              <a:gd name="connsiteY0" fmla="*/ 5977 h 1786965"/>
              <a:gd name="connsiteX1" fmla="*/ 621553 w 2605741"/>
              <a:gd name="connsiteY1" fmla="*/ 1356659 h 1786965"/>
              <a:gd name="connsiteX2" fmla="*/ 818776 w 2605741"/>
              <a:gd name="connsiteY2" fmla="*/ 1488142 h 1786965"/>
              <a:gd name="connsiteX3" fmla="*/ 998070 w 2605741"/>
              <a:gd name="connsiteY3" fmla="*/ 1494118 h 1786965"/>
              <a:gd name="connsiteX4" fmla="*/ 1290917 w 2605741"/>
              <a:gd name="connsiteY4" fmla="*/ 1559859 h 1786965"/>
              <a:gd name="connsiteX5" fmla="*/ 1691341 w 2605741"/>
              <a:gd name="connsiteY5" fmla="*/ 1715247 h 1786965"/>
              <a:gd name="connsiteX6" fmla="*/ 1840753 w 2605741"/>
              <a:gd name="connsiteY6" fmla="*/ 1786965 h 1786965"/>
              <a:gd name="connsiteX7" fmla="*/ 2043953 w 2605741"/>
              <a:gd name="connsiteY7" fmla="*/ 1763059 h 1786965"/>
              <a:gd name="connsiteX8" fmla="*/ 2175435 w 2605741"/>
              <a:gd name="connsiteY8" fmla="*/ 1637553 h 1786965"/>
              <a:gd name="connsiteX9" fmla="*/ 2605741 w 2605741"/>
              <a:gd name="connsiteY9" fmla="*/ 334683 h 1786965"/>
              <a:gd name="connsiteX10" fmla="*/ 2605741 w 2605741"/>
              <a:gd name="connsiteY10" fmla="*/ 239059 h 1786965"/>
              <a:gd name="connsiteX11" fmla="*/ 2540000 w 2605741"/>
              <a:gd name="connsiteY11" fmla="*/ 143436 h 1786965"/>
              <a:gd name="connsiteX12" fmla="*/ 2444376 w 2605741"/>
              <a:gd name="connsiteY12" fmla="*/ 71718 h 1786965"/>
              <a:gd name="connsiteX13" fmla="*/ 2283012 w 2605741"/>
              <a:gd name="connsiteY13" fmla="*/ 0 h 1786965"/>
              <a:gd name="connsiteX14" fmla="*/ 0 w 2605741"/>
              <a:gd name="connsiteY14" fmla="*/ 5977 h 17869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605741" h="1786965">
                <a:moveTo>
                  <a:pt x="0" y="5977"/>
                </a:moveTo>
                <a:lnTo>
                  <a:pt x="621553" y="1356659"/>
                </a:lnTo>
                <a:lnTo>
                  <a:pt x="818776" y="1488142"/>
                </a:lnTo>
                <a:lnTo>
                  <a:pt x="998070" y="1494118"/>
                </a:lnTo>
                <a:lnTo>
                  <a:pt x="1290917" y="1559859"/>
                </a:lnTo>
                <a:lnTo>
                  <a:pt x="1691341" y="1715247"/>
                </a:lnTo>
                <a:lnTo>
                  <a:pt x="1840753" y="1786965"/>
                </a:lnTo>
                <a:lnTo>
                  <a:pt x="2043953" y="1763059"/>
                </a:lnTo>
                <a:lnTo>
                  <a:pt x="2175435" y="1637553"/>
                </a:lnTo>
                <a:lnTo>
                  <a:pt x="2605741" y="334683"/>
                </a:lnTo>
                <a:lnTo>
                  <a:pt x="2605741" y="239059"/>
                </a:lnTo>
                <a:lnTo>
                  <a:pt x="2540000" y="143436"/>
                </a:lnTo>
                <a:lnTo>
                  <a:pt x="2444376" y="71718"/>
                </a:lnTo>
                <a:lnTo>
                  <a:pt x="2283012" y="0"/>
                </a:lnTo>
                <a:lnTo>
                  <a:pt x="0" y="5977"/>
                </a:lnTo>
                <a:close/>
              </a:path>
            </a:pathLst>
          </a:custGeom>
          <a:noFill/>
          <a:ln w="317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9" name="Straight Connector 58"/>
          <p:cNvCxnSpPr/>
          <p:nvPr/>
        </p:nvCxnSpPr>
        <p:spPr>
          <a:xfrm>
            <a:off x="2908663" y="4114585"/>
            <a:ext cx="41470" cy="686615"/>
          </a:xfrm>
          <a:prstGeom prst="line">
            <a:avLst/>
          </a:prstGeom>
          <a:ln w="412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flipV="1">
            <a:off x="2908663" y="3434033"/>
            <a:ext cx="749300" cy="689734"/>
          </a:xfrm>
          <a:prstGeom prst="line">
            <a:avLst/>
          </a:prstGeom>
          <a:ln w="412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flipV="1">
            <a:off x="3657963" y="2635747"/>
            <a:ext cx="320078" cy="793628"/>
          </a:xfrm>
          <a:prstGeom prst="line">
            <a:avLst/>
          </a:prstGeom>
          <a:ln w="412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flipV="1">
            <a:off x="3955324" y="2346325"/>
            <a:ext cx="593331" cy="284764"/>
          </a:xfrm>
          <a:prstGeom prst="line">
            <a:avLst/>
          </a:prstGeom>
          <a:ln w="412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a:off x="4582016" y="2329841"/>
            <a:ext cx="1533034" cy="222859"/>
          </a:xfrm>
          <a:prstGeom prst="line">
            <a:avLst/>
          </a:prstGeom>
          <a:ln w="412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flipH="1" flipV="1">
            <a:off x="6054726" y="2597543"/>
            <a:ext cx="288924" cy="1154560"/>
          </a:xfrm>
          <a:prstGeom prst="line">
            <a:avLst/>
          </a:prstGeom>
          <a:ln w="412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flipV="1">
            <a:off x="6289675" y="3596100"/>
            <a:ext cx="1736725" cy="126195"/>
          </a:xfrm>
          <a:prstGeom prst="line">
            <a:avLst/>
          </a:prstGeom>
          <a:ln w="41275">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5380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500"/>
                                  </p:stCondLst>
                                  <p:childTnLst>
                                    <p:set>
                                      <p:cBhvr>
                                        <p:cTn id="9" dur="1" fill="hold">
                                          <p:stCondLst>
                                            <p:cond delay="0"/>
                                          </p:stCondLst>
                                        </p:cTn>
                                        <p:tgtEl>
                                          <p:spTgt spid="19"/>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21"/>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nodeType="afterEffect">
                                  <p:stCondLst>
                                    <p:cond delay="500"/>
                                  </p:stCondLst>
                                  <p:childTnLst>
                                    <p:set>
                                      <p:cBhvr>
                                        <p:cTn id="16" dur="1" fill="hold">
                                          <p:stCondLst>
                                            <p:cond delay="0"/>
                                          </p:stCondLst>
                                        </p:cTn>
                                        <p:tgtEl>
                                          <p:spTgt spid="22"/>
                                        </p:tgtEl>
                                        <p:attrNameLst>
                                          <p:attrName>style.visibility</p:attrName>
                                        </p:attrNameLst>
                                      </p:cBhvr>
                                      <p:to>
                                        <p:strVal val="visible"/>
                                      </p:to>
                                    </p:set>
                                  </p:childTnLst>
                                </p:cTn>
                              </p:par>
                            </p:childTnLst>
                          </p:cTn>
                        </p:par>
                        <p:par>
                          <p:cTn id="17" fill="hold">
                            <p:stCondLst>
                              <p:cond delay="500"/>
                            </p:stCondLst>
                            <p:childTnLst>
                              <p:par>
                                <p:cTn id="18" presetID="1" presetClass="entr" presetSubtype="0" fill="hold" nodeType="afterEffect">
                                  <p:stCondLst>
                                    <p:cond delay="500"/>
                                  </p:stCondLst>
                                  <p:childTnLst>
                                    <p:set>
                                      <p:cBhvr>
                                        <p:cTn id="19" dur="1" fill="hold">
                                          <p:stCondLst>
                                            <p:cond delay="0"/>
                                          </p:stCondLst>
                                        </p:cTn>
                                        <p:tgtEl>
                                          <p:spTgt spid="26"/>
                                        </p:tgtEl>
                                        <p:attrNameLst>
                                          <p:attrName>style.visibility</p:attrName>
                                        </p:attrNameLst>
                                      </p:cBhvr>
                                      <p:to>
                                        <p:strVal val="visible"/>
                                      </p:to>
                                    </p:set>
                                  </p:childTnLst>
                                </p:cTn>
                              </p:par>
                            </p:childTnLst>
                          </p:cTn>
                        </p:par>
                        <p:par>
                          <p:cTn id="20" fill="hold">
                            <p:stCondLst>
                              <p:cond delay="1000"/>
                            </p:stCondLst>
                            <p:childTnLst>
                              <p:par>
                                <p:cTn id="21" presetID="1" presetClass="entr" presetSubtype="0" fill="hold" nodeType="afterEffect">
                                  <p:stCondLst>
                                    <p:cond delay="50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grpId="0" nodeType="afterEffect">
                                  <p:stCondLst>
                                    <p:cond delay="500"/>
                                  </p:stCondLst>
                                  <p:childTnLst>
                                    <p:set>
                                      <p:cBhvr>
                                        <p:cTn id="29" dur="1" fill="hold">
                                          <p:stCondLst>
                                            <p:cond delay="0"/>
                                          </p:stCondLst>
                                        </p:cTn>
                                        <p:tgtEl>
                                          <p:spTgt spid="30"/>
                                        </p:tgtEl>
                                        <p:attrNameLst>
                                          <p:attrName>style.visibility</p:attrName>
                                        </p:attrNameLst>
                                      </p:cBhvr>
                                      <p:to>
                                        <p:strVal val="visible"/>
                                      </p:to>
                                    </p:set>
                                  </p:childTnLst>
                                </p:cTn>
                              </p:par>
                            </p:childTnLst>
                          </p:cTn>
                        </p:par>
                        <p:par>
                          <p:cTn id="30" fill="hold">
                            <p:stCondLst>
                              <p:cond delay="500"/>
                            </p:stCondLst>
                            <p:childTnLst>
                              <p:par>
                                <p:cTn id="31" presetID="1" presetClass="entr" presetSubtype="0" fill="hold" grpId="0" nodeType="afterEffect">
                                  <p:stCondLst>
                                    <p:cond delay="500"/>
                                  </p:stCondLst>
                                  <p:childTnLst>
                                    <p:set>
                                      <p:cBhvr>
                                        <p:cTn id="32" dur="1" fill="hold">
                                          <p:stCondLst>
                                            <p:cond delay="0"/>
                                          </p:stCondLst>
                                        </p:cTn>
                                        <p:tgtEl>
                                          <p:spTgt spid="32"/>
                                        </p:tgtEl>
                                        <p:attrNameLst>
                                          <p:attrName>style.visibility</p:attrName>
                                        </p:attrNameLst>
                                      </p:cBhvr>
                                      <p:to>
                                        <p:strVal val="visible"/>
                                      </p:to>
                                    </p:set>
                                  </p:childTnLst>
                                </p:cTn>
                              </p:par>
                            </p:childTnLst>
                          </p:cTn>
                        </p:par>
                        <p:par>
                          <p:cTn id="33" fill="hold">
                            <p:stCondLst>
                              <p:cond delay="1000"/>
                            </p:stCondLst>
                            <p:childTnLst>
                              <p:par>
                                <p:cTn id="34" presetID="1" presetClass="entr" presetSubtype="0" fill="hold" grpId="0" nodeType="afterEffect">
                                  <p:stCondLst>
                                    <p:cond delay="500"/>
                                  </p:stCondLst>
                                  <p:childTnLst>
                                    <p:set>
                                      <p:cBhvr>
                                        <p:cTn id="35" dur="1" fill="hold">
                                          <p:stCondLst>
                                            <p:cond delay="0"/>
                                          </p:stCondLst>
                                        </p:cTn>
                                        <p:tgtEl>
                                          <p:spTgt spid="33"/>
                                        </p:tgtEl>
                                        <p:attrNameLst>
                                          <p:attrName>style.visibility</p:attrName>
                                        </p:attrNameLst>
                                      </p:cBhvr>
                                      <p:to>
                                        <p:strVal val="visible"/>
                                      </p:to>
                                    </p:set>
                                  </p:childTnLst>
                                </p:cTn>
                              </p:par>
                            </p:childTnLst>
                          </p:cTn>
                        </p:par>
                        <p:par>
                          <p:cTn id="36" fill="hold">
                            <p:stCondLst>
                              <p:cond delay="1500"/>
                            </p:stCondLst>
                            <p:childTnLst>
                              <p:par>
                                <p:cTn id="37" presetID="1" presetClass="entr" presetSubtype="0" fill="hold" grpId="0" nodeType="afterEffect">
                                  <p:stCondLst>
                                    <p:cond delay="500"/>
                                  </p:stCondLst>
                                  <p:childTnLst>
                                    <p:set>
                                      <p:cBhvr>
                                        <p:cTn id="38" dur="1" fill="hold">
                                          <p:stCondLst>
                                            <p:cond delay="0"/>
                                          </p:stCondLst>
                                        </p:cTn>
                                        <p:tgtEl>
                                          <p:spTgt spid="3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6"/>
                                        </p:tgtEl>
                                        <p:attrNameLst>
                                          <p:attrName>style.visibility</p:attrName>
                                        </p:attrNameLst>
                                      </p:cBhvr>
                                      <p:to>
                                        <p:strVal val="visible"/>
                                      </p:to>
                                    </p:set>
                                  </p:childTnLst>
                                </p:cTn>
                              </p:par>
                            </p:childTnLst>
                          </p:cTn>
                        </p:par>
                        <p:par>
                          <p:cTn id="43" fill="hold">
                            <p:stCondLst>
                              <p:cond delay="0"/>
                            </p:stCondLst>
                            <p:childTnLst>
                              <p:par>
                                <p:cTn id="44" presetID="1" presetClass="entr" presetSubtype="0" fill="hold" nodeType="afterEffect">
                                  <p:stCondLst>
                                    <p:cond delay="500"/>
                                  </p:stCondLst>
                                  <p:childTnLst>
                                    <p:set>
                                      <p:cBhvr>
                                        <p:cTn id="45" dur="1" fill="hold">
                                          <p:stCondLst>
                                            <p:cond delay="0"/>
                                          </p:stCondLst>
                                        </p:cTn>
                                        <p:tgtEl>
                                          <p:spTgt spid="37"/>
                                        </p:tgtEl>
                                        <p:attrNameLst>
                                          <p:attrName>style.visibility</p:attrName>
                                        </p:attrNameLst>
                                      </p:cBhvr>
                                      <p:to>
                                        <p:strVal val="visible"/>
                                      </p:to>
                                    </p:set>
                                  </p:childTnLst>
                                </p:cTn>
                              </p:par>
                            </p:childTnLst>
                          </p:cTn>
                        </p:par>
                        <p:par>
                          <p:cTn id="46" fill="hold">
                            <p:stCondLst>
                              <p:cond delay="500"/>
                            </p:stCondLst>
                            <p:childTnLst>
                              <p:par>
                                <p:cTn id="47" presetID="1" presetClass="entr" presetSubtype="0" fill="hold" nodeType="afterEffect">
                                  <p:stCondLst>
                                    <p:cond delay="500"/>
                                  </p:stCondLst>
                                  <p:childTnLst>
                                    <p:set>
                                      <p:cBhvr>
                                        <p:cTn id="48" dur="1" fill="hold">
                                          <p:stCondLst>
                                            <p:cond delay="0"/>
                                          </p:stCondLst>
                                        </p:cTn>
                                        <p:tgtEl>
                                          <p:spTgt spid="38"/>
                                        </p:tgtEl>
                                        <p:attrNameLst>
                                          <p:attrName>style.visibility</p:attrName>
                                        </p:attrNameLst>
                                      </p:cBhvr>
                                      <p:to>
                                        <p:strVal val="visible"/>
                                      </p:to>
                                    </p:set>
                                  </p:childTnLst>
                                </p:cTn>
                              </p:par>
                            </p:childTnLst>
                          </p:cTn>
                        </p:par>
                        <p:par>
                          <p:cTn id="49" fill="hold">
                            <p:stCondLst>
                              <p:cond delay="1000"/>
                            </p:stCondLst>
                            <p:childTnLst>
                              <p:par>
                                <p:cTn id="50" presetID="1" presetClass="entr" presetSubtype="0" fill="hold" nodeType="afterEffect">
                                  <p:stCondLst>
                                    <p:cond delay="500"/>
                                  </p:stCondLst>
                                  <p:childTnLst>
                                    <p:set>
                                      <p:cBhvr>
                                        <p:cTn id="51" dur="1" fill="hold">
                                          <p:stCondLst>
                                            <p:cond delay="0"/>
                                          </p:stCondLst>
                                        </p:cTn>
                                        <p:tgtEl>
                                          <p:spTgt spid="39"/>
                                        </p:tgtEl>
                                        <p:attrNameLst>
                                          <p:attrName>style.visibility</p:attrName>
                                        </p:attrNameLst>
                                      </p:cBhvr>
                                      <p:to>
                                        <p:strVal val="visible"/>
                                      </p:to>
                                    </p:set>
                                  </p:childTnLst>
                                </p:cTn>
                              </p:par>
                            </p:childTnLst>
                          </p:cTn>
                        </p:par>
                        <p:par>
                          <p:cTn id="52" fill="hold">
                            <p:stCondLst>
                              <p:cond delay="1500"/>
                            </p:stCondLst>
                            <p:childTnLst>
                              <p:par>
                                <p:cTn id="53" presetID="1" presetClass="entr" presetSubtype="0" fill="hold" nodeType="afterEffect">
                                  <p:stCondLst>
                                    <p:cond delay="500"/>
                                  </p:stCondLst>
                                  <p:childTnLst>
                                    <p:set>
                                      <p:cBhvr>
                                        <p:cTn id="54" dur="1" fill="hold">
                                          <p:stCondLst>
                                            <p:cond delay="0"/>
                                          </p:stCondLst>
                                        </p:cTn>
                                        <p:tgtEl>
                                          <p:spTgt spid="40"/>
                                        </p:tgtEl>
                                        <p:attrNameLst>
                                          <p:attrName>style.visibility</p:attrName>
                                        </p:attrNameLst>
                                      </p:cBhvr>
                                      <p:to>
                                        <p:strVal val="visible"/>
                                      </p:to>
                                    </p:set>
                                  </p:childTnLst>
                                </p:cTn>
                              </p:par>
                            </p:childTnLst>
                          </p:cTn>
                        </p:par>
                        <p:par>
                          <p:cTn id="55" fill="hold">
                            <p:stCondLst>
                              <p:cond delay="2000"/>
                            </p:stCondLst>
                            <p:childTnLst>
                              <p:par>
                                <p:cTn id="56" presetID="1" presetClass="entr" presetSubtype="0" fill="hold" nodeType="afterEffect">
                                  <p:stCondLst>
                                    <p:cond delay="500"/>
                                  </p:stCondLst>
                                  <p:childTnLst>
                                    <p:set>
                                      <p:cBhvr>
                                        <p:cTn id="57" dur="1" fill="hold">
                                          <p:stCondLst>
                                            <p:cond delay="0"/>
                                          </p:stCondLst>
                                        </p:cTn>
                                        <p:tgtEl>
                                          <p:spTgt spid="41"/>
                                        </p:tgtEl>
                                        <p:attrNameLst>
                                          <p:attrName>style.visibility</p:attrName>
                                        </p:attrNameLst>
                                      </p:cBhvr>
                                      <p:to>
                                        <p:strVal val="visible"/>
                                      </p:to>
                                    </p:set>
                                  </p:childTnLst>
                                </p:cTn>
                              </p:par>
                            </p:childTnLst>
                          </p:cTn>
                        </p:par>
                        <p:par>
                          <p:cTn id="58" fill="hold">
                            <p:stCondLst>
                              <p:cond delay="2500"/>
                            </p:stCondLst>
                            <p:childTnLst>
                              <p:par>
                                <p:cTn id="59" presetID="1" presetClass="entr" presetSubtype="0" fill="hold" nodeType="afterEffect">
                                  <p:stCondLst>
                                    <p:cond delay="500"/>
                                  </p:stCondLst>
                                  <p:childTnLst>
                                    <p:set>
                                      <p:cBhvr>
                                        <p:cTn id="60" dur="1" fill="hold">
                                          <p:stCondLst>
                                            <p:cond delay="0"/>
                                          </p:stCondLst>
                                        </p:cTn>
                                        <p:tgtEl>
                                          <p:spTgt spid="42"/>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43"/>
                                        </p:tgtEl>
                                        <p:attrNameLst>
                                          <p:attrName>style.visibility</p:attrName>
                                        </p:attrNameLst>
                                      </p:cBhvr>
                                      <p:to>
                                        <p:strVal val="visible"/>
                                      </p:to>
                                    </p:set>
                                  </p:childTnLst>
                                </p:cTn>
                              </p:par>
                            </p:childTnLst>
                          </p:cTn>
                        </p:par>
                        <p:par>
                          <p:cTn id="65" fill="hold">
                            <p:stCondLst>
                              <p:cond delay="0"/>
                            </p:stCondLst>
                            <p:childTnLst>
                              <p:par>
                                <p:cTn id="66" presetID="1" presetClass="entr" presetSubtype="0" fill="hold" grpId="0" nodeType="afterEffect">
                                  <p:stCondLst>
                                    <p:cond delay="500"/>
                                  </p:stCondLst>
                                  <p:childTnLst>
                                    <p:set>
                                      <p:cBhvr>
                                        <p:cTn id="67" dur="1" fill="hold">
                                          <p:stCondLst>
                                            <p:cond delay="0"/>
                                          </p:stCondLst>
                                        </p:cTn>
                                        <p:tgtEl>
                                          <p:spTgt spid="52"/>
                                        </p:tgtEl>
                                        <p:attrNameLst>
                                          <p:attrName>style.visibility</p:attrName>
                                        </p:attrNameLst>
                                      </p:cBhvr>
                                      <p:to>
                                        <p:strVal val="visible"/>
                                      </p:to>
                                    </p:set>
                                  </p:childTnLst>
                                </p:cTn>
                              </p:par>
                            </p:childTnLst>
                          </p:cTn>
                        </p:par>
                        <p:par>
                          <p:cTn id="68" fill="hold">
                            <p:stCondLst>
                              <p:cond delay="500"/>
                            </p:stCondLst>
                            <p:childTnLst>
                              <p:par>
                                <p:cTn id="69" presetID="1" presetClass="entr" presetSubtype="0" fill="hold" grpId="0" nodeType="afterEffect">
                                  <p:stCondLst>
                                    <p:cond delay="500"/>
                                  </p:stCondLst>
                                  <p:childTnLst>
                                    <p:set>
                                      <p:cBhvr>
                                        <p:cTn id="70" dur="1" fill="hold">
                                          <p:stCondLst>
                                            <p:cond delay="0"/>
                                          </p:stCondLst>
                                        </p:cTn>
                                        <p:tgtEl>
                                          <p:spTgt spid="56"/>
                                        </p:tgtEl>
                                        <p:attrNameLst>
                                          <p:attrName>style.visibility</p:attrName>
                                        </p:attrNameLst>
                                      </p:cBhvr>
                                      <p:to>
                                        <p:strVal val="visible"/>
                                      </p:to>
                                    </p:set>
                                  </p:childTnLst>
                                </p:cTn>
                              </p:par>
                            </p:childTnLst>
                          </p:cTn>
                        </p:par>
                        <p:par>
                          <p:cTn id="71" fill="hold">
                            <p:stCondLst>
                              <p:cond delay="1000"/>
                            </p:stCondLst>
                            <p:childTnLst>
                              <p:par>
                                <p:cTn id="72" presetID="1" presetClass="entr" presetSubtype="0" fill="hold" nodeType="afterEffect">
                                  <p:stCondLst>
                                    <p:cond delay="500"/>
                                  </p:stCondLst>
                                  <p:childTnLst>
                                    <p:set>
                                      <p:cBhvr>
                                        <p:cTn id="73" dur="1" fill="hold">
                                          <p:stCondLst>
                                            <p:cond delay="0"/>
                                          </p:stCondLst>
                                        </p:cTn>
                                        <p:tgtEl>
                                          <p:spTgt spid="47"/>
                                        </p:tgtEl>
                                        <p:attrNameLst>
                                          <p:attrName>style.visibility</p:attrName>
                                        </p:attrNameLst>
                                      </p:cBhvr>
                                      <p:to>
                                        <p:strVal val="visible"/>
                                      </p:to>
                                    </p:set>
                                  </p:childTnLst>
                                </p:cTn>
                              </p:par>
                            </p:childTnLst>
                          </p:cTn>
                        </p:par>
                        <p:par>
                          <p:cTn id="74" fill="hold">
                            <p:stCondLst>
                              <p:cond delay="1500"/>
                            </p:stCondLst>
                            <p:childTnLst>
                              <p:par>
                                <p:cTn id="75" presetID="1" presetClass="entr" presetSubtype="0" fill="hold" nodeType="afterEffect">
                                  <p:stCondLst>
                                    <p:cond delay="500"/>
                                  </p:stCondLst>
                                  <p:childTnLst>
                                    <p:set>
                                      <p:cBhvr>
                                        <p:cTn id="76" dur="1" fill="hold">
                                          <p:stCondLst>
                                            <p:cond delay="0"/>
                                          </p:stCondLst>
                                        </p:cTn>
                                        <p:tgtEl>
                                          <p:spTgt spid="54"/>
                                        </p:tgtEl>
                                        <p:attrNameLst>
                                          <p:attrName>style.visibility</p:attrName>
                                        </p:attrNameLst>
                                      </p:cBhvr>
                                      <p:to>
                                        <p:strVal val="visible"/>
                                      </p:to>
                                    </p:set>
                                  </p:childTnLst>
                                </p:cTn>
                              </p:par>
                            </p:childTnLst>
                          </p:cTn>
                        </p:par>
                        <p:par>
                          <p:cTn id="77" fill="hold">
                            <p:stCondLst>
                              <p:cond delay="2000"/>
                            </p:stCondLst>
                            <p:childTnLst>
                              <p:par>
                                <p:cTn id="78" presetID="1" presetClass="entr" presetSubtype="0" fill="hold" nodeType="afterEffect">
                                  <p:stCondLst>
                                    <p:cond delay="500"/>
                                  </p:stCondLst>
                                  <p:childTnLst>
                                    <p:set>
                                      <p:cBhvr>
                                        <p:cTn id="79" dur="1" fill="hold">
                                          <p:stCondLst>
                                            <p:cond delay="0"/>
                                          </p:stCondLst>
                                        </p:cTn>
                                        <p:tgtEl>
                                          <p:spTgt spid="59"/>
                                        </p:tgtEl>
                                        <p:attrNameLst>
                                          <p:attrName>style.visibility</p:attrName>
                                        </p:attrNameLst>
                                      </p:cBhvr>
                                      <p:to>
                                        <p:strVal val="visible"/>
                                      </p:to>
                                    </p:set>
                                  </p:childTnLst>
                                </p:cTn>
                              </p:par>
                            </p:childTnLst>
                          </p:cTn>
                        </p:par>
                        <p:par>
                          <p:cTn id="80" fill="hold">
                            <p:stCondLst>
                              <p:cond delay="2500"/>
                            </p:stCondLst>
                            <p:childTnLst>
                              <p:par>
                                <p:cTn id="81" presetID="1" presetClass="entr" presetSubtype="0" fill="hold" nodeType="afterEffect">
                                  <p:stCondLst>
                                    <p:cond delay="500"/>
                                  </p:stCondLst>
                                  <p:childTnLst>
                                    <p:set>
                                      <p:cBhvr>
                                        <p:cTn id="82" dur="1" fill="hold">
                                          <p:stCondLst>
                                            <p:cond delay="0"/>
                                          </p:stCondLst>
                                        </p:cTn>
                                        <p:tgtEl>
                                          <p:spTgt spid="62"/>
                                        </p:tgtEl>
                                        <p:attrNameLst>
                                          <p:attrName>style.visibility</p:attrName>
                                        </p:attrNameLst>
                                      </p:cBhvr>
                                      <p:to>
                                        <p:strVal val="visible"/>
                                      </p:to>
                                    </p:set>
                                  </p:childTnLst>
                                </p:cTn>
                              </p:par>
                            </p:childTnLst>
                          </p:cTn>
                        </p:par>
                        <p:par>
                          <p:cTn id="83" fill="hold">
                            <p:stCondLst>
                              <p:cond delay="3000"/>
                            </p:stCondLst>
                            <p:childTnLst>
                              <p:par>
                                <p:cTn id="84" presetID="1" presetClass="entr" presetSubtype="0" fill="hold" nodeType="afterEffect">
                                  <p:stCondLst>
                                    <p:cond delay="500"/>
                                  </p:stCondLst>
                                  <p:childTnLst>
                                    <p:set>
                                      <p:cBhvr>
                                        <p:cTn id="85" dur="1" fill="hold">
                                          <p:stCondLst>
                                            <p:cond delay="0"/>
                                          </p:stCondLst>
                                        </p:cTn>
                                        <p:tgtEl>
                                          <p:spTgt spid="66"/>
                                        </p:tgtEl>
                                        <p:attrNameLst>
                                          <p:attrName>style.visibility</p:attrName>
                                        </p:attrNameLst>
                                      </p:cBhvr>
                                      <p:to>
                                        <p:strVal val="visible"/>
                                      </p:to>
                                    </p:set>
                                  </p:childTnLst>
                                </p:cTn>
                              </p:par>
                            </p:childTnLst>
                          </p:cTn>
                        </p:par>
                        <p:par>
                          <p:cTn id="86" fill="hold">
                            <p:stCondLst>
                              <p:cond delay="3500"/>
                            </p:stCondLst>
                            <p:childTnLst>
                              <p:par>
                                <p:cTn id="87" presetID="1" presetClass="entr" presetSubtype="0" fill="hold" nodeType="afterEffect">
                                  <p:stCondLst>
                                    <p:cond delay="500"/>
                                  </p:stCondLst>
                                  <p:childTnLst>
                                    <p:set>
                                      <p:cBhvr>
                                        <p:cTn id="88" dur="1" fill="hold">
                                          <p:stCondLst>
                                            <p:cond delay="0"/>
                                          </p:stCondLst>
                                        </p:cTn>
                                        <p:tgtEl>
                                          <p:spTgt spid="68"/>
                                        </p:tgtEl>
                                        <p:attrNameLst>
                                          <p:attrName>style.visibility</p:attrName>
                                        </p:attrNameLst>
                                      </p:cBhvr>
                                      <p:to>
                                        <p:strVal val="visible"/>
                                      </p:to>
                                    </p:set>
                                  </p:childTnLst>
                                </p:cTn>
                              </p:par>
                            </p:childTnLst>
                          </p:cTn>
                        </p:par>
                        <p:par>
                          <p:cTn id="89" fill="hold">
                            <p:stCondLst>
                              <p:cond delay="4000"/>
                            </p:stCondLst>
                            <p:childTnLst>
                              <p:par>
                                <p:cTn id="90" presetID="1" presetClass="entr" presetSubtype="0" fill="hold" nodeType="afterEffect">
                                  <p:stCondLst>
                                    <p:cond delay="500"/>
                                  </p:stCondLst>
                                  <p:childTnLst>
                                    <p:set>
                                      <p:cBhvr>
                                        <p:cTn id="91" dur="1" fill="hold">
                                          <p:stCondLst>
                                            <p:cond delay="0"/>
                                          </p:stCondLst>
                                        </p:cTn>
                                        <p:tgtEl>
                                          <p:spTgt spid="70"/>
                                        </p:tgtEl>
                                        <p:attrNameLst>
                                          <p:attrName>style.visibility</p:attrName>
                                        </p:attrNameLst>
                                      </p:cBhvr>
                                      <p:to>
                                        <p:strVal val="visible"/>
                                      </p:to>
                                    </p:set>
                                  </p:childTnLst>
                                </p:cTn>
                              </p:par>
                            </p:childTnLst>
                          </p:cTn>
                        </p:par>
                        <p:par>
                          <p:cTn id="92" fill="hold">
                            <p:stCondLst>
                              <p:cond delay="4500"/>
                            </p:stCondLst>
                            <p:childTnLst>
                              <p:par>
                                <p:cTn id="93" presetID="1" presetClass="entr" presetSubtype="0" fill="hold" nodeType="afterEffect">
                                  <p:stCondLst>
                                    <p:cond delay="500"/>
                                  </p:stCondLst>
                                  <p:childTnLst>
                                    <p:set>
                                      <p:cBhvr>
                                        <p:cTn id="94" dur="1" fill="hold">
                                          <p:stCondLst>
                                            <p:cond delay="0"/>
                                          </p:stCondLst>
                                        </p:cTn>
                                        <p:tgtEl>
                                          <p:spTgt spid="72"/>
                                        </p:tgtEl>
                                        <p:attrNameLst>
                                          <p:attrName>style.visibility</p:attrName>
                                        </p:attrNameLst>
                                      </p:cBhvr>
                                      <p:to>
                                        <p:strVal val="visible"/>
                                      </p:to>
                                    </p:set>
                                  </p:childTnLst>
                                </p:cTn>
                              </p:par>
                            </p:childTnLst>
                          </p:cTn>
                        </p:par>
                        <p:par>
                          <p:cTn id="95" fill="hold">
                            <p:stCondLst>
                              <p:cond delay="5000"/>
                            </p:stCondLst>
                            <p:childTnLst>
                              <p:par>
                                <p:cTn id="96" presetID="1" presetClass="entr" presetSubtype="0" fill="hold" nodeType="afterEffect">
                                  <p:stCondLst>
                                    <p:cond delay="500"/>
                                  </p:stCondLst>
                                  <p:childTnLst>
                                    <p:set>
                                      <p:cBhvr>
                                        <p:cTn id="97" dur="1" fill="hold">
                                          <p:stCondLst>
                                            <p:cond delay="0"/>
                                          </p:stCondLst>
                                        </p:cTn>
                                        <p:tgtEl>
                                          <p:spTgt spid="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2" grpId="0" animBg="1"/>
      <p:bldP spid="33" grpId="0" animBg="1"/>
      <p:bldP spid="34" grpId="0" animBg="1"/>
      <p:bldP spid="43" grpId="0" animBg="1"/>
      <p:bldP spid="52" grpId="0" animBg="1"/>
      <p:bldP spid="5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
            <a:ext cx="7609114" cy="1023042"/>
          </a:xfrm>
        </p:spPr>
        <p:txBody>
          <a:bodyPr/>
          <a:lstStyle/>
          <a:p>
            <a:r>
              <a:rPr lang="en-US" dirty="0"/>
              <a:t>Details</a:t>
            </a:r>
          </a:p>
        </p:txBody>
      </p:sp>
      <p:sp>
        <p:nvSpPr>
          <p:cNvPr id="4" name="Date Placeholder 3"/>
          <p:cNvSpPr>
            <a:spLocks noGrp="1"/>
          </p:cNvSpPr>
          <p:nvPr>
            <p:ph type="dt" sz="half" idx="10"/>
          </p:nvPr>
        </p:nvSpPr>
        <p:spPr/>
        <p:txBody>
          <a:bodyPr/>
          <a:lstStyle/>
          <a:p>
            <a:fld id="{DBDB7EE6-1B5E-4476-A47F-F921151C9BB7}" type="datetime1">
              <a:rPr lang="en-US" smtClean="0"/>
              <a:t>10/7/2016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17</a:t>
            </a:fld>
            <a:endParaRPr lang="en-US"/>
          </a:p>
        </p:txBody>
      </p:sp>
      <p:pic>
        <p:nvPicPr>
          <p:cNvPr id="7" name="Picture 6"/>
          <p:cNvPicPr>
            <a:picLocks noChangeAspect="1"/>
          </p:cNvPicPr>
          <p:nvPr/>
        </p:nvPicPr>
        <p:blipFill>
          <a:blip r:embed="rId3"/>
          <a:stretch>
            <a:fillRect/>
          </a:stretch>
        </p:blipFill>
        <p:spPr>
          <a:xfrm>
            <a:off x="1159408" y="1095472"/>
            <a:ext cx="6867822" cy="5450186"/>
          </a:xfrm>
          <a:prstGeom prst="rect">
            <a:avLst/>
          </a:prstGeom>
        </p:spPr>
      </p:pic>
      <p:cxnSp>
        <p:nvCxnSpPr>
          <p:cNvPr id="10" name="Straight Arrow Connector 9"/>
          <p:cNvCxnSpPr/>
          <p:nvPr/>
        </p:nvCxnSpPr>
        <p:spPr>
          <a:xfrm>
            <a:off x="2053628" y="2763211"/>
            <a:ext cx="706170" cy="688063"/>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2332965" y="2507811"/>
            <a:ext cx="706170" cy="688063"/>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2572315" y="2180397"/>
            <a:ext cx="706170" cy="688063"/>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2675865" y="1747319"/>
            <a:ext cx="706170" cy="688063"/>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3028950" y="1470472"/>
            <a:ext cx="706170" cy="688063"/>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7075472" y="1747319"/>
            <a:ext cx="650448" cy="514539"/>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H="1">
            <a:off x="7192594" y="2157047"/>
            <a:ext cx="650448" cy="514539"/>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a:off x="7161426" y="2486745"/>
            <a:ext cx="650448" cy="514539"/>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0378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250"/>
                                  </p:stCondLst>
                                  <p:childTnLst>
                                    <p:set>
                                      <p:cBhvr>
                                        <p:cTn id="9" dur="1" fill="hold">
                                          <p:stCondLst>
                                            <p:cond delay="0"/>
                                          </p:stCondLst>
                                        </p:cTn>
                                        <p:tgtEl>
                                          <p:spTgt spid="11"/>
                                        </p:tgtEl>
                                        <p:attrNameLst>
                                          <p:attrName>style.visibility</p:attrName>
                                        </p:attrNameLst>
                                      </p:cBhvr>
                                      <p:to>
                                        <p:strVal val="visible"/>
                                      </p:to>
                                    </p:set>
                                  </p:childTnLst>
                                </p:cTn>
                              </p:par>
                            </p:childTnLst>
                          </p:cTn>
                        </p:par>
                        <p:par>
                          <p:cTn id="10" fill="hold">
                            <p:stCondLst>
                              <p:cond delay="250"/>
                            </p:stCondLst>
                            <p:childTnLst>
                              <p:par>
                                <p:cTn id="11" presetID="1" presetClass="entr" presetSubtype="0" fill="hold" nodeType="afterEffect">
                                  <p:stCondLst>
                                    <p:cond delay="250"/>
                                  </p:stCondLst>
                                  <p:childTnLst>
                                    <p:set>
                                      <p:cBhvr>
                                        <p:cTn id="12" dur="1" fill="hold">
                                          <p:stCondLst>
                                            <p:cond delay="0"/>
                                          </p:stCondLst>
                                        </p:cTn>
                                        <p:tgtEl>
                                          <p:spTgt spid="12"/>
                                        </p:tgtEl>
                                        <p:attrNameLst>
                                          <p:attrName>style.visibility</p:attrName>
                                        </p:attrNameLst>
                                      </p:cBhvr>
                                      <p:to>
                                        <p:strVal val="visible"/>
                                      </p:to>
                                    </p:set>
                                  </p:childTnLst>
                                </p:cTn>
                              </p:par>
                            </p:childTnLst>
                          </p:cTn>
                        </p:par>
                        <p:par>
                          <p:cTn id="13" fill="hold">
                            <p:stCondLst>
                              <p:cond delay="500"/>
                            </p:stCondLst>
                            <p:childTnLst>
                              <p:par>
                                <p:cTn id="14" presetID="1" presetClass="entr" presetSubtype="0" fill="hold" nodeType="afterEffect">
                                  <p:stCondLst>
                                    <p:cond delay="250"/>
                                  </p:stCondLst>
                                  <p:childTnLst>
                                    <p:set>
                                      <p:cBhvr>
                                        <p:cTn id="15" dur="1" fill="hold">
                                          <p:stCondLst>
                                            <p:cond delay="0"/>
                                          </p:stCondLst>
                                        </p:cTn>
                                        <p:tgtEl>
                                          <p:spTgt spid="13"/>
                                        </p:tgtEl>
                                        <p:attrNameLst>
                                          <p:attrName>style.visibility</p:attrName>
                                        </p:attrNameLst>
                                      </p:cBhvr>
                                      <p:to>
                                        <p:strVal val="visible"/>
                                      </p:to>
                                    </p:set>
                                  </p:childTnLst>
                                </p:cTn>
                              </p:par>
                            </p:childTnLst>
                          </p:cTn>
                        </p:par>
                        <p:par>
                          <p:cTn id="16" fill="hold">
                            <p:stCondLst>
                              <p:cond delay="750"/>
                            </p:stCondLst>
                            <p:childTnLst>
                              <p:par>
                                <p:cTn id="17" presetID="1" presetClass="entr" presetSubtype="0" fill="hold" nodeType="afterEffect">
                                  <p:stCondLst>
                                    <p:cond delay="250"/>
                                  </p:stCondLst>
                                  <p:childTnLst>
                                    <p:set>
                                      <p:cBhvr>
                                        <p:cTn id="18" dur="1" fill="hold">
                                          <p:stCondLst>
                                            <p:cond delay="0"/>
                                          </p:stCondLst>
                                        </p:cTn>
                                        <p:tgtEl>
                                          <p:spTgt spid="14"/>
                                        </p:tgtEl>
                                        <p:attrNameLst>
                                          <p:attrName>style.visibility</p:attrName>
                                        </p:attrNameLst>
                                      </p:cBhvr>
                                      <p:to>
                                        <p:strVal val="visible"/>
                                      </p:to>
                                    </p:set>
                                  </p:childTnLst>
                                </p:cTn>
                              </p:par>
                            </p:childTnLst>
                          </p:cTn>
                        </p:par>
                        <p:par>
                          <p:cTn id="19" fill="hold">
                            <p:stCondLst>
                              <p:cond delay="1000"/>
                            </p:stCondLst>
                            <p:childTnLst>
                              <p:par>
                                <p:cTn id="20" presetID="1" presetClass="entr" presetSubtype="0" fill="hold" nodeType="afterEffect">
                                  <p:stCondLst>
                                    <p:cond delay="250"/>
                                  </p:stCondLst>
                                  <p:childTnLst>
                                    <p:set>
                                      <p:cBhvr>
                                        <p:cTn id="21" dur="1" fill="hold">
                                          <p:stCondLst>
                                            <p:cond delay="0"/>
                                          </p:stCondLst>
                                        </p:cTn>
                                        <p:tgtEl>
                                          <p:spTgt spid="15"/>
                                        </p:tgtEl>
                                        <p:attrNameLst>
                                          <p:attrName>style.visibility</p:attrName>
                                        </p:attrNameLst>
                                      </p:cBhvr>
                                      <p:to>
                                        <p:strVal val="visible"/>
                                      </p:to>
                                    </p:set>
                                  </p:childTnLst>
                                </p:cTn>
                              </p:par>
                            </p:childTnLst>
                          </p:cTn>
                        </p:par>
                        <p:par>
                          <p:cTn id="22" fill="hold">
                            <p:stCondLst>
                              <p:cond delay="1250"/>
                            </p:stCondLst>
                            <p:childTnLst>
                              <p:par>
                                <p:cTn id="23" presetID="1" presetClass="entr" presetSubtype="0" fill="hold" nodeType="afterEffect">
                                  <p:stCondLst>
                                    <p:cond delay="0"/>
                                  </p:stCondLst>
                                  <p:childTnLst>
                                    <p:set>
                                      <p:cBhvr>
                                        <p:cTn id="24" dur="1" fill="hold">
                                          <p:stCondLst>
                                            <p:cond delay="9"/>
                                          </p:stCondLst>
                                        </p:cTn>
                                        <p:tgtEl>
                                          <p:spTgt spid="17"/>
                                        </p:tgtEl>
                                        <p:attrNameLst>
                                          <p:attrName>style.visibility</p:attrName>
                                        </p:attrNameLst>
                                      </p:cBhvr>
                                      <p:to>
                                        <p:strVal val="visible"/>
                                      </p:to>
                                    </p:set>
                                  </p:childTnLst>
                                </p:cTn>
                              </p:par>
                            </p:childTnLst>
                          </p:cTn>
                        </p:par>
                        <p:par>
                          <p:cTn id="25" fill="hold">
                            <p:stCondLst>
                              <p:cond delay="1260"/>
                            </p:stCondLst>
                            <p:childTnLst>
                              <p:par>
                                <p:cTn id="26" presetID="1" presetClass="entr" presetSubtype="0" fill="hold" nodeType="afterEffect">
                                  <p:stCondLst>
                                    <p:cond delay="250"/>
                                  </p:stCondLst>
                                  <p:childTnLst>
                                    <p:set>
                                      <p:cBhvr>
                                        <p:cTn id="27" dur="1" fill="hold">
                                          <p:stCondLst>
                                            <p:cond delay="9"/>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5" y="0"/>
            <a:ext cx="8056695" cy="995881"/>
          </a:xfrm>
        </p:spPr>
        <p:txBody>
          <a:bodyPr/>
          <a:lstStyle/>
          <a:p>
            <a:r>
              <a:rPr lang="en-US" dirty="0"/>
              <a:t>Where to Look for Details?</a:t>
            </a:r>
          </a:p>
        </p:txBody>
      </p:sp>
      <p:sp>
        <p:nvSpPr>
          <p:cNvPr id="4" name="Date Placeholder 3"/>
          <p:cNvSpPr>
            <a:spLocks noGrp="1"/>
          </p:cNvSpPr>
          <p:nvPr>
            <p:ph type="dt" sz="half" idx="10"/>
          </p:nvPr>
        </p:nvSpPr>
        <p:spPr/>
        <p:txBody>
          <a:bodyPr/>
          <a:lstStyle/>
          <a:p>
            <a:fld id="{DBDB7EE6-1B5E-4476-A47F-F921151C9BB7}" type="datetime1">
              <a:rPr lang="en-US" smtClean="0"/>
              <a:t>10/7/2016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18</a:t>
            </a:fld>
            <a:endParaRPr lang="en-US"/>
          </a:p>
        </p:txBody>
      </p:sp>
      <p:pic>
        <p:nvPicPr>
          <p:cNvPr id="7" name="Picture 6"/>
          <p:cNvPicPr>
            <a:picLocks noChangeAspect="1"/>
          </p:cNvPicPr>
          <p:nvPr/>
        </p:nvPicPr>
        <p:blipFill>
          <a:blip r:embed="rId3"/>
          <a:stretch>
            <a:fillRect/>
          </a:stretch>
        </p:blipFill>
        <p:spPr>
          <a:xfrm>
            <a:off x="1801635" y="1167222"/>
            <a:ext cx="5674825" cy="5309777"/>
          </a:xfrm>
          <a:prstGeom prst="rect">
            <a:avLst/>
          </a:prstGeom>
        </p:spPr>
      </p:pic>
      <p:cxnSp>
        <p:nvCxnSpPr>
          <p:cNvPr id="9" name="Straight Arrow Connector 8"/>
          <p:cNvCxnSpPr/>
          <p:nvPr/>
        </p:nvCxnSpPr>
        <p:spPr>
          <a:xfrm flipV="1">
            <a:off x="488887" y="3023859"/>
            <a:ext cx="1385180" cy="9053"/>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6906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
            <a:ext cx="7609114" cy="1013988"/>
          </a:xfrm>
        </p:spPr>
        <p:txBody>
          <a:bodyPr/>
          <a:lstStyle/>
          <a:p>
            <a:r>
              <a:rPr lang="en-US" dirty="0"/>
              <a:t>Drainage Structure Tables</a:t>
            </a:r>
          </a:p>
        </p:txBody>
      </p:sp>
      <p:sp>
        <p:nvSpPr>
          <p:cNvPr id="4" name="Date Placeholder 3"/>
          <p:cNvSpPr>
            <a:spLocks noGrp="1"/>
          </p:cNvSpPr>
          <p:nvPr>
            <p:ph type="dt" sz="half" idx="10"/>
          </p:nvPr>
        </p:nvSpPr>
        <p:spPr/>
        <p:txBody>
          <a:bodyPr/>
          <a:lstStyle/>
          <a:p>
            <a:fld id="{DBDB7EE6-1B5E-4476-A47F-F921151C9BB7}" type="datetime1">
              <a:rPr lang="en-US" smtClean="0"/>
              <a:t>10/7/2016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19</a:t>
            </a:fld>
            <a:endParaRPr lang="en-US"/>
          </a:p>
        </p:txBody>
      </p:sp>
      <p:pic>
        <p:nvPicPr>
          <p:cNvPr id="7" name="Picture 6"/>
          <p:cNvPicPr>
            <a:picLocks noChangeAspect="1"/>
          </p:cNvPicPr>
          <p:nvPr/>
        </p:nvPicPr>
        <p:blipFill>
          <a:blip r:embed="rId3"/>
          <a:stretch>
            <a:fillRect/>
          </a:stretch>
        </p:blipFill>
        <p:spPr>
          <a:xfrm>
            <a:off x="417181" y="1013989"/>
            <a:ext cx="8375765" cy="5553066"/>
          </a:xfrm>
          <a:prstGeom prst="rect">
            <a:avLst/>
          </a:prstGeom>
        </p:spPr>
      </p:pic>
    </p:spTree>
    <p:extLst>
      <p:ext uri="{BB962C8B-B14F-4D97-AF65-F5344CB8AC3E}">
        <p14:creationId xmlns:p14="http://schemas.microsoft.com/office/powerpoint/2010/main" val="37495419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
            <a:ext cx="7609114" cy="1023042"/>
          </a:xfrm>
        </p:spPr>
        <p:txBody>
          <a:bodyPr/>
          <a:lstStyle/>
          <a:p>
            <a:r>
              <a:rPr lang="en-US" dirty="0"/>
              <a:t>Plan Reading</a:t>
            </a:r>
          </a:p>
        </p:txBody>
      </p:sp>
      <p:sp>
        <p:nvSpPr>
          <p:cNvPr id="3" name="Content Placeholder 2"/>
          <p:cNvSpPr>
            <a:spLocks noGrp="1"/>
          </p:cNvSpPr>
          <p:nvPr>
            <p:ph idx="1"/>
          </p:nvPr>
        </p:nvSpPr>
        <p:spPr>
          <a:xfrm>
            <a:off x="262550" y="1204111"/>
            <a:ext cx="8252800" cy="4972852"/>
          </a:xfrm>
        </p:spPr>
        <p:txBody>
          <a:bodyPr/>
          <a:lstStyle/>
          <a:p>
            <a:r>
              <a:rPr lang="en-US" dirty="0"/>
              <a:t>This workshop is intended to be interactive</a:t>
            </a:r>
          </a:p>
          <a:p>
            <a:r>
              <a:rPr lang="en-US" dirty="0"/>
              <a:t>My approach (yours is likely different)</a:t>
            </a:r>
          </a:p>
          <a:p>
            <a:r>
              <a:rPr lang="en-US" dirty="0"/>
              <a:t>Start at 30,000 feet level (literally)</a:t>
            </a:r>
          </a:p>
          <a:p>
            <a:r>
              <a:rPr lang="en-US" dirty="0"/>
              <a:t>Drill down to tiny details</a:t>
            </a:r>
          </a:p>
          <a:p>
            <a:r>
              <a:rPr lang="en-US" dirty="0"/>
              <a:t>Try to build a 3-D mental image</a:t>
            </a:r>
          </a:p>
        </p:txBody>
      </p:sp>
      <p:sp>
        <p:nvSpPr>
          <p:cNvPr id="4" name="Date Placeholder 3"/>
          <p:cNvSpPr>
            <a:spLocks noGrp="1"/>
          </p:cNvSpPr>
          <p:nvPr>
            <p:ph type="dt" sz="half" idx="10"/>
          </p:nvPr>
        </p:nvSpPr>
        <p:spPr/>
        <p:txBody>
          <a:bodyPr/>
          <a:lstStyle/>
          <a:p>
            <a:fld id="{DBDB7EE6-1B5E-4476-A47F-F921151C9BB7}" type="datetime1">
              <a:rPr lang="en-US" smtClean="0"/>
              <a:t>10/7/2016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2</a:t>
            </a:fld>
            <a:endParaRPr lang="en-US"/>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32078" y="2815628"/>
            <a:ext cx="3592847" cy="3592847"/>
          </a:xfrm>
          <a:prstGeom prst="rect">
            <a:avLst/>
          </a:prstGeom>
        </p:spPr>
      </p:pic>
      <p:sp>
        <p:nvSpPr>
          <p:cNvPr id="8" name="TextBox 7"/>
          <p:cNvSpPr txBox="1"/>
          <p:nvPr/>
        </p:nvSpPr>
        <p:spPr>
          <a:xfrm>
            <a:off x="2113989" y="4449778"/>
            <a:ext cx="2808514" cy="707886"/>
          </a:xfrm>
          <a:prstGeom prst="rect">
            <a:avLst/>
          </a:prstGeom>
          <a:noFill/>
        </p:spPr>
        <p:txBody>
          <a:bodyPr wrap="square" rtlCol="0">
            <a:spAutoFit/>
          </a:bodyPr>
          <a:lstStyle/>
          <a:p>
            <a:r>
              <a:rPr lang="en-US" sz="2000" dirty="0">
                <a:latin typeface="Freestyle Script" panose="030804020302050B0404" pitchFamily="66" charset="0"/>
              </a:rPr>
              <a:t>Every Sheet Tells a Story!</a:t>
            </a:r>
          </a:p>
          <a:p>
            <a:r>
              <a:rPr lang="en-US" sz="2000" dirty="0">
                <a:latin typeface="Freestyle Script" panose="030804020302050B0404" pitchFamily="66" charset="0"/>
              </a:rPr>
              <a:t>            -Richard Musgrove, P.E.</a:t>
            </a:r>
          </a:p>
        </p:txBody>
      </p:sp>
    </p:spTree>
    <p:extLst>
      <p:ext uri="{BB962C8B-B14F-4D97-AF65-F5344CB8AC3E}">
        <p14:creationId xmlns:p14="http://schemas.microsoft.com/office/powerpoint/2010/main" val="20080746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
            <a:ext cx="7609114" cy="1013988"/>
          </a:xfrm>
        </p:spPr>
        <p:txBody>
          <a:bodyPr/>
          <a:lstStyle/>
          <a:p>
            <a:r>
              <a:rPr lang="en-US" dirty="0"/>
              <a:t>Drainage Structure Tables</a:t>
            </a:r>
          </a:p>
        </p:txBody>
      </p:sp>
      <p:sp>
        <p:nvSpPr>
          <p:cNvPr id="4" name="Date Placeholder 3"/>
          <p:cNvSpPr>
            <a:spLocks noGrp="1"/>
          </p:cNvSpPr>
          <p:nvPr>
            <p:ph type="dt" sz="half" idx="10"/>
          </p:nvPr>
        </p:nvSpPr>
        <p:spPr/>
        <p:txBody>
          <a:bodyPr/>
          <a:lstStyle/>
          <a:p>
            <a:fld id="{DBDB7EE6-1B5E-4476-A47F-F921151C9BB7}" type="datetime1">
              <a:rPr lang="en-US" smtClean="0"/>
              <a:t>10/7/2016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20</a:t>
            </a:fld>
            <a:endParaRPr lang="en-US"/>
          </a:p>
        </p:txBody>
      </p:sp>
      <p:pic>
        <p:nvPicPr>
          <p:cNvPr id="3" name="Picture 2"/>
          <p:cNvPicPr>
            <a:picLocks noChangeAspect="1"/>
          </p:cNvPicPr>
          <p:nvPr/>
        </p:nvPicPr>
        <p:blipFill>
          <a:blip r:embed="rId3"/>
          <a:stretch>
            <a:fillRect/>
          </a:stretch>
        </p:blipFill>
        <p:spPr>
          <a:xfrm>
            <a:off x="1068958" y="1143204"/>
            <a:ext cx="3234183" cy="5222718"/>
          </a:xfrm>
          <a:prstGeom prst="rect">
            <a:avLst/>
          </a:prstGeom>
        </p:spPr>
      </p:pic>
      <p:pic>
        <p:nvPicPr>
          <p:cNvPr id="8" name="Picture 7"/>
          <p:cNvPicPr>
            <a:picLocks noChangeAspect="1"/>
          </p:cNvPicPr>
          <p:nvPr/>
        </p:nvPicPr>
        <p:blipFill>
          <a:blip r:embed="rId4"/>
          <a:stretch>
            <a:fillRect/>
          </a:stretch>
        </p:blipFill>
        <p:spPr>
          <a:xfrm>
            <a:off x="5129709" y="1157952"/>
            <a:ext cx="2254759" cy="5042592"/>
          </a:xfrm>
          <a:prstGeom prst="rect">
            <a:avLst/>
          </a:prstGeom>
        </p:spPr>
      </p:pic>
      <p:cxnSp>
        <p:nvCxnSpPr>
          <p:cNvPr id="10" name="Straight Arrow Connector 9"/>
          <p:cNvCxnSpPr/>
          <p:nvPr/>
        </p:nvCxnSpPr>
        <p:spPr>
          <a:xfrm flipH="1">
            <a:off x="3117669" y="6200544"/>
            <a:ext cx="1497874" cy="0"/>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1386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
            <a:ext cx="7609114" cy="1001486"/>
          </a:xfrm>
        </p:spPr>
        <p:txBody>
          <a:bodyPr/>
          <a:lstStyle/>
          <a:p>
            <a:r>
              <a:rPr lang="en-US" dirty="0"/>
              <a:t>Construction Details</a:t>
            </a:r>
          </a:p>
        </p:txBody>
      </p:sp>
      <p:sp>
        <p:nvSpPr>
          <p:cNvPr id="4" name="Date Placeholder 3"/>
          <p:cNvSpPr>
            <a:spLocks noGrp="1"/>
          </p:cNvSpPr>
          <p:nvPr>
            <p:ph type="dt" sz="half" idx="10"/>
          </p:nvPr>
        </p:nvSpPr>
        <p:spPr/>
        <p:txBody>
          <a:bodyPr/>
          <a:lstStyle/>
          <a:p>
            <a:fld id="{DBDB7EE6-1B5E-4476-A47F-F921151C9BB7}" type="datetime1">
              <a:rPr lang="en-US" smtClean="0"/>
              <a:t>10/7/2016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21</a:t>
            </a:fld>
            <a:endParaRPr lang="en-US"/>
          </a:p>
        </p:txBody>
      </p:sp>
      <p:pic>
        <p:nvPicPr>
          <p:cNvPr id="7" name="Picture 6"/>
          <p:cNvPicPr>
            <a:picLocks noChangeAspect="1"/>
          </p:cNvPicPr>
          <p:nvPr/>
        </p:nvPicPr>
        <p:blipFill>
          <a:blip r:embed="rId3"/>
          <a:stretch>
            <a:fillRect/>
          </a:stretch>
        </p:blipFill>
        <p:spPr>
          <a:xfrm>
            <a:off x="437361" y="1001487"/>
            <a:ext cx="8442355" cy="5563825"/>
          </a:xfrm>
          <a:prstGeom prst="rect">
            <a:avLst/>
          </a:prstGeom>
        </p:spPr>
      </p:pic>
    </p:spTree>
    <p:extLst>
      <p:ext uri="{BB962C8B-B14F-4D97-AF65-F5344CB8AC3E}">
        <p14:creationId xmlns:p14="http://schemas.microsoft.com/office/powerpoint/2010/main" val="11137169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DBDB7EE6-1B5E-4476-A47F-F921151C9BB7}" type="datetime1">
              <a:rPr lang="en-US" smtClean="0"/>
              <a:t>10/7/2016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22</a:t>
            </a:fld>
            <a:endParaRPr lang="en-US"/>
          </a:p>
        </p:txBody>
      </p:sp>
      <p:sp>
        <p:nvSpPr>
          <p:cNvPr id="7" name="Title 1"/>
          <p:cNvSpPr>
            <a:spLocks noGrp="1"/>
          </p:cNvSpPr>
          <p:nvPr>
            <p:ph type="title"/>
          </p:nvPr>
        </p:nvSpPr>
        <p:spPr>
          <a:xfrm>
            <a:off x="906236" y="1"/>
            <a:ext cx="7609114" cy="1001486"/>
          </a:xfrm>
        </p:spPr>
        <p:txBody>
          <a:bodyPr/>
          <a:lstStyle/>
          <a:p>
            <a:r>
              <a:rPr lang="en-US" dirty="0"/>
              <a:t>Construction Details</a:t>
            </a:r>
          </a:p>
        </p:txBody>
      </p:sp>
      <p:pic>
        <p:nvPicPr>
          <p:cNvPr id="8" name="Picture 7"/>
          <p:cNvPicPr>
            <a:picLocks noChangeAspect="1"/>
          </p:cNvPicPr>
          <p:nvPr/>
        </p:nvPicPr>
        <p:blipFill>
          <a:blip r:embed="rId3"/>
          <a:stretch>
            <a:fillRect/>
          </a:stretch>
        </p:blipFill>
        <p:spPr>
          <a:xfrm>
            <a:off x="780882" y="1164811"/>
            <a:ext cx="8011373" cy="5330327"/>
          </a:xfrm>
          <a:prstGeom prst="rect">
            <a:avLst/>
          </a:prstGeom>
        </p:spPr>
      </p:pic>
    </p:spTree>
    <p:extLst>
      <p:ext uri="{BB962C8B-B14F-4D97-AF65-F5344CB8AC3E}">
        <p14:creationId xmlns:p14="http://schemas.microsoft.com/office/powerpoint/2010/main" val="25393712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
            <a:ext cx="7609114" cy="1062446"/>
          </a:xfrm>
        </p:spPr>
        <p:txBody>
          <a:bodyPr/>
          <a:lstStyle/>
          <a:p>
            <a:r>
              <a:rPr lang="en-US" dirty="0"/>
              <a:t>Questions and Discussion</a:t>
            </a:r>
          </a:p>
        </p:txBody>
      </p:sp>
      <p:sp>
        <p:nvSpPr>
          <p:cNvPr id="4" name="Date Placeholder 3"/>
          <p:cNvSpPr>
            <a:spLocks noGrp="1"/>
          </p:cNvSpPr>
          <p:nvPr>
            <p:ph type="dt" sz="half" idx="10"/>
          </p:nvPr>
        </p:nvSpPr>
        <p:spPr/>
        <p:txBody>
          <a:bodyPr/>
          <a:lstStyle/>
          <a:p>
            <a:fld id="{DBDB7EE6-1B5E-4476-A47F-F921151C9BB7}" type="datetime1">
              <a:rPr lang="en-US" smtClean="0"/>
              <a:t>10/7/2016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23</a:t>
            </a:fld>
            <a:endParaRPr lang="en-US"/>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9531" y="1203482"/>
            <a:ext cx="6923559" cy="4927351"/>
          </a:xfrm>
          <a:prstGeom prst="rect">
            <a:avLst/>
          </a:prstGeom>
        </p:spPr>
      </p:pic>
    </p:spTree>
    <p:extLst>
      <p:ext uri="{BB962C8B-B14F-4D97-AF65-F5344CB8AC3E}">
        <p14:creationId xmlns:p14="http://schemas.microsoft.com/office/powerpoint/2010/main" val="21450931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Lee Marchman, P.E.</a:t>
            </a:r>
          </a:p>
        </p:txBody>
      </p:sp>
      <p:sp>
        <p:nvSpPr>
          <p:cNvPr id="3" name="Content Placeholder 2"/>
          <p:cNvSpPr>
            <a:spLocks noGrp="1"/>
          </p:cNvSpPr>
          <p:nvPr>
            <p:ph idx="1"/>
          </p:nvPr>
        </p:nvSpPr>
        <p:spPr>
          <a:xfrm>
            <a:off x="647700" y="5226907"/>
            <a:ext cx="8229600" cy="1367677"/>
          </a:xfrm>
        </p:spPr>
        <p:txBody>
          <a:bodyPr>
            <a:normAutofit/>
          </a:bodyPr>
          <a:lstStyle/>
          <a:p>
            <a:pPr marL="0" indent="0">
              <a:buNone/>
            </a:pPr>
            <a:r>
              <a:rPr lang="en-US" sz="1800" dirty="0"/>
              <a:t>Award winning </a:t>
            </a:r>
            <a:r>
              <a:rPr lang="en-US" sz="1800" dirty="0" err="1"/>
              <a:t>zymurgist</a:t>
            </a:r>
            <a:r>
              <a:rPr lang="en-US" sz="1800" dirty="0"/>
              <a:t>.​ Superb chef. Long distance hiker. Advanced degreed engineer and scientist.​ Obsessive reader and collector of any written material. Skilled swordsman. Music connoisseur. Magnificent​ liar.</a:t>
            </a:r>
          </a:p>
          <a:p>
            <a:pPr marL="0" indent="0">
              <a:buNone/>
            </a:pPr>
            <a:endParaRPr lang="en-US" sz="1800" dirty="0"/>
          </a:p>
          <a:p>
            <a:pPr marL="0" indent="0">
              <a:buNone/>
            </a:pPr>
            <a:endParaRPr lang="en-US" dirty="0"/>
          </a:p>
        </p:txBody>
      </p:sp>
      <p:sp>
        <p:nvSpPr>
          <p:cNvPr id="4" name="Date Placeholder 3"/>
          <p:cNvSpPr>
            <a:spLocks noGrp="1"/>
          </p:cNvSpPr>
          <p:nvPr>
            <p:ph type="dt" sz="half" idx="10"/>
          </p:nvPr>
        </p:nvSpPr>
        <p:spPr/>
        <p:txBody>
          <a:bodyPr/>
          <a:lstStyle/>
          <a:p>
            <a:fld id="{D9641B56-F1C1-4B9C-86AB-A9C4D2348069}" type="datetime1">
              <a:rPr lang="en-US" smtClean="0"/>
              <a:pPr/>
              <a:t>10/7/2016</a:t>
            </a:fld>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24</a:t>
            </a:fld>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99550" y="2367040"/>
            <a:ext cx="2716799" cy="1838244"/>
          </a:xfrm>
          <a:prstGeom prst="rect">
            <a:avLst/>
          </a:prstGeom>
        </p:spPr>
      </p:pic>
      <p:sp>
        <p:nvSpPr>
          <p:cNvPr id="8" name="TextBox 7"/>
          <p:cNvSpPr txBox="1"/>
          <p:nvPr/>
        </p:nvSpPr>
        <p:spPr>
          <a:xfrm>
            <a:off x="407772" y="1371600"/>
            <a:ext cx="8469527" cy="646331"/>
          </a:xfrm>
          <a:prstGeom prst="rect">
            <a:avLst/>
          </a:prstGeom>
          <a:noFill/>
        </p:spPr>
        <p:txBody>
          <a:bodyPr wrap="square" rtlCol="0">
            <a:spAutoFit/>
          </a:bodyPr>
          <a:lstStyle/>
          <a:p>
            <a:pPr lvl="0">
              <a:spcBef>
                <a:spcPct val="20000"/>
              </a:spcBef>
            </a:pPr>
            <a:r>
              <a:rPr lang="en-US" b="1" dirty="0">
                <a:solidFill>
                  <a:prstClr val="black"/>
                </a:solidFill>
                <a:latin typeface="Arial" pitchFamily="34" charset="0"/>
                <a:cs typeface="Arial" pitchFamily="34" charset="0"/>
              </a:rPr>
              <a:t>“My resume contains a laundry list of skills that were useful a couple of centuries ago” </a:t>
            </a:r>
            <a:r>
              <a:rPr lang="en-US" dirty="0">
                <a:solidFill>
                  <a:prstClr val="black"/>
                </a:solidFill>
                <a:latin typeface="Arial" pitchFamily="34" charset="0"/>
                <a:cs typeface="Arial" pitchFamily="34" charset="0"/>
              </a:rPr>
              <a:t>(Credit to Jim Butcher)</a:t>
            </a:r>
          </a:p>
        </p:txBody>
      </p:sp>
      <p:sp>
        <p:nvSpPr>
          <p:cNvPr id="10" name="TextBox 9"/>
          <p:cNvSpPr txBox="1"/>
          <p:nvPr/>
        </p:nvSpPr>
        <p:spPr>
          <a:xfrm>
            <a:off x="980817" y="2629739"/>
            <a:ext cx="3410465" cy="1754326"/>
          </a:xfrm>
          <a:prstGeom prst="rect">
            <a:avLst/>
          </a:prstGeom>
          <a:noFill/>
        </p:spPr>
        <p:txBody>
          <a:bodyPr wrap="square" rtlCol="0">
            <a:spAutoFit/>
          </a:bodyPr>
          <a:lstStyle/>
          <a:p>
            <a:pPr algn="ctr"/>
            <a:r>
              <a:rPr lang="en-US" b="1" dirty="0"/>
              <a:t>Lee’s Contact Info</a:t>
            </a:r>
          </a:p>
          <a:p>
            <a:pPr algn="ctr"/>
            <a:r>
              <a:rPr lang="en-US" dirty="0"/>
              <a:t>BMC 625J</a:t>
            </a:r>
          </a:p>
          <a:p>
            <a:pPr algn="ctr"/>
            <a:r>
              <a:rPr lang="en-US" dirty="0"/>
              <a:t>850-245-8520</a:t>
            </a:r>
          </a:p>
          <a:p>
            <a:pPr algn="ctr"/>
            <a:r>
              <a:rPr lang="en-US" dirty="0"/>
              <a:t>X55520</a:t>
            </a:r>
          </a:p>
          <a:p>
            <a:pPr algn="ctr"/>
            <a:r>
              <a:rPr lang="en-US" dirty="0"/>
              <a:t>Lee.Marchman@dep.state.fl.us</a:t>
            </a:r>
          </a:p>
          <a:p>
            <a:endParaRPr lang="en-US" dirty="0"/>
          </a:p>
        </p:txBody>
      </p:sp>
    </p:spTree>
    <p:extLst>
      <p:ext uri="{BB962C8B-B14F-4D97-AF65-F5344CB8AC3E}">
        <p14:creationId xmlns:p14="http://schemas.microsoft.com/office/powerpoint/2010/main" val="4234641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1"/>
            <a:ext cx="7609114" cy="1023042"/>
          </a:xfrm>
        </p:spPr>
        <p:txBody>
          <a:bodyPr/>
          <a:lstStyle/>
          <a:p>
            <a:r>
              <a:rPr lang="en-US" dirty="0"/>
              <a:t>Cover Page</a:t>
            </a:r>
          </a:p>
        </p:txBody>
      </p:sp>
      <p:pic>
        <p:nvPicPr>
          <p:cNvPr id="9" name="Content Placeholder 8"/>
          <p:cNvPicPr>
            <a:picLocks noGrp="1" noChangeAspect="1"/>
          </p:cNvPicPr>
          <p:nvPr>
            <p:ph idx="1"/>
          </p:nvPr>
        </p:nvPicPr>
        <p:blipFill>
          <a:blip r:embed="rId3"/>
          <a:stretch>
            <a:fillRect/>
          </a:stretch>
        </p:blipFill>
        <p:spPr>
          <a:xfrm>
            <a:off x="485365" y="1023043"/>
            <a:ext cx="8341228" cy="5558826"/>
          </a:xfrm>
          <a:prstGeom prst="rect">
            <a:avLst/>
          </a:prstGeom>
        </p:spPr>
      </p:pic>
      <p:sp>
        <p:nvSpPr>
          <p:cNvPr id="4" name="Date Placeholder 3"/>
          <p:cNvSpPr>
            <a:spLocks noGrp="1"/>
          </p:cNvSpPr>
          <p:nvPr>
            <p:ph type="dt" sz="half" idx="10"/>
          </p:nvPr>
        </p:nvSpPr>
        <p:spPr/>
        <p:txBody>
          <a:bodyPr/>
          <a:lstStyle/>
          <a:p>
            <a:fld id="{DBDB7EE6-1B5E-4476-A47F-F921151C9BB7}" type="datetime1">
              <a:rPr lang="en-US" smtClean="0"/>
              <a:t>10/7/2016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3</a:t>
            </a:fld>
            <a:endParaRPr lang="en-US"/>
          </a:p>
        </p:txBody>
      </p:sp>
      <p:cxnSp>
        <p:nvCxnSpPr>
          <p:cNvPr id="11" name="Straight Arrow Connector 10"/>
          <p:cNvCxnSpPr/>
          <p:nvPr/>
        </p:nvCxnSpPr>
        <p:spPr>
          <a:xfrm flipV="1">
            <a:off x="1249378" y="2064190"/>
            <a:ext cx="588475" cy="679010"/>
          </a:xfrm>
          <a:prstGeom prst="straightConnector1">
            <a:avLst/>
          </a:prstGeom>
          <a:ln w="6032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1321806" y="2819055"/>
            <a:ext cx="516047" cy="657476"/>
          </a:xfrm>
          <a:prstGeom prst="straightConnector1">
            <a:avLst/>
          </a:prstGeom>
          <a:ln w="6032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4843604" y="2181885"/>
            <a:ext cx="1012479" cy="324416"/>
          </a:xfrm>
          <a:prstGeom prst="straightConnector1">
            <a:avLst/>
          </a:prstGeom>
          <a:ln w="6032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4843604" y="5323438"/>
            <a:ext cx="1454589" cy="12858"/>
          </a:xfrm>
          <a:prstGeom prst="straightConnector1">
            <a:avLst/>
          </a:prstGeom>
          <a:ln w="60325">
            <a:solidFill>
              <a:srgbClr val="0070C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flipH="1">
            <a:off x="2686050" y="6056768"/>
            <a:ext cx="1098299" cy="35376"/>
          </a:xfrm>
          <a:prstGeom prst="straightConnector1">
            <a:avLst/>
          </a:prstGeom>
          <a:ln w="60325">
            <a:solidFill>
              <a:srgbClr val="0070C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9329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DBDB7EE6-1B5E-4476-A47F-F921151C9BB7}" type="datetime1">
              <a:rPr lang="en-US" smtClean="0"/>
              <a:t>10/7/2016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4</a:t>
            </a:fld>
            <a:endParaRPr lang="en-US"/>
          </a:p>
        </p:txBody>
      </p:sp>
      <p:pic>
        <p:nvPicPr>
          <p:cNvPr id="7" name="Picture 6"/>
          <p:cNvPicPr>
            <a:picLocks noChangeAspect="1"/>
          </p:cNvPicPr>
          <p:nvPr/>
        </p:nvPicPr>
        <p:blipFill>
          <a:blip r:embed="rId3"/>
          <a:stretch>
            <a:fillRect/>
          </a:stretch>
        </p:blipFill>
        <p:spPr>
          <a:xfrm>
            <a:off x="-34538" y="381737"/>
            <a:ext cx="9185422" cy="6089862"/>
          </a:xfrm>
          <a:prstGeom prst="rect">
            <a:avLst/>
          </a:prstGeom>
        </p:spPr>
      </p:pic>
      <p:sp>
        <p:nvSpPr>
          <p:cNvPr id="2" name="TextBox 1"/>
          <p:cNvSpPr txBox="1"/>
          <p:nvPr/>
        </p:nvSpPr>
        <p:spPr>
          <a:xfrm>
            <a:off x="2238679" y="1831518"/>
            <a:ext cx="2037976" cy="276999"/>
          </a:xfrm>
          <a:prstGeom prst="rect">
            <a:avLst/>
          </a:prstGeom>
          <a:noFill/>
        </p:spPr>
        <p:txBody>
          <a:bodyPr wrap="square" rtlCol="0">
            <a:spAutoFit/>
          </a:bodyPr>
          <a:lstStyle/>
          <a:p>
            <a:r>
              <a:rPr lang="en-US" sz="1200" dirty="0"/>
              <a:t>Faint Lines = Off-Site Property</a:t>
            </a:r>
          </a:p>
        </p:txBody>
      </p:sp>
      <p:sp>
        <p:nvSpPr>
          <p:cNvPr id="8" name="TextBox 7"/>
          <p:cNvSpPr txBox="1"/>
          <p:nvPr/>
        </p:nvSpPr>
        <p:spPr>
          <a:xfrm>
            <a:off x="2211172" y="2448475"/>
            <a:ext cx="2037976" cy="276999"/>
          </a:xfrm>
          <a:prstGeom prst="rect">
            <a:avLst/>
          </a:prstGeom>
          <a:noFill/>
        </p:spPr>
        <p:txBody>
          <a:bodyPr wrap="square" rtlCol="0">
            <a:spAutoFit/>
          </a:bodyPr>
          <a:lstStyle/>
          <a:p>
            <a:r>
              <a:rPr lang="en-US" sz="1200" dirty="0"/>
              <a:t>Lighter Lines = Future Phases</a:t>
            </a:r>
          </a:p>
        </p:txBody>
      </p:sp>
      <p:sp>
        <p:nvSpPr>
          <p:cNvPr id="3" name="TextBox 2"/>
          <p:cNvSpPr txBox="1"/>
          <p:nvPr/>
        </p:nvSpPr>
        <p:spPr>
          <a:xfrm>
            <a:off x="747058" y="2020047"/>
            <a:ext cx="1428377" cy="276999"/>
          </a:xfrm>
          <a:prstGeom prst="rect">
            <a:avLst/>
          </a:prstGeom>
          <a:noFill/>
        </p:spPr>
        <p:txBody>
          <a:bodyPr wrap="square" rtlCol="0">
            <a:spAutoFit/>
          </a:bodyPr>
          <a:lstStyle/>
          <a:p>
            <a:r>
              <a:rPr lang="en-US" sz="1200" dirty="0"/>
              <a:t>Property Lines</a:t>
            </a:r>
          </a:p>
        </p:txBody>
      </p:sp>
      <p:sp>
        <p:nvSpPr>
          <p:cNvPr id="9" name="TextBox 8"/>
          <p:cNvSpPr txBox="1"/>
          <p:nvPr/>
        </p:nvSpPr>
        <p:spPr>
          <a:xfrm>
            <a:off x="6638538" y="899460"/>
            <a:ext cx="2037976" cy="276999"/>
          </a:xfrm>
          <a:prstGeom prst="rect">
            <a:avLst/>
          </a:prstGeom>
          <a:noFill/>
        </p:spPr>
        <p:txBody>
          <a:bodyPr wrap="square" rtlCol="0">
            <a:spAutoFit/>
          </a:bodyPr>
          <a:lstStyle/>
          <a:p>
            <a:r>
              <a:rPr lang="en-US" sz="1200" dirty="0"/>
              <a:t>Heavy Lines = Current Project</a:t>
            </a:r>
          </a:p>
        </p:txBody>
      </p:sp>
      <p:sp>
        <p:nvSpPr>
          <p:cNvPr id="10" name="Oval 9"/>
          <p:cNvSpPr/>
          <p:nvPr/>
        </p:nvSpPr>
        <p:spPr>
          <a:xfrm>
            <a:off x="5205506" y="705224"/>
            <a:ext cx="1027953" cy="603625"/>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5191685" y="478168"/>
            <a:ext cx="1846730" cy="276999"/>
          </a:xfrm>
          <a:prstGeom prst="rect">
            <a:avLst/>
          </a:prstGeom>
          <a:noFill/>
        </p:spPr>
        <p:txBody>
          <a:bodyPr wrap="square" rtlCol="0">
            <a:spAutoFit/>
          </a:bodyPr>
          <a:lstStyle/>
          <a:p>
            <a:r>
              <a:rPr lang="en-US" sz="1200" dirty="0"/>
              <a:t>Project Boundary Line</a:t>
            </a:r>
          </a:p>
        </p:txBody>
      </p:sp>
      <p:cxnSp>
        <p:nvCxnSpPr>
          <p:cNvPr id="13" name="Straight Arrow Connector 12"/>
          <p:cNvCxnSpPr/>
          <p:nvPr/>
        </p:nvCxnSpPr>
        <p:spPr>
          <a:xfrm flipH="1" flipV="1">
            <a:off x="8062260" y="1452282"/>
            <a:ext cx="842681" cy="11953"/>
          </a:xfrm>
          <a:prstGeom prst="straightConnector1">
            <a:avLst/>
          </a:prstGeom>
          <a:ln w="222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7566258" y="1134301"/>
            <a:ext cx="1110256" cy="276999"/>
          </a:xfrm>
          <a:prstGeom prst="rect">
            <a:avLst/>
          </a:prstGeom>
          <a:noFill/>
        </p:spPr>
        <p:txBody>
          <a:bodyPr wrap="square" rtlCol="0">
            <a:spAutoFit/>
          </a:bodyPr>
          <a:lstStyle/>
          <a:p>
            <a:r>
              <a:rPr lang="en-US" sz="1200" dirty="0"/>
              <a:t>Project Access</a:t>
            </a:r>
          </a:p>
        </p:txBody>
      </p:sp>
      <p:sp>
        <p:nvSpPr>
          <p:cNvPr id="19" name="TextBox 18"/>
          <p:cNvSpPr txBox="1"/>
          <p:nvPr/>
        </p:nvSpPr>
        <p:spPr>
          <a:xfrm>
            <a:off x="6173696" y="3114373"/>
            <a:ext cx="1589740" cy="276999"/>
          </a:xfrm>
          <a:prstGeom prst="rect">
            <a:avLst/>
          </a:prstGeom>
          <a:noFill/>
        </p:spPr>
        <p:txBody>
          <a:bodyPr wrap="square" rtlCol="0">
            <a:spAutoFit/>
          </a:bodyPr>
          <a:lstStyle/>
          <a:p>
            <a:r>
              <a:rPr lang="en-US" sz="1200" dirty="0"/>
              <a:t>Finished Grade Lines</a:t>
            </a:r>
          </a:p>
        </p:txBody>
      </p:sp>
      <p:cxnSp>
        <p:nvCxnSpPr>
          <p:cNvPr id="21" name="Straight Arrow Connector 20"/>
          <p:cNvCxnSpPr/>
          <p:nvPr/>
        </p:nvCxnSpPr>
        <p:spPr>
          <a:xfrm flipH="1" flipV="1">
            <a:off x="6115050" y="2725271"/>
            <a:ext cx="763868" cy="428989"/>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H="1" flipV="1">
            <a:off x="6591847" y="2095360"/>
            <a:ext cx="287071" cy="1051203"/>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V="1">
            <a:off x="6878918" y="2638612"/>
            <a:ext cx="89648" cy="507951"/>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V="1">
            <a:off x="6878918" y="2701733"/>
            <a:ext cx="1413436" cy="444830"/>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6" name="Oval 35"/>
          <p:cNvSpPr/>
          <p:nvPr/>
        </p:nvSpPr>
        <p:spPr>
          <a:xfrm>
            <a:off x="7601804" y="2870810"/>
            <a:ext cx="636896" cy="42739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p:cNvSpPr/>
          <p:nvPr/>
        </p:nvSpPr>
        <p:spPr>
          <a:xfrm>
            <a:off x="3211032" y="3634919"/>
            <a:ext cx="636896" cy="42739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p:cNvSpPr/>
          <p:nvPr/>
        </p:nvSpPr>
        <p:spPr>
          <a:xfrm>
            <a:off x="136716" y="2657110"/>
            <a:ext cx="636896" cy="42739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1" name="Straight Arrow Connector 40"/>
          <p:cNvCxnSpPr>
            <a:stCxn id="38" idx="6"/>
          </p:cNvCxnSpPr>
          <p:nvPr/>
        </p:nvCxnSpPr>
        <p:spPr>
          <a:xfrm flipV="1">
            <a:off x="3847928" y="3297744"/>
            <a:ext cx="4072324" cy="550875"/>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a:stCxn id="39" idx="6"/>
            <a:endCxn id="38" idx="2"/>
          </p:cNvCxnSpPr>
          <p:nvPr/>
        </p:nvCxnSpPr>
        <p:spPr>
          <a:xfrm>
            <a:off x="773612" y="2870810"/>
            <a:ext cx="2437420" cy="977809"/>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7528971" y="3290047"/>
            <a:ext cx="1066577" cy="646331"/>
          </a:xfrm>
          <a:prstGeom prst="rect">
            <a:avLst/>
          </a:prstGeom>
          <a:noFill/>
        </p:spPr>
        <p:txBody>
          <a:bodyPr wrap="square" rtlCol="0">
            <a:spAutoFit/>
          </a:bodyPr>
          <a:lstStyle/>
          <a:p>
            <a:r>
              <a:rPr lang="en-US" sz="1200" dirty="0"/>
              <a:t>Note Bold Text (Current Project)</a:t>
            </a:r>
          </a:p>
        </p:txBody>
      </p:sp>
      <p:sp>
        <p:nvSpPr>
          <p:cNvPr id="48" name="TextBox 47"/>
          <p:cNvSpPr txBox="1"/>
          <p:nvPr/>
        </p:nvSpPr>
        <p:spPr>
          <a:xfrm>
            <a:off x="37651" y="3016155"/>
            <a:ext cx="1076922" cy="646331"/>
          </a:xfrm>
          <a:prstGeom prst="rect">
            <a:avLst/>
          </a:prstGeom>
          <a:noFill/>
        </p:spPr>
        <p:txBody>
          <a:bodyPr wrap="square" rtlCol="0">
            <a:spAutoFit/>
          </a:bodyPr>
          <a:lstStyle/>
          <a:p>
            <a:r>
              <a:rPr lang="en-US" sz="1200" dirty="0"/>
              <a:t>Note Greyed Text (Future Project)</a:t>
            </a:r>
          </a:p>
        </p:txBody>
      </p:sp>
      <p:sp>
        <p:nvSpPr>
          <p:cNvPr id="49" name="TextBox 48"/>
          <p:cNvSpPr txBox="1"/>
          <p:nvPr/>
        </p:nvSpPr>
        <p:spPr>
          <a:xfrm>
            <a:off x="3037659" y="4021867"/>
            <a:ext cx="1066577" cy="646331"/>
          </a:xfrm>
          <a:prstGeom prst="rect">
            <a:avLst/>
          </a:prstGeom>
          <a:noFill/>
        </p:spPr>
        <p:txBody>
          <a:bodyPr wrap="square" rtlCol="0">
            <a:spAutoFit/>
          </a:bodyPr>
          <a:lstStyle/>
          <a:p>
            <a:r>
              <a:rPr lang="en-US" sz="1200" dirty="0"/>
              <a:t>Note Greyed Text (Future Project)</a:t>
            </a:r>
          </a:p>
        </p:txBody>
      </p:sp>
      <p:cxnSp>
        <p:nvCxnSpPr>
          <p:cNvPr id="51" name="Straight Arrow Connector 50"/>
          <p:cNvCxnSpPr/>
          <p:nvPr/>
        </p:nvCxnSpPr>
        <p:spPr>
          <a:xfrm>
            <a:off x="8146962" y="3235618"/>
            <a:ext cx="218225" cy="15575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a:stCxn id="38" idx="1"/>
          </p:cNvCxnSpPr>
          <p:nvPr/>
        </p:nvCxnSpPr>
        <p:spPr>
          <a:xfrm flipH="1" flipV="1">
            <a:off x="3211032" y="3507475"/>
            <a:ext cx="93271" cy="19003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a:stCxn id="38" idx="3"/>
          </p:cNvCxnSpPr>
          <p:nvPr/>
        </p:nvCxnSpPr>
        <p:spPr>
          <a:xfrm flipH="1">
            <a:off x="2074460" y="3999727"/>
            <a:ext cx="1229843" cy="33321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a:stCxn id="39" idx="7"/>
          </p:cNvCxnSpPr>
          <p:nvPr/>
        </p:nvCxnSpPr>
        <p:spPr>
          <a:xfrm flipV="1">
            <a:off x="680341" y="2596943"/>
            <a:ext cx="224960" cy="12275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p:nvPr/>
        </p:nvCxnSpPr>
        <p:spPr>
          <a:xfrm>
            <a:off x="352925" y="3084509"/>
            <a:ext cx="420687" cy="909455"/>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8" name="TextBox 67"/>
          <p:cNvSpPr txBox="1"/>
          <p:nvPr/>
        </p:nvSpPr>
        <p:spPr>
          <a:xfrm>
            <a:off x="7365376" y="1906467"/>
            <a:ext cx="796119" cy="461665"/>
          </a:xfrm>
          <a:prstGeom prst="rect">
            <a:avLst/>
          </a:prstGeom>
          <a:noFill/>
        </p:spPr>
        <p:txBody>
          <a:bodyPr wrap="square" rtlCol="0">
            <a:spAutoFit/>
          </a:bodyPr>
          <a:lstStyle/>
          <a:p>
            <a:r>
              <a:rPr lang="en-US" sz="1200" dirty="0"/>
              <a:t>Property Lines</a:t>
            </a:r>
          </a:p>
        </p:txBody>
      </p:sp>
      <p:cxnSp>
        <p:nvCxnSpPr>
          <p:cNvPr id="70" name="Straight Arrow Connector 69"/>
          <p:cNvCxnSpPr/>
          <p:nvPr/>
        </p:nvCxnSpPr>
        <p:spPr>
          <a:xfrm flipV="1">
            <a:off x="8011236" y="1772470"/>
            <a:ext cx="136477" cy="22995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2" name="Straight Arrow Connector 71"/>
          <p:cNvCxnSpPr/>
          <p:nvPr/>
        </p:nvCxnSpPr>
        <p:spPr>
          <a:xfrm flipH="1">
            <a:off x="7297004" y="2095360"/>
            <a:ext cx="231967" cy="15164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flipV="1">
            <a:off x="5993476" y="2086495"/>
            <a:ext cx="0" cy="8865"/>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a:off x="5993476" y="2095360"/>
            <a:ext cx="47694" cy="24540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flipH="1">
            <a:off x="6030832" y="2340769"/>
            <a:ext cx="10339" cy="151181"/>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84" name="TextBox 83"/>
          <p:cNvSpPr txBox="1"/>
          <p:nvPr/>
        </p:nvSpPr>
        <p:spPr>
          <a:xfrm>
            <a:off x="4711683" y="2197285"/>
            <a:ext cx="1407203" cy="276999"/>
          </a:xfrm>
          <a:prstGeom prst="rect">
            <a:avLst/>
          </a:prstGeom>
          <a:noFill/>
        </p:spPr>
        <p:txBody>
          <a:bodyPr wrap="square" rtlCol="0">
            <a:spAutoFit/>
          </a:bodyPr>
          <a:lstStyle/>
          <a:p>
            <a:r>
              <a:rPr lang="en-US" sz="1200" dirty="0"/>
              <a:t>Property Easement</a:t>
            </a:r>
          </a:p>
        </p:txBody>
      </p:sp>
      <p:cxnSp>
        <p:nvCxnSpPr>
          <p:cNvPr id="88" name="Straight Arrow Connector 87"/>
          <p:cNvCxnSpPr/>
          <p:nvPr/>
        </p:nvCxnSpPr>
        <p:spPr>
          <a:xfrm flipH="1">
            <a:off x="7365376" y="3080456"/>
            <a:ext cx="220260" cy="133205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9" name="TextBox 88"/>
          <p:cNvSpPr txBox="1"/>
          <p:nvPr/>
        </p:nvSpPr>
        <p:spPr>
          <a:xfrm>
            <a:off x="2801407" y="3413816"/>
            <a:ext cx="2085545" cy="276999"/>
          </a:xfrm>
          <a:prstGeom prst="rect">
            <a:avLst/>
          </a:prstGeom>
          <a:noFill/>
        </p:spPr>
        <p:txBody>
          <a:bodyPr wrap="square" rtlCol="0">
            <a:spAutoFit/>
          </a:bodyPr>
          <a:lstStyle/>
          <a:p>
            <a:r>
              <a:rPr lang="en-US" sz="1200" dirty="0"/>
              <a:t>Mean High Water Description</a:t>
            </a:r>
          </a:p>
        </p:txBody>
      </p:sp>
      <p:sp>
        <p:nvSpPr>
          <p:cNvPr id="90" name="TextBox 89"/>
          <p:cNvSpPr txBox="1"/>
          <p:nvPr/>
        </p:nvSpPr>
        <p:spPr>
          <a:xfrm>
            <a:off x="8224730" y="2851125"/>
            <a:ext cx="929902" cy="600164"/>
          </a:xfrm>
          <a:prstGeom prst="rect">
            <a:avLst/>
          </a:prstGeom>
          <a:noFill/>
        </p:spPr>
        <p:txBody>
          <a:bodyPr wrap="square" rtlCol="0">
            <a:spAutoFit/>
          </a:bodyPr>
          <a:lstStyle/>
          <a:p>
            <a:r>
              <a:rPr lang="en-US" sz="1100" dirty="0"/>
              <a:t>Mean High Water Description</a:t>
            </a:r>
          </a:p>
        </p:txBody>
      </p:sp>
      <p:sp>
        <p:nvSpPr>
          <p:cNvPr id="91" name="TextBox 90"/>
          <p:cNvSpPr txBox="1"/>
          <p:nvPr/>
        </p:nvSpPr>
        <p:spPr>
          <a:xfrm>
            <a:off x="27596" y="2247004"/>
            <a:ext cx="1564163" cy="461665"/>
          </a:xfrm>
          <a:prstGeom prst="rect">
            <a:avLst/>
          </a:prstGeom>
          <a:noFill/>
        </p:spPr>
        <p:txBody>
          <a:bodyPr wrap="square" rtlCol="0">
            <a:spAutoFit/>
          </a:bodyPr>
          <a:lstStyle/>
          <a:p>
            <a:r>
              <a:rPr lang="en-US" sz="1200" dirty="0"/>
              <a:t>Mean High Water Description</a:t>
            </a:r>
          </a:p>
        </p:txBody>
      </p:sp>
      <p:sp>
        <p:nvSpPr>
          <p:cNvPr id="12" name="Oval 11"/>
          <p:cNvSpPr/>
          <p:nvPr/>
        </p:nvSpPr>
        <p:spPr>
          <a:xfrm>
            <a:off x="8365188" y="4332941"/>
            <a:ext cx="539754" cy="1276007"/>
          </a:xfrm>
          <a:prstGeom prst="ellipse">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7009720" y="5728512"/>
            <a:ext cx="1821064" cy="276999"/>
          </a:xfrm>
          <a:prstGeom prst="rect">
            <a:avLst/>
          </a:prstGeom>
          <a:noFill/>
        </p:spPr>
        <p:txBody>
          <a:bodyPr wrap="square" rtlCol="0">
            <a:spAutoFit/>
          </a:bodyPr>
          <a:lstStyle/>
          <a:p>
            <a:r>
              <a:rPr lang="en-US" sz="1200" dirty="0"/>
              <a:t>Sign and Seal (Electronic)</a:t>
            </a:r>
          </a:p>
        </p:txBody>
      </p:sp>
      <p:sp>
        <p:nvSpPr>
          <p:cNvPr id="15" name="TextBox 14"/>
          <p:cNvSpPr txBox="1"/>
          <p:nvPr/>
        </p:nvSpPr>
        <p:spPr>
          <a:xfrm>
            <a:off x="8285433" y="3889335"/>
            <a:ext cx="675707" cy="276999"/>
          </a:xfrm>
          <a:prstGeom prst="rect">
            <a:avLst/>
          </a:prstGeom>
          <a:noFill/>
        </p:spPr>
        <p:txBody>
          <a:bodyPr wrap="square" rtlCol="0">
            <a:spAutoFit/>
          </a:bodyPr>
          <a:lstStyle/>
          <a:p>
            <a:r>
              <a:rPr lang="en-US" sz="1200" dirty="0"/>
              <a:t>SR-77A</a:t>
            </a:r>
          </a:p>
        </p:txBody>
      </p:sp>
      <p:sp>
        <p:nvSpPr>
          <p:cNvPr id="24" name="TextBox 23"/>
          <p:cNvSpPr txBox="1"/>
          <p:nvPr/>
        </p:nvSpPr>
        <p:spPr>
          <a:xfrm>
            <a:off x="6743806" y="4707372"/>
            <a:ext cx="731700" cy="276999"/>
          </a:xfrm>
          <a:prstGeom prst="rect">
            <a:avLst/>
          </a:prstGeom>
          <a:noFill/>
        </p:spPr>
        <p:txBody>
          <a:bodyPr wrap="square" rtlCol="0">
            <a:spAutoFit/>
          </a:bodyPr>
          <a:lstStyle/>
          <a:p>
            <a:r>
              <a:rPr lang="en-US" sz="1200" dirty="0"/>
              <a:t>Uplands</a:t>
            </a:r>
          </a:p>
        </p:txBody>
      </p:sp>
      <p:sp>
        <p:nvSpPr>
          <p:cNvPr id="52" name="TextBox 51"/>
          <p:cNvSpPr txBox="1"/>
          <p:nvPr/>
        </p:nvSpPr>
        <p:spPr>
          <a:xfrm>
            <a:off x="5501758" y="4412512"/>
            <a:ext cx="787399" cy="276999"/>
          </a:xfrm>
          <a:prstGeom prst="rect">
            <a:avLst/>
          </a:prstGeom>
          <a:noFill/>
        </p:spPr>
        <p:txBody>
          <a:bodyPr wrap="square" rtlCol="0">
            <a:spAutoFit/>
          </a:bodyPr>
          <a:lstStyle/>
          <a:p>
            <a:r>
              <a:rPr lang="en-US" sz="1200" dirty="0"/>
              <a:t>Wetlands</a:t>
            </a:r>
          </a:p>
        </p:txBody>
      </p:sp>
      <p:sp>
        <p:nvSpPr>
          <p:cNvPr id="53" name="TextBox 52"/>
          <p:cNvSpPr txBox="1"/>
          <p:nvPr/>
        </p:nvSpPr>
        <p:spPr>
          <a:xfrm>
            <a:off x="1461246" y="4445557"/>
            <a:ext cx="787399" cy="276999"/>
          </a:xfrm>
          <a:prstGeom prst="rect">
            <a:avLst/>
          </a:prstGeom>
          <a:noFill/>
        </p:spPr>
        <p:txBody>
          <a:bodyPr wrap="square" rtlCol="0">
            <a:spAutoFit/>
          </a:bodyPr>
          <a:lstStyle/>
          <a:p>
            <a:r>
              <a:rPr lang="en-US" sz="1200" dirty="0"/>
              <a:t>Marsh</a:t>
            </a:r>
          </a:p>
        </p:txBody>
      </p:sp>
      <p:sp>
        <p:nvSpPr>
          <p:cNvPr id="25" name="Oval 24"/>
          <p:cNvSpPr/>
          <p:nvPr/>
        </p:nvSpPr>
        <p:spPr>
          <a:xfrm>
            <a:off x="4711683" y="5867011"/>
            <a:ext cx="2167235" cy="604588"/>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88812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grpId="0" nodeType="afterEffect">
                                  <p:stCondLst>
                                    <p:cond delay="250"/>
                                  </p:stCondLst>
                                  <p:childTnLst>
                                    <p:set>
                                      <p:cBhvr>
                                        <p:cTn id="37" dur="1" fill="hold">
                                          <p:stCondLst>
                                            <p:cond delay="0"/>
                                          </p:stCondLst>
                                        </p:cTn>
                                        <p:tgtEl>
                                          <p:spTgt spid="11"/>
                                        </p:tgtEl>
                                        <p:attrNameLst>
                                          <p:attrName>style.visibility</p:attrName>
                                        </p:attrNameLst>
                                      </p:cBhvr>
                                      <p:to>
                                        <p:strVal val="visible"/>
                                      </p:to>
                                    </p:set>
                                  </p:childTnLst>
                                </p:cTn>
                              </p:par>
                            </p:childTnLst>
                          </p:cTn>
                        </p:par>
                        <p:par>
                          <p:cTn id="38" fill="hold">
                            <p:stCondLst>
                              <p:cond delay="250"/>
                            </p:stCondLst>
                            <p:childTnLst>
                              <p:par>
                                <p:cTn id="39" presetID="1" presetClass="entr" presetSubtype="0" fill="hold" grpId="0" nodeType="afterEffect">
                                  <p:stCondLst>
                                    <p:cond delay="250"/>
                                  </p:stCondLst>
                                  <p:childTnLst>
                                    <p:set>
                                      <p:cBhvr>
                                        <p:cTn id="40" dur="1" fill="hold">
                                          <p:stCondLst>
                                            <p:cond delay="0"/>
                                          </p:stCondLst>
                                        </p:cTn>
                                        <p:tgtEl>
                                          <p:spTgt spid="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8"/>
                                        </p:tgtEl>
                                        <p:attrNameLst>
                                          <p:attrName>style.visibility</p:attrName>
                                        </p:attrNameLst>
                                      </p:cBhvr>
                                      <p:to>
                                        <p:strVal val="visible"/>
                                      </p:to>
                                    </p:set>
                                  </p:childTnLst>
                                </p:cTn>
                              </p:par>
                            </p:childTnLst>
                          </p:cTn>
                        </p:par>
                        <p:par>
                          <p:cTn id="45" fill="hold">
                            <p:stCondLst>
                              <p:cond delay="0"/>
                            </p:stCondLst>
                            <p:childTnLst>
                              <p:par>
                                <p:cTn id="46" presetID="1" presetClass="entr" presetSubtype="0" fill="hold" grpId="0" nodeType="afterEffect">
                                  <p:stCondLst>
                                    <p:cond delay="500"/>
                                  </p:stCondLst>
                                  <p:childTnLst>
                                    <p:set>
                                      <p:cBhvr>
                                        <p:cTn id="47" dur="1" fill="hold">
                                          <p:stCondLst>
                                            <p:cond delay="0"/>
                                          </p:stCondLst>
                                        </p:cTn>
                                        <p:tgtEl>
                                          <p:spTgt spid="2"/>
                                        </p:tgtEl>
                                        <p:attrNameLst>
                                          <p:attrName>style.visibility</p:attrName>
                                        </p:attrNameLst>
                                      </p:cBhvr>
                                      <p:to>
                                        <p:strVal val="visible"/>
                                      </p:to>
                                    </p:set>
                                  </p:childTnLst>
                                </p:cTn>
                              </p:par>
                              <p:par>
                                <p:cTn id="48" presetID="1" presetClass="entr" presetSubtype="0" fill="hold" grpId="0" nodeType="withEffect">
                                  <p:stCondLst>
                                    <p:cond delay="1500"/>
                                  </p:stCondLst>
                                  <p:childTnLst>
                                    <p:set>
                                      <p:cBhvr>
                                        <p:cTn id="49" dur="1" fill="hold">
                                          <p:stCondLst>
                                            <p:cond delay="0"/>
                                          </p:stCondLst>
                                        </p:cTn>
                                        <p:tgtEl>
                                          <p:spTgt spid="3"/>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36"/>
                                        </p:tgtEl>
                                        <p:attrNameLst>
                                          <p:attrName>style.visibility</p:attrName>
                                        </p:attrNameLst>
                                      </p:cBhvr>
                                      <p:to>
                                        <p:strVal val="visible"/>
                                      </p:to>
                                    </p:set>
                                  </p:childTnLst>
                                </p:cTn>
                              </p:par>
                            </p:childTnLst>
                          </p:cTn>
                        </p:par>
                        <p:par>
                          <p:cTn id="54" fill="hold">
                            <p:stCondLst>
                              <p:cond delay="0"/>
                            </p:stCondLst>
                            <p:childTnLst>
                              <p:par>
                                <p:cTn id="55" presetID="1" presetClass="entr" presetSubtype="0" fill="hold" grpId="0" nodeType="afterEffect">
                                  <p:stCondLst>
                                    <p:cond delay="500"/>
                                  </p:stCondLst>
                                  <p:childTnLst>
                                    <p:set>
                                      <p:cBhvr>
                                        <p:cTn id="56" dur="1" fill="hold">
                                          <p:stCondLst>
                                            <p:cond delay="0"/>
                                          </p:stCondLst>
                                        </p:cTn>
                                        <p:tgtEl>
                                          <p:spTgt spid="90"/>
                                        </p:tgtEl>
                                        <p:attrNameLst>
                                          <p:attrName>style.visibility</p:attrName>
                                        </p:attrNameLst>
                                      </p:cBhvr>
                                      <p:to>
                                        <p:strVal val="visible"/>
                                      </p:to>
                                    </p:set>
                                  </p:childTnLst>
                                </p:cTn>
                              </p:par>
                            </p:childTnLst>
                          </p:cTn>
                        </p:par>
                        <p:par>
                          <p:cTn id="57" fill="hold">
                            <p:stCondLst>
                              <p:cond delay="500"/>
                            </p:stCondLst>
                            <p:childTnLst>
                              <p:par>
                                <p:cTn id="58" presetID="1" presetClass="entr" presetSubtype="0" fill="hold" nodeType="afterEffect">
                                  <p:stCondLst>
                                    <p:cond delay="500"/>
                                  </p:stCondLst>
                                  <p:childTnLst>
                                    <p:set>
                                      <p:cBhvr>
                                        <p:cTn id="59" dur="1" fill="hold">
                                          <p:stCondLst>
                                            <p:cond delay="0"/>
                                          </p:stCondLst>
                                        </p:cTn>
                                        <p:tgtEl>
                                          <p:spTgt spid="51"/>
                                        </p:tgtEl>
                                        <p:attrNameLst>
                                          <p:attrName>style.visibility</p:attrName>
                                        </p:attrNameLst>
                                      </p:cBhvr>
                                      <p:to>
                                        <p:strVal val="visible"/>
                                      </p:to>
                                    </p:set>
                                  </p:childTnLst>
                                </p:cTn>
                              </p:par>
                            </p:childTnLst>
                          </p:cTn>
                        </p:par>
                        <p:par>
                          <p:cTn id="60" fill="hold">
                            <p:stCondLst>
                              <p:cond delay="1000"/>
                            </p:stCondLst>
                            <p:childTnLst>
                              <p:par>
                                <p:cTn id="61" presetID="1" presetClass="entr" presetSubtype="0" fill="hold" nodeType="afterEffect">
                                  <p:stCondLst>
                                    <p:cond delay="500"/>
                                  </p:stCondLst>
                                  <p:childTnLst>
                                    <p:set>
                                      <p:cBhvr>
                                        <p:cTn id="62" dur="1" fill="hold">
                                          <p:stCondLst>
                                            <p:cond delay="0"/>
                                          </p:stCondLst>
                                        </p:cTn>
                                        <p:tgtEl>
                                          <p:spTgt spid="88"/>
                                        </p:tgtEl>
                                        <p:attrNameLst>
                                          <p:attrName>style.visibility</p:attrName>
                                        </p:attrNameLst>
                                      </p:cBhvr>
                                      <p:to>
                                        <p:strVal val="visible"/>
                                      </p:to>
                                    </p:set>
                                  </p:childTnLst>
                                </p:cTn>
                              </p:par>
                            </p:childTnLst>
                          </p:cTn>
                        </p:par>
                        <p:par>
                          <p:cTn id="63" fill="hold">
                            <p:stCondLst>
                              <p:cond delay="1500"/>
                            </p:stCondLst>
                            <p:childTnLst>
                              <p:par>
                                <p:cTn id="64" presetID="1" presetClass="entr" presetSubtype="0" fill="hold" grpId="0" nodeType="afterEffect">
                                  <p:stCondLst>
                                    <p:cond delay="500"/>
                                  </p:stCondLst>
                                  <p:childTnLst>
                                    <p:set>
                                      <p:cBhvr>
                                        <p:cTn id="65" dur="1" fill="hold">
                                          <p:stCondLst>
                                            <p:cond delay="0"/>
                                          </p:stCondLst>
                                        </p:cTn>
                                        <p:tgtEl>
                                          <p:spTgt spid="45"/>
                                        </p:tgtEl>
                                        <p:attrNameLst>
                                          <p:attrName>style.visibility</p:attrName>
                                        </p:attrNameLst>
                                      </p:cBhvr>
                                      <p:to>
                                        <p:strVal val="visible"/>
                                      </p:to>
                                    </p:se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nodeType="clickEffect">
                                  <p:stCondLst>
                                    <p:cond delay="0"/>
                                  </p:stCondLst>
                                  <p:childTnLst>
                                    <p:set>
                                      <p:cBhvr>
                                        <p:cTn id="69" dur="1" fill="hold">
                                          <p:stCondLst>
                                            <p:cond delay="0"/>
                                          </p:stCondLst>
                                        </p:cTn>
                                        <p:tgtEl>
                                          <p:spTgt spid="41"/>
                                        </p:tgtEl>
                                        <p:attrNameLst>
                                          <p:attrName>style.visibility</p:attrName>
                                        </p:attrNameLst>
                                      </p:cBhvr>
                                      <p:to>
                                        <p:strVal val="visible"/>
                                      </p:to>
                                    </p:set>
                                  </p:childTnLst>
                                </p:cTn>
                              </p:par>
                            </p:childTnLst>
                          </p:cTn>
                        </p:par>
                        <p:par>
                          <p:cTn id="70" fill="hold">
                            <p:stCondLst>
                              <p:cond delay="0"/>
                            </p:stCondLst>
                            <p:childTnLst>
                              <p:par>
                                <p:cTn id="71" presetID="1" presetClass="entr" presetSubtype="0" fill="hold" grpId="0" nodeType="afterEffect">
                                  <p:stCondLst>
                                    <p:cond delay="500"/>
                                  </p:stCondLst>
                                  <p:childTnLst>
                                    <p:set>
                                      <p:cBhvr>
                                        <p:cTn id="72" dur="1" fill="hold">
                                          <p:stCondLst>
                                            <p:cond delay="0"/>
                                          </p:stCondLst>
                                        </p:cTn>
                                        <p:tgtEl>
                                          <p:spTgt spid="38"/>
                                        </p:tgtEl>
                                        <p:attrNameLst>
                                          <p:attrName>style.visibility</p:attrName>
                                        </p:attrNameLst>
                                      </p:cBhvr>
                                      <p:to>
                                        <p:strVal val="visible"/>
                                      </p:to>
                                    </p:set>
                                  </p:childTnLst>
                                </p:cTn>
                              </p:par>
                            </p:childTnLst>
                          </p:cTn>
                        </p:par>
                        <p:par>
                          <p:cTn id="73" fill="hold">
                            <p:stCondLst>
                              <p:cond delay="500"/>
                            </p:stCondLst>
                            <p:childTnLst>
                              <p:par>
                                <p:cTn id="74" presetID="1" presetClass="entr" presetSubtype="0" fill="hold" grpId="0" nodeType="afterEffect">
                                  <p:stCondLst>
                                    <p:cond delay="500"/>
                                  </p:stCondLst>
                                  <p:childTnLst>
                                    <p:set>
                                      <p:cBhvr>
                                        <p:cTn id="75" dur="1" fill="hold">
                                          <p:stCondLst>
                                            <p:cond delay="0"/>
                                          </p:stCondLst>
                                        </p:cTn>
                                        <p:tgtEl>
                                          <p:spTgt spid="89"/>
                                        </p:tgtEl>
                                        <p:attrNameLst>
                                          <p:attrName>style.visibility</p:attrName>
                                        </p:attrNameLst>
                                      </p:cBhvr>
                                      <p:to>
                                        <p:strVal val="visible"/>
                                      </p:to>
                                    </p:set>
                                  </p:childTnLst>
                                </p:cTn>
                              </p:par>
                            </p:childTnLst>
                          </p:cTn>
                        </p:par>
                        <p:par>
                          <p:cTn id="76" fill="hold">
                            <p:stCondLst>
                              <p:cond delay="1000"/>
                            </p:stCondLst>
                            <p:childTnLst>
                              <p:par>
                                <p:cTn id="77" presetID="1" presetClass="entr" presetSubtype="0" fill="hold" grpId="0" nodeType="afterEffect">
                                  <p:stCondLst>
                                    <p:cond delay="500"/>
                                  </p:stCondLst>
                                  <p:childTnLst>
                                    <p:set>
                                      <p:cBhvr>
                                        <p:cTn id="78" dur="1" fill="hold">
                                          <p:stCondLst>
                                            <p:cond delay="0"/>
                                          </p:stCondLst>
                                        </p:cTn>
                                        <p:tgtEl>
                                          <p:spTgt spid="49"/>
                                        </p:tgtEl>
                                        <p:attrNameLst>
                                          <p:attrName>style.visibility</p:attrName>
                                        </p:attrNameLst>
                                      </p:cBhvr>
                                      <p:to>
                                        <p:strVal val="visible"/>
                                      </p:to>
                                    </p:set>
                                  </p:childTnLst>
                                </p:cTn>
                              </p:par>
                            </p:childTnLst>
                          </p:cTn>
                        </p:par>
                        <p:par>
                          <p:cTn id="79" fill="hold">
                            <p:stCondLst>
                              <p:cond delay="1500"/>
                            </p:stCondLst>
                            <p:childTnLst>
                              <p:par>
                                <p:cTn id="80" presetID="1" presetClass="entr" presetSubtype="0" fill="hold" nodeType="afterEffect">
                                  <p:stCondLst>
                                    <p:cond delay="500"/>
                                  </p:stCondLst>
                                  <p:childTnLst>
                                    <p:set>
                                      <p:cBhvr>
                                        <p:cTn id="81" dur="1" fill="hold">
                                          <p:stCondLst>
                                            <p:cond delay="0"/>
                                          </p:stCondLst>
                                        </p:cTn>
                                        <p:tgtEl>
                                          <p:spTgt spid="58"/>
                                        </p:tgtEl>
                                        <p:attrNameLst>
                                          <p:attrName>style.visibility</p:attrName>
                                        </p:attrNameLst>
                                      </p:cBhvr>
                                      <p:to>
                                        <p:strVal val="visible"/>
                                      </p:to>
                                    </p:set>
                                  </p:childTnLst>
                                </p:cTn>
                              </p:par>
                            </p:childTnLst>
                          </p:cTn>
                        </p:par>
                        <p:par>
                          <p:cTn id="82" fill="hold">
                            <p:stCondLst>
                              <p:cond delay="2000"/>
                            </p:stCondLst>
                            <p:childTnLst>
                              <p:par>
                                <p:cTn id="83" presetID="1" presetClass="entr" presetSubtype="0" fill="hold" nodeType="afterEffect">
                                  <p:stCondLst>
                                    <p:cond delay="500"/>
                                  </p:stCondLst>
                                  <p:childTnLst>
                                    <p:set>
                                      <p:cBhvr>
                                        <p:cTn id="84" dur="1" fill="hold">
                                          <p:stCondLst>
                                            <p:cond delay="0"/>
                                          </p:stCondLst>
                                        </p:cTn>
                                        <p:tgtEl>
                                          <p:spTgt spid="54"/>
                                        </p:tgtEl>
                                        <p:attrNameLst>
                                          <p:attrName>style.visibility</p:attrName>
                                        </p:attrNameLst>
                                      </p:cBhvr>
                                      <p:to>
                                        <p:strVal val="visible"/>
                                      </p:to>
                                    </p:set>
                                  </p:childTnLst>
                                </p:cTn>
                              </p:par>
                            </p:childTnLst>
                          </p:cTn>
                        </p:par>
                        <p:par>
                          <p:cTn id="85" fill="hold">
                            <p:stCondLst>
                              <p:cond delay="2500"/>
                            </p:stCondLst>
                            <p:childTnLst>
                              <p:par>
                                <p:cTn id="86" presetID="1" presetClass="entr" presetSubtype="0" fill="hold" nodeType="afterEffect">
                                  <p:stCondLst>
                                    <p:cond delay="500"/>
                                  </p:stCondLst>
                                  <p:childTnLst>
                                    <p:set>
                                      <p:cBhvr>
                                        <p:cTn id="87" dur="1" fill="hold">
                                          <p:stCondLst>
                                            <p:cond delay="0"/>
                                          </p:stCondLst>
                                        </p:cTn>
                                        <p:tgtEl>
                                          <p:spTgt spid="43"/>
                                        </p:tgtEl>
                                        <p:attrNameLst>
                                          <p:attrName>style.visibility</p:attrName>
                                        </p:attrNameLst>
                                      </p:cBhvr>
                                      <p:to>
                                        <p:strVal val="visible"/>
                                      </p:to>
                                    </p:set>
                                  </p:childTnLst>
                                </p:cTn>
                              </p:par>
                            </p:childTnLst>
                          </p:cTn>
                        </p:par>
                        <p:par>
                          <p:cTn id="88" fill="hold">
                            <p:stCondLst>
                              <p:cond delay="3000"/>
                            </p:stCondLst>
                            <p:childTnLst>
                              <p:par>
                                <p:cTn id="89" presetID="1" presetClass="entr" presetSubtype="0" fill="hold" grpId="0" nodeType="afterEffect">
                                  <p:stCondLst>
                                    <p:cond delay="500"/>
                                  </p:stCondLst>
                                  <p:childTnLst>
                                    <p:set>
                                      <p:cBhvr>
                                        <p:cTn id="90" dur="1" fill="hold">
                                          <p:stCondLst>
                                            <p:cond delay="0"/>
                                          </p:stCondLst>
                                        </p:cTn>
                                        <p:tgtEl>
                                          <p:spTgt spid="39"/>
                                        </p:tgtEl>
                                        <p:attrNameLst>
                                          <p:attrName>style.visibility</p:attrName>
                                        </p:attrNameLst>
                                      </p:cBhvr>
                                      <p:to>
                                        <p:strVal val="visible"/>
                                      </p:to>
                                    </p:set>
                                  </p:childTnLst>
                                </p:cTn>
                              </p:par>
                            </p:childTnLst>
                          </p:cTn>
                        </p:par>
                        <p:par>
                          <p:cTn id="91" fill="hold">
                            <p:stCondLst>
                              <p:cond delay="3500"/>
                            </p:stCondLst>
                            <p:childTnLst>
                              <p:par>
                                <p:cTn id="92" presetID="1" presetClass="entr" presetSubtype="0" fill="hold" grpId="0" nodeType="afterEffect">
                                  <p:stCondLst>
                                    <p:cond delay="500"/>
                                  </p:stCondLst>
                                  <p:childTnLst>
                                    <p:set>
                                      <p:cBhvr>
                                        <p:cTn id="93" dur="1" fill="hold">
                                          <p:stCondLst>
                                            <p:cond delay="0"/>
                                          </p:stCondLst>
                                        </p:cTn>
                                        <p:tgtEl>
                                          <p:spTgt spid="91"/>
                                        </p:tgtEl>
                                        <p:attrNameLst>
                                          <p:attrName>style.visibility</p:attrName>
                                        </p:attrNameLst>
                                      </p:cBhvr>
                                      <p:to>
                                        <p:strVal val="visible"/>
                                      </p:to>
                                    </p:set>
                                  </p:childTnLst>
                                </p:cTn>
                              </p:par>
                            </p:childTnLst>
                          </p:cTn>
                        </p:par>
                        <p:par>
                          <p:cTn id="94" fill="hold">
                            <p:stCondLst>
                              <p:cond delay="4000"/>
                            </p:stCondLst>
                            <p:childTnLst>
                              <p:par>
                                <p:cTn id="95" presetID="1" presetClass="entr" presetSubtype="0" fill="hold" nodeType="afterEffect">
                                  <p:stCondLst>
                                    <p:cond delay="500"/>
                                  </p:stCondLst>
                                  <p:childTnLst>
                                    <p:set>
                                      <p:cBhvr>
                                        <p:cTn id="96" dur="1" fill="hold">
                                          <p:stCondLst>
                                            <p:cond delay="0"/>
                                          </p:stCondLst>
                                        </p:cTn>
                                        <p:tgtEl>
                                          <p:spTgt spid="62"/>
                                        </p:tgtEl>
                                        <p:attrNameLst>
                                          <p:attrName>style.visibility</p:attrName>
                                        </p:attrNameLst>
                                      </p:cBhvr>
                                      <p:to>
                                        <p:strVal val="visible"/>
                                      </p:to>
                                    </p:set>
                                  </p:childTnLst>
                                </p:cTn>
                              </p:par>
                            </p:childTnLst>
                          </p:cTn>
                        </p:par>
                        <p:par>
                          <p:cTn id="97" fill="hold">
                            <p:stCondLst>
                              <p:cond delay="4500"/>
                            </p:stCondLst>
                            <p:childTnLst>
                              <p:par>
                                <p:cTn id="98" presetID="1" presetClass="entr" presetSubtype="0" fill="hold" nodeType="afterEffect">
                                  <p:stCondLst>
                                    <p:cond delay="500"/>
                                  </p:stCondLst>
                                  <p:childTnLst>
                                    <p:set>
                                      <p:cBhvr>
                                        <p:cTn id="99" dur="1" fill="hold">
                                          <p:stCondLst>
                                            <p:cond delay="0"/>
                                          </p:stCondLst>
                                        </p:cTn>
                                        <p:tgtEl>
                                          <p:spTgt spid="64"/>
                                        </p:tgtEl>
                                        <p:attrNameLst>
                                          <p:attrName>style.visibility</p:attrName>
                                        </p:attrNameLst>
                                      </p:cBhvr>
                                      <p:to>
                                        <p:strVal val="visible"/>
                                      </p:to>
                                    </p:set>
                                  </p:childTnLst>
                                </p:cTn>
                              </p:par>
                            </p:childTnLst>
                          </p:cTn>
                        </p:par>
                        <p:par>
                          <p:cTn id="100" fill="hold">
                            <p:stCondLst>
                              <p:cond delay="5000"/>
                            </p:stCondLst>
                            <p:childTnLst>
                              <p:par>
                                <p:cTn id="101" presetID="1" presetClass="entr" presetSubtype="0" fill="hold" grpId="0" nodeType="afterEffect">
                                  <p:stCondLst>
                                    <p:cond delay="500"/>
                                  </p:stCondLst>
                                  <p:childTnLst>
                                    <p:set>
                                      <p:cBhvr>
                                        <p:cTn id="102" dur="1" fill="hold">
                                          <p:stCondLst>
                                            <p:cond delay="0"/>
                                          </p:stCondLst>
                                        </p:cTn>
                                        <p:tgtEl>
                                          <p:spTgt spid="48"/>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18"/>
                                        </p:tgtEl>
                                        <p:attrNameLst>
                                          <p:attrName>style.visibility</p:attrName>
                                        </p:attrNameLst>
                                      </p:cBhvr>
                                      <p:to>
                                        <p:strVal val="visible"/>
                                      </p:to>
                                    </p:set>
                                  </p:childTnLst>
                                </p:cTn>
                              </p:par>
                            </p:childTnLst>
                          </p:cTn>
                        </p:par>
                        <p:par>
                          <p:cTn id="107" fill="hold">
                            <p:stCondLst>
                              <p:cond delay="0"/>
                            </p:stCondLst>
                            <p:childTnLst>
                              <p:par>
                                <p:cTn id="108" presetID="1" presetClass="entr" presetSubtype="0" fill="hold" nodeType="afterEffect">
                                  <p:stCondLst>
                                    <p:cond delay="500"/>
                                  </p:stCondLst>
                                  <p:childTnLst>
                                    <p:set>
                                      <p:cBhvr>
                                        <p:cTn id="109" dur="1" fill="hold">
                                          <p:stCondLst>
                                            <p:cond delay="0"/>
                                          </p:stCondLst>
                                        </p:cTn>
                                        <p:tgtEl>
                                          <p:spTgt spid="13"/>
                                        </p:tgtEl>
                                        <p:attrNameLst>
                                          <p:attrName>style.visibility</p:attrName>
                                        </p:attrNameLst>
                                      </p:cBhvr>
                                      <p:to>
                                        <p:strVal val="visible"/>
                                      </p:to>
                                    </p:set>
                                  </p:childTnLst>
                                </p:cTn>
                              </p:par>
                            </p:childTnLst>
                          </p:cTn>
                        </p:par>
                      </p:childTnLst>
                    </p:cTn>
                  </p:par>
                  <p:par>
                    <p:cTn id="110" fill="hold">
                      <p:stCondLst>
                        <p:cond delay="indefinite"/>
                      </p:stCondLst>
                      <p:childTnLst>
                        <p:par>
                          <p:cTn id="111" fill="hold">
                            <p:stCondLst>
                              <p:cond delay="0"/>
                            </p:stCondLst>
                            <p:childTnLst>
                              <p:par>
                                <p:cTn id="112" presetID="1" presetClass="entr" presetSubtype="0" fill="hold" grpId="0" nodeType="clickEffect">
                                  <p:stCondLst>
                                    <p:cond delay="0"/>
                                  </p:stCondLst>
                                  <p:childTnLst>
                                    <p:set>
                                      <p:cBhvr>
                                        <p:cTn id="113" dur="1" fill="hold">
                                          <p:stCondLst>
                                            <p:cond delay="0"/>
                                          </p:stCondLst>
                                        </p:cTn>
                                        <p:tgtEl>
                                          <p:spTgt spid="68"/>
                                        </p:tgtEl>
                                        <p:attrNameLst>
                                          <p:attrName>style.visibility</p:attrName>
                                        </p:attrNameLst>
                                      </p:cBhvr>
                                      <p:to>
                                        <p:strVal val="visible"/>
                                      </p:to>
                                    </p:set>
                                  </p:childTnLst>
                                </p:cTn>
                              </p:par>
                            </p:childTnLst>
                          </p:cTn>
                        </p:par>
                        <p:par>
                          <p:cTn id="114" fill="hold">
                            <p:stCondLst>
                              <p:cond delay="0"/>
                            </p:stCondLst>
                            <p:childTnLst>
                              <p:par>
                                <p:cTn id="115" presetID="1" presetClass="entr" presetSubtype="0" fill="hold" nodeType="afterEffect">
                                  <p:stCondLst>
                                    <p:cond delay="500"/>
                                  </p:stCondLst>
                                  <p:childTnLst>
                                    <p:set>
                                      <p:cBhvr>
                                        <p:cTn id="116" dur="1" fill="hold">
                                          <p:stCondLst>
                                            <p:cond delay="0"/>
                                          </p:stCondLst>
                                        </p:cTn>
                                        <p:tgtEl>
                                          <p:spTgt spid="70"/>
                                        </p:tgtEl>
                                        <p:attrNameLst>
                                          <p:attrName>style.visibility</p:attrName>
                                        </p:attrNameLst>
                                      </p:cBhvr>
                                      <p:to>
                                        <p:strVal val="visible"/>
                                      </p:to>
                                    </p:set>
                                  </p:childTnLst>
                                </p:cTn>
                              </p:par>
                            </p:childTnLst>
                          </p:cTn>
                        </p:par>
                        <p:par>
                          <p:cTn id="117" fill="hold">
                            <p:stCondLst>
                              <p:cond delay="500"/>
                            </p:stCondLst>
                            <p:childTnLst>
                              <p:par>
                                <p:cTn id="118" presetID="1" presetClass="entr" presetSubtype="0" fill="hold" nodeType="afterEffect">
                                  <p:stCondLst>
                                    <p:cond delay="0"/>
                                  </p:stCondLst>
                                  <p:childTnLst>
                                    <p:set>
                                      <p:cBhvr>
                                        <p:cTn id="119" dur="1" fill="hold">
                                          <p:stCondLst>
                                            <p:cond delay="0"/>
                                          </p:stCondLst>
                                        </p:cTn>
                                        <p:tgtEl>
                                          <p:spTgt spid="72"/>
                                        </p:tgtEl>
                                        <p:attrNameLst>
                                          <p:attrName>style.visibility</p:attrName>
                                        </p:attrNameLst>
                                      </p:cBhvr>
                                      <p:to>
                                        <p:strVal val="visible"/>
                                      </p:to>
                                    </p:set>
                                  </p:childTnLst>
                                </p:cTn>
                              </p:par>
                            </p:childTnLst>
                          </p:cTn>
                        </p:par>
                      </p:childTnLst>
                    </p:cTn>
                  </p:par>
                  <p:par>
                    <p:cTn id="120" fill="hold">
                      <p:stCondLst>
                        <p:cond delay="indefinite"/>
                      </p:stCondLst>
                      <p:childTnLst>
                        <p:par>
                          <p:cTn id="121" fill="hold">
                            <p:stCondLst>
                              <p:cond delay="0"/>
                            </p:stCondLst>
                            <p:childTnLst>
                              <p:par>
                                <p:cTn id="122" presetID="1" presetClass="entr" presetSubtype="0" fill="hold" grpId="0" nodeType="clickEffect">
                                  <p:stCondLst>
                                    <p:cond delay="0"/>
                                  </p:stCondLst>
                                  <p:childTnLst>
                                    <p:set>
                                      <p:cBhvr>
                                        <p:cTn id="123" dur="1" fill="hold">
                                          <p:stCondLst>
                                            <p:cond delay="0"/>
                                          </p:stCondLst>
                                        </p:cTn>
                                        <p:tgtEl>
                                          <p:spTgt spid="19"/>
                                        </p:tgtEl>
                                        <p:attrNameLst>
                                          <p:attrName>style.visibility</p:attrName>
                                        </p:attrNameLst>
                                      </p:cBhvr>
                                      <p:to>
                                        <p:strVal val="visible"/>
                                      </p:to>
                                    </p:set>
                                  </p:childTnLst>
                                </p:cTn>
                              </p:par>
                            </p:childTnLst>
                          </p:cTn>
                        </p:par>
                        <p:par>
                          <p:cTn id="124" fill="hold">
                            <p:stCondLst>
                              <p:cond delay="0"/>
                            </p:stCondLst>
                            <p:childTnLst>
                              <p:par>
                                <p:cTn id="125" presetID="1" presetClass="entr" presetSubtype="0" fill="hold" nodeType="afterEffect">
                                  <p:stCondLst>
                                    <p:cond delay="500"/>
                                  </p:stCondLst>
                                  <p:childTnLst>
                                    <p:set>
                                      <p:cBhvr>
                                        <p:cTn id="126" dur="1" fill="hold">
                                          <p:stCondLst>
                                            <p:cond delay="0"/>
                                          </p:stCondLst>
                                        </p:cTn>
                                        <p:tgtEl>
                                          <p:spTgt spid="21"/>
                                        </p:tgtEl>
                                        <p:attrNameLst>
                                          <p:attrName>style.visibility</p:attrName>
                                        </p:attrNameLst>
                                      </p:cBhvr>
                                      <p:to>
                                        <p:strVal val="visible"/>
                                      </p:to>
                                    </p:set>
                                  </p:childTnLst>
                                </p:cTn>
                              </p:par>
                            </p:childTnLst>
                          </p:cTn>
                        </p:par>
                        <p:par>
                          <p:cTn id="127" fill="hold">
                            <p:stCondLst>
                              <p:cond delay="500"/>
                            </p:stCondLst>
                            <p:childTnLst>
                              <p:par>
                                <p:cTn id="128" presetID="1" presetClass="entr" presetSubtype="0" fill="hold" nodeType="afterEffect">
                                  <p:stCondLst>
                                    <p:cond delay="500"/>
                                  </p:stCondLst>
                                  <p:childTnLst>
                                    <p:set>
                                      <p:cBhvr>
                                        <p:cTn id="129" dur="1" fill="hold">
                                          <p:stCondLst>
                                            <p:cond delay="0"/>
                                          </p:stCondLst>
                                        </p:cTn>
                                        <p:tgtEl>
                                          <p:spTgt spid="23"/>
                                        </p:tgtEl>
                                        <p:attrNameLst>
                                          <p:attrName>style.visibility</p:attrName>
                                        </p:attrNameLst>
                                      </p:cBhvr>
                                      <p:to>
                                        <p:strVal val="visible"/>
                                      </p:to>
                                    </p:set>
                                  </p:childTnLst>
                                </p:cTn>
                              </p:par>
                            </p:childTnLst>
                          </p:cTn>
                        </p:par>
                        <p:par>
                          <p:cTn id="130" fill="hold">
                            <p:stCondLst>
                              <p:cond delay="1000"/>
                            </p:stCondLst>
                            <p:childTnLst>
                              <p:par>
                                <p:cTn id="131" presetID="1" presetClass="entr" presetSubtype="0" fill="hold" nodeType="afterEffect">
                                  <p:stCondLst>
                                    <p:cond delay="500"/>
                                  </p:stCondLst>
                                  <p:childTnLst>
                                    <p:set>
                                      <p:cBhvr>
                                        <p:cTn id="132" dur="1" fill="hold">
                                          <p:stCondLst>
                                            <p:cond delay="0"/>
                                          </p:stCondLst>
                                        </p:cTn>
                                        <p:tgtEl>
                                          <p:spTgt spid="26"/>
                                        </p:tgtEl>
                                        <p:attrNameLst>
                                          <p:attrName>style.visibility</p:attrName>
                                        </p:attrNameLst>
                                      </p:cBhvr>
                                      <p:to>
                                        <p:strVal val="visible"/>
                                      </p:to>
                                    </p:set>
                                  </p:childTnLst>
                                </p:cTn>
                              </p:par>
                            </p:childTnLst>
                          </p:cTn>
                        </p:par>
                        <p:par>
                          <p:cTn id="133" fill="hold">
                            <p:stCondLst>
                              <p:cond delay="1500"/>
                            </p:stCondLst>
                            <p:childTnLst>
                              <p:par>
                                <p:cTn id="134" presetID="1" presetClass="entr" presetSubtype="0" fill="hold" nodeType="afterEffect">
                                  <p:stCondLst>
                                    <p:cond delay="1000"/>
                                  </p:stCondLst>
                                  <p:childTnLst>
                                    <p:set>
                                      <p:cBhvr>
                                        <p:cTn id="135" dur="1" fill="hold">
                                          <p:stCondLst>
                                            <p:cond delay="0"/>
                                          </p:stCondLst>
                                        </p:cTn>
                                        <p:tgtEl>
                                          <p:spTgt spid="31"/>
                                        </p:tgtEl>
                                        <p:attrNameLst>
                                          <p:attrName>style.visibility</p:attrName>
                                        </p:attrNameLst>
                                      </p:cBhvr>
                                      <p:to>
                                        <p:strVal val="visible"/>
                                      </p:to>
                                    </p:set>
                                  </p:childTnLst>
                                </p:cTn>
                              </p:par>
                            </p:childTnLst>
                          </p:cTn>
                        </p:par>
                      </p:childTnLst>
                    </p:cTn>
                  </p:par>
                  <p:par>
                    <p:cTn id="136" fill="hold">
                      <p:stCondLst>
                        <p:cond delay="indefinite"/>
                      </p:stCondLst>
                      <p:childTnLst>
                        <p:par>
                          <p:cTn id="137" fill="hold">
                            <p:stCondLst>
                              <p:cond delay="0"/>
                            </p:stCondLst>
                            <p:childTnLst>
                              <p:par>
                                <p:cTn id="138" presetID="1" presetClass="entr" presetSubtype="0" fill="hold" grpId="0" nodeType="clickEffect">
                                  <p:stCondLst>
                                    <p:cond delay="0"/>
                                  </p:stCondLst>
                                  <p:childTnLst>
                                    <p:set>
                                      <p:cBhvr>
                                        <p:cTn id="139" dur="1" fill="hold">
                                          <p:stCondLst>
                                            <p:cond delay="0"/>
                                          </p:stCondLst>
                                        </p:cTn>
                                        <p:tgtEl>
                                          <p:spTgt spid="84"/>
                                        </p:tgtEl>
                                        <p:attrNameLst>
                                          <p:attrName>style.visibility</p:attrName>
                                        </p:attrNameLst>
                                      </p:cBhvr>
                                      <p:to>
                                        <p:strVal val="visible"/>
                                      </p:to>
                                    </p:set>
                                  </p:childTnLst>
                                </p:cTn>
                              </p:par>
                            </p:childTnLst>
                          </p:cTn>
                        </p:par>
                        <p:par>
                          <p:cTn id="140" fill="hold">
                            <p:stCondLst>
                              <p:cond delay="0"/>
                            </p:stCondLst>
                            <p:childTnLst>
                              <p:par>
                                <p:cTn id="141" presetID="1" presetClass="entr" presetSubtype="0" fill="hold" nodeType="afterEffect">
                                  <p:stCondLst>
                                    <p:cond delay="500"/>
                                  </p:stCondLst>
                                  <p:childTnLst>
                                    <p:set>
                                      <p:cBhvr>
                                        <p:cTn id="142" dur="1" fill="hold">
                                          <p:stCondLst>
                                            <p:cond delay="0"/>
                                          </p:stCondLst>
                                        </p:cTn>
                                        <p:tgtEl>
                                          <p:spTgt spid="77"/>
                                        </p:tgtEl>
                                        <p:attrNameLst>
                                          <p:attrName>style.visibility</p:attrName>
                                        </p:attrNameLst>
                                      </p:cBhvr>
                                      <p:to>
                                        <p:strVal val="visible"/>
                                      </p:to>
                                    </p:set>
                                  </p:childTnLst>
                                </p:cTn>
                              </p:par>
                            </p:childTnLst>
                          </p:cTn>
                        </p:par>
                        <p:par>
                          <p:cTn id="143" fill="hold">
                            <p:stCondLst>
                              <p:cond delay="500"/>
                            </p:stCondLst>
                            <p:childTnLst>
                              <p:par>
                                <p:cTn id="144" presetID="1" presetClass="entr" presetSubtype="0" fill="hold" nodeType="afterEffect">
                                  <p:stCondLst>
                                    <p:cond delay="500"/>
                                  </p:stCondLst>
                                  <p:childTnLst>
                                    <p:set>
                                      <p:cBhvr>
                                        <p:cTn id="145" dur="1" fill="hold">
                                          <p:stCondLst>
                                            <p:cond delay="0"/>
                                          </p:stCondLst>
                                        </p:cTn>
                                        <p:tgtEl>
                                          <p:spTgt spid="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P spid="3" grpId="0"/>
      <p:bldP spid="9" grpId="0"/>
      <p:bldP spid="10" grpId="0" animBg="1"/>
      <p:bldP spid="11" grpId="0"/>
      <p:bldP spid="18" grpId="0"/>
      <p:bldP spid="19" grpId="0"/>
      <p:bldP spid="36" grpId="0" animBg="1"/>
      <p:bldP spid="38" grpId="0" animBg="1"/>
      <p:bldP spid="39" grpId="0" animBg="1"/>
      <p:bldP spid="45" grpId="0"/>
      <p:bldP spid="48" grpId="0"/>
      <p:bldP spid="49" grpId="0"/>
      <p:bldP spid="68" grpId="0"/>
      <p:bldP spid="84" grpId="0"/>
      <p:bldP spid="89" grpId="0"/>
      <p:bldP spid="90" grpId="0"/>
      <p:bldP spid="91" grpId="0"/>
      <p:bldP spid="12" grpId="0" animBg="1"/>
      <p:bldP spid="14" grpId="0"/>
      <p:bldP spid="15" grpId="0"/>
      <p:bldP spid="24" grpId="0"/>
      <p:bldP spid="52" grpId="0"/>
      <p:bldP spid="53" grpId="0"/>
      <p:bldP spid="2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DBDB7EE6-1B5E-4476-A47F-F921151C9BB7}" type="datetime1">
              <a:rPr lang="en-US" smtClean="0"/>
              <a:t>10/7/2016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5</a:t>
            </a:fld>
            <a:endParaRPr lang="en-US"/>
          </a:p>
        </p:txBody>
      </p:sp>
      <p:pic>
        <p:nvPicPr>
          <p:cNvPr id="7" name="Picture 6"/>
          <p:cNvPicPr>
            <a:picLocks noChangeAspect="1"/>
          </p:cNvPicPr>
          <p:nvPr/>
        </p:nvPicPr>
        <p:blipFill>
          <a:blip r:embed="rId3"/>
          <a:stretch>
            <a:fillRect/>
          </a:stretch>
        </p:blipFill>
        <p:spPr>
          <a:xfrm>
            <a:off x="1886687" y="943"/>
            <a:ext cx="5371363" cy="6857058"/>
          </a:xfrm>
          <a:prstGeom prst="rect">
            <a:avLst/>
          </a:prstGeom>
        </p:spPr>
      </p:pic>
      <p:sp>
        <p:nvSpPr>
          <p:cNvPr id="2" name="TextBox 1"/>
          <p:cNvSpPr txBox="1"/>
          <p:nvPr/>
        </p:nvSpPr>
        <p:spPr>
          <a:xfrm>
            <a:off x="742466" y="6182437"/>
            <a:ext cx="1030406" cy="276999"/>
          </a:xfrm>
          <a:prstGeom prst="rect">
            <a:avLst/>
          </a:prstGeom>
          <a:noFill/>
        </p:spPr>
        <p:txBody>
          <a:bodyPr wrap="square" rtlCol="0">
            <a:spAutoFit/>
          </a:bodyPr>
          <a:lstStyle/>
          <a:p>
            <a:r>
              <a:rPr lang="en-US" sz="1200" dirty="0"/>
              <a:t>Sign and Seal</a:t>
            </a:r>
          </a:p>
        </p:txBody>
      </p:sp>
      <p:cxnSp>
        <p:nvCxnSpPr>
          <p:cNvPr id="8" name="Straight Arrow Connector 7"/>
          <p:cNvCxnSpPr/>
          <p:nvPr/>
        </p:nvCxnSpPr>
        <p:spPr>
          <a:xfrm flipV="1">
            <a:off x="1772872" y="6312090"/>
            <a:ext cx="758788" cy="15671"/>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6530455" y="1084997"/>
            <a:ext cx="545910" cy="1924334"/>
          </a:xfrm>
          <a:prstGeom prst="ellips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5302155" y="5070143"/>
            <a:ext cx="1155795" cy="948520"/>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2934269" y="156949"/>
            <a:ext cx="238835" cy="573206"/>
          </a:xfrm>
          <a:prstGeom prst="ellipse">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5063320" y="156949"/>
            <a:ext cx="238835" cy="573206"/>
          </a:xfrm>
          <a:prstGeom prst="ellipse">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2115955" y="1344304"/>
            <a:ext cx="570095" cy="245660"/>
          </a:xfrm>
          <a:prstGeom prst="ellipse">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2043167" y="3429471"/>
            <a:ext cx="570095" cy="245660"/>
          </a:xfrm>
          <a:prstGeom prst="ellipse">
            <a:avLst/>
          </a:prstGeom>
          <a:noFill/>
          <a:ln w="158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81885" y="1235122"/>
            <a:ext cx="1729738" cy="276999"/>
          </a:xfrm>
          <a:prstGeom prst="rect">
            <a:avLst/>
          </a:prstGeom>
          <a:noFill/>
        </p:spPr>
        <p:txBody>
          <a:bodyPr wrap="square" rtlCol="0">
            <a:spAutoFit/>
          </a:bodyPr>
          <a:lstStyle/>
          <a:p>
            <a:r>
              <a:rPr lang="en-US" sz="1200" dirty="0"/>
              <a:t>Coordinates (See Note 2)</a:t>
            </a:r>
          </a:p>
        </p:txBody>
      </p:sp>
      <p:cxnSp>
        <p:nvCxnSpPr>
          <p:cNvPr id="18" name="Straight Arrow Connector 17"/>
          <p:cNvCxnSpPr>
            <a:stCxn id="16" idx="3"/>
            <a:endCxn id="12" idx="3"/>
          </p:cNvCxnSpPr>
          <p:nvPr/>
        </p:nvCxnSpPr>
        <p:spPr>
          <a:xfrm flipV="1">
            <a:off x="1811623" y="646211"/>
            <a:ext cx="1157623" cy="727411"/>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16" idx="3"/>
            <a:endCxn id="13" idx="3"/>
          </p:cNvCxnSpPr>
          <p:nvPr/>
        </p:nvCxnSpPr>
        <p:spPr>
          <a:xfrm flipV="1">
            <a:off x="1811623" y="646211"/>
            <a:ext cx="3286674" cy="727411"/>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16" idx="3"/>
            <a:endCxn id="14" idx="2"/>
          </p:cNvCxnSpPr>
          <p:nvPr/>
        </p:nvCxnSpPr>
        <p:spPr>
          <a:xfrm>
            <a:off x="1811623" y="1373622"/>
            <a:ext cx="304332" cy="93512"/>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16" idx="3"/>
          </p:cNvCxnSpPr>
          <p:nvPr/>
        </p:nvCxnSpPr>
        <p:spPr>
          <a:xfrm>
            <a:off x="1811623" y="1373622"/>
            <a:ext cx="535792" cy="2055849"/>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V="1">
            <a:off x="1406346" y="5110541"/>
            <a:ext cx="673173" cy="1"/>
          </a:xfrm>
          <a:prstGeom prst="straightConnector1">
            <a:avLst/>
          </a:prstGeom>
          <a:ln w="952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7258050" y="5741664"/>
            <a:ext cx="1762534" cy="276999"/>
          </a:xfrm>
          <a:prstGeom prst="rect">
            <a:avLst/>
          </a:prstGeom>
          <a:noFill/>
        </p:spPr>
        <p:txBody>
          <a:bodyPr wrap="square" rtlCol="0">
            <a:spAutoFit/>
          </a:bodyPr>
          <a:lstStyle/>
          <a:p>
            <a:r>
              <a:rPr lang="en-US" sz="1200" dirty="0"/>
              <a:t>Scale and North Indicator</a:t>
            </a:r>
          </a:p>
        </p:txBody>
      </p:sp>
      <p:cxnSp>
        <p:nvCxnSpPr>
          <p:cNvPr id="32" name="Straight Arrow Connector 31"/>
          <p:cNvCxnSpPr>
            <a:endCxn id="11" idx="6"/>
          </p:cNvCxnSpPr>
          <p:nvPr/>
        </p:nvCxnSpPr>
        <p:spPr>
          <a:xfrm flipH="1" flipV="1">
            <a:off x="6457950" y="5544403"/>
            <a:ext cx="800100" cy="335760"/>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7258050" y="6118401"/>
            <a:ext cx="1284648" cy="276999"/>
          </a:xfrm>
          <a:prstGeom prst="rect">
            <a:avLst/>
          </a:prstGeom>
          <a:noFill/>
        </p:spPr>
        <p:txBody>
          <a:bodyPr wrap="square" rtlCol="0">
            <a:spAutoFit/>
          </a:bodyPr>
          <a:lstStyle/>
          <a:p>
            <a:r>
              <a:rPr lang="en-US" sz="1200" dirty="0"/>
              <a:t>Revisions</a:t>
            </a:r>
          </a:p>
        </p:txBody>
      </p:sp>
      <p:cxnSp>
        <p:nvCxnSpPr>
          <p:cNvPr id="35" name="Straight Arrow Connector 34"/>
          <p:cNvCxnSpPr/>
          <p:nvPr/>
        </p:nvCxnSpPr>
        <p:spPr>
          <a:xfrm flipH="1" flipV="1">
            <a:off x="6457950" y="6228651"/>
            <a:ext cx="800100" cy="41801"/>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7371865" y="1002254"/>
            <a:ext cx="1598797" cy="276999"/>
          </a:xfrm>
          <a:prstGeom prst="rect">
            <a:avLst/>
          </a:prstGeom>
          <a:noFill/>
        </p:spPr>
        <p:txBody>
          <a:bodyPr wrap="square" rtlCol="0">
            <a:spAutoFit/>
          </a:bodyPr>
          <a:lstStyle/>
          <a:p>
            <a:r>
              <a:rPr lang="en-US" sz="1200" dirty="0"/>
              <a:t>Project Access Point</a:t>
            </a:r>
          </a:p>
        </p:txBody>
      </p:sp>
      <p:sp>
        <p:nvSpPr>
          <p:cNvPr id="39" name="Oval 38"/>
          <p:cNvSpPr/>
          <p:nvPr/>
        </p:nvSpPr>
        <p:spPr>
          <a:xfrm>
            <a:off x="3808854" y="819033"/>
            <a:ext cx="1118695" cy="353419"/>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1" name="Straight Arrow Connector 40"/>
          <p:cNvCxnSpPr>
            <a:stCxn id="39" idx="5"/>
          </p:cNvCxnSpPr>
          <p:nvPr/>
        </p:nvCxnSpPr>
        <p:spPr>
          <a:xfrm>
            <a:off x="4763720" y="1120695"/>
            <a:ext cx="728290" cy="135323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stCxn id="38" idx="1"/>
            <a:endCxn id="39" idx="6"/>
          </p:cNvCxnSpPr>
          <p:nvPr/>
        </p:nvCxnSpPr>
        <p:spPr>
          <a:xfrm flipH="1" flipV="1">
            <a:off x="4927549" y="995743"/>
            <a:ext cx="2444316" cy="14501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766827" y="4972042"/>
            <a:ext cx="639519" cy="276999"/>
          </a:xfrm>
          <a:prstGeom prst="rect">
            <a:avLst/>
          </a:prstGeom>
          <a:noFill/>
        </p:spPr>
        <p:txBody>
          <a:bodyPr wrap="square" rtlCol="0">
            <a:spAutoFit/>
          </a:bodyPr>
          <a:lstStyle/>
          <a:p>
            <a:r>
              <a:rPr lang="en-US" sz="1200" dirty="0"/>
              <a:t>Note 2</a:t>
            </a:r>
          </a:p>
        </p:txBody>
      </p:sp>
      <p:sp>
        <p:nvSpPr>
          <p:cNvPr id="27" name="Rectangle 26"/>
          <p:cNvSpPr/>
          <p:nvPr/>
        </p:nvSpPr>
        <p:spPr>
          <a:xfrm>
            <a:off x="3143224" y="3399591"/>
            <a:ext cx="1410849" cy="646482"/>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3239247" y="4416613"/>
            <a:ext cx="1368612" cy="191247"/>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2079519" y="5402729"/>
            <a:ext cx="3018778" cy="615934"/>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3" name="Straight Arrow Connector 32"/>
          <p:cNvCxnSpPr>
            <a:stCxn id="28" idx="2"/>
          </p:cNvCxnSpPr>
          <p:nvPr/>
        </p:nvCxnSpPr>
        <p:spPr>
          <a:xfrm flipH="1">
            <a:off x="3603812" y="4607860"/>
            <a:ext cx="319741" cy="79486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0" name="Rectangle 39"/>
          <p:cNvSpPr/>
          <p:nvPr/>
        </p:nvSpPr>
        <p:spPr>
          <a:xfrm>
            <a:off x="2205318" y="2288988"/>
            <a:ext cx="639482" cy="418353"/>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3" name="Straight Arrow Connector 42"/>
          <p:cNvCxnSpPr>
            <a:stCxn id="40" idx="3"/>
          </p:cNvCxnSpPr>
          <p:nvPr/>
        </p:nvCxnSpPr>
        <p:spPr>
          <a:xfrm flipV="1">
            <a:off x="2844800" y="1797312"/>
            <a:ext cx="419946" cy="700853"/>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2844800" y="2498164"/>
            <a:ext cx="1232353" cy="59944"/>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a:off x="2844800" y="2706430"/>
            <a:ext cx="2283065" cy="21581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a:off x="2827756" y="2704168"/>
            <a:ext cx="3086828" cy="1084645"/>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3" name="Rectangle 52"/>
          <p:cNvSpPr/>
          <p:nvPr/>
        </p:nvSpPr>
        <p:spPr>
          <a:xfrm>
            <a:off x="2115955" y="5043387"/>
            <a:ext cx="2982342" cy="205654"/>
          </a:xfrm>
          <a:prstGeom prst="rect">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7258050" y="3090636"/>
            <a:ext cx="1516299" cy="461665"/>
          </a:xfrm>
          <a:prstGeom prst="rect">
            <a:avLst/>
          </a:prstGeom>
          <a:noFill/>
        </p:spPr>
        <p:txBody>
          <a:bodyPr wrap="square" rtlCol="0">
            <a:spAutoFit/>
          </a:bodyPr>
          <a:lstStyle/>
          <a:p>
            <a:r>
              <a:rPr lang="en-US" sz="1200" dirty="0"/>
              <a:t>Structures to be Installed (Bold)</a:t>
            </a:r>
          </a:p>
        </p:txBody>
      </p:sp>
      <p:cxnSp>
        <p:nvCxnSpPr>
          <p:cNvPr id="23" name="Straight Arrow Connector 22"/>
          <p:cNvCxnSpPr>
            <a:stCxn id="17" idx="1"/>
          </p:cNvCxnSpPr>
          <p:nvPr/>
        </p:nvCxnSpPr>
        <p:spPr>
          <a:xfrm flipH="1" flipV="1">
            <a:off x="3808854" y="2288989"/>
            <a:ext cx="3449196" cy="103248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flipH="1" flipV="1">
            <a:off x="4497922" y="2909456"/>
            <a:ext cx="2760128" cy="39914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a:stCxn id="17" idx="1"/>
          </p:cNvCxnSpPr>
          <p:nvPr/>
        </p:nvCxnSpPr>
        <p:spPr>
          <a:xfrm flipH="1">
            <a:off x="5443333" y="3321469"/>
            <a:ext cx="1814717" cy="38452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a:stCxn id="17" idx="1"/>
          </p:cNvCxnSpPr>
          <p:nvPr/>
        </p:nvCxnSpPr>
        <p:spPr>
          <a:xfrm flipH="1">
            <a:off x="6185922" y="3321469"/>
            <a:ext cx="1072128" cy="74279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p:nvPr/>
        </p:nvCxnSpPr>
        <p:spPr>
          <a:xfrm flipV="1">
            <a:off x="4554073" y="3399591"/>
            <a:ext cx="509247" cy="11413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p:nvPr/>
        </p:nvCxnSpPr>
        <p:spPr>
          <a:xfrm flipV="1">
            <a:off x="4607859" y="3204574"/>
            <a:ext cx="293415" cy="28885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7213353" y="4984107"/>
            <a:ext cx="1374042" cy="461665"/>
          </a:xfrm>
          <a:prstGeom prst="rect">
            <a:avLst/>
          </a:prstGeom>
          <a:noFill/>
        </p:spPr>
        <p:txBody>
          <a:bodyPr wrap="square" rtlCol="0">
            <a:spAutoFit/>
          </a:bodyPr>
          <a:lstStyle/>
          <a:p>
            <a:pPr algn="ctr"/>
            <a:r>
              <a:rPr lang="en-US" sz="1200" dirty="0"/>
              <a:t>Structure Numeration</a:t>
            </a:r>
          </a:p>
        </p:txBody>
      </p:sp>
      <p:cxnSp>
        <p:nvCxnSpPr>
          <p:cNvPr id="19" name="Straight Arrow Connector 18"/>
          <p:cNvCxnSpPr/>
          <p:nvPr/>
        </p:nvCxnSpPr>
        <p:spPr>
          <a:xfrm flipH="1" flipV="1">
            <a:off x="5761319" y="4492995"/>
            <a:ext cx="1792940" cy="713660"/>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7301793" y="4108474"/>
            <a:ext cx="1197162" cy="461665"/>
          </a:xfrm>
          <a:prstGeom prst="rect">
            <a:avLst/>
          </a:prstGeom>
          <a:noFill/>
        </p:spPr>
        <p:txBody>
          <a:bodyPr wrap="square" rtlCol="0">
            <a:spAutoFit/>
          </a:bodyPr>
          <a:lstStyle/>
          <a:p>
            <a:pPr algn="ctr"/>
            <a:r>
              <a:rPr lang="en-US" sz="1200" dirty="0"/>
              <a:t>Cross Section Lines</a:t>
            </a:r>
          </a:p>
        </p:txBody>
      </p:sp>
      <p:cxnSp>
        <p:nvCxnSpPr>
          <p:cNvPr id="37" name="Straight Arrow Connector 36"/>
          <p:cNvCxnSpPr>
            <a:stCxn id="31" idx="1"/>
          </p:cNvCxnSpPr>
          <p:nvPr/>
        </p:nvCxnSpPr>
        <p:spPr>
          <a:xfrm flipH="1" flipV="1">
            <a:off x="5761320" y="4037372"/>
            <a:ext cx="1540473" cy="301935"/>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a:stCxn id="31" idx="1"/>
          </p:cNvCxnSpPr>
          <p:nvPr/>
        </p:nvCxnSpPr>
        <p:spPr>
          <a:xfrm flipH="1">
            <a:off x="5988424" y="4339307"/>
            <a:ext cx="1313369" cy="53950"/>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8939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500"/>
                                  </p:stCondLst>
                                  <p:childTnLst>
                                    <p:set>
                                      <p:cBhvr>
                                        <p:cTn id="13" dur="1" fill="hold">
                                          <p:stCondLst>
                                            <p:cond delay="0"/>
                                          </p:stCondLst>
                                        </p:cTn>
                                        <p:tgtEl>
                                          <p:spTgt spid="32"/>
                                        </p:tgtEl>
                                        <p:attrNameLst>
                                          <p:attrName>style.visibility</p:attrName>
                                        </p:attrNameLst>
                                      </p:cBhvr>
                                      <p:to>
                                        <p:strVal val="visible"/>
                                      </p:to>
                                    </p:set>
                                  </p:childTnLst>
                                </p:cTn>
                              </p:par>
                            </p:childTnLst>
                          </p:cTn>
                        </p:par>
                        <p:par>
                          <p:cTn id="14" fill="hold">
                            <p:stCondLst>
                              <p:cond delay="500"/>
                            </p:stCondLst>
                            <p:childTnLst>
                              <p:par>
                                <p:cTn id="15" presetID="1" presetClass="entr" presetSubtype="0" fill="hold" grpId="0" nodeType="afterEffect">
                                  <p:stCondLst>
                                    <p:cond delay="50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35"/>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childTnLst>
                                </p:cTn>
                              </p:par>
                            </p:childTnLst>
                          </p:cTn>
                        </p:par>
                        <p:par>
                          <p:cTn id="28" fill="hold">
                            <p:stCondLst>
                              <p:cond delay="0"/>
                            </p:stCondLst>
                            <p:childTnLst>
                              <p:par>
                                <p:cTn id="29" presetID="1" presetClass="entr" presetSubtype="0" fill="hold" nodeType="afterEffect">
                                  <p:stCondLst>
                                    <p:cond delay="50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8"/>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nodeType="afterEffect">
                                  <p:stCondLst>
                                    <p:cond delay="500"/>
                                  </p:stCondLst>
                                  <p:childTnLst>
                                    <p:set>
                                      <p:cBhvr>
                                        <p:cTn id="37" dur="1" fill="hold">
                                          <p:stCondLst>
                                            <p:cond delay="0"/>
                                          </p:stCondLst>
                                        </p:cTn>
                                        <p:tgtEl>
                                          <p:spTgt spid="45"/>
                                        </p:tgtEl>
                                        <p:attrNameLst>
                                          <p:attrName>style.visibility</p:attrName>
                                        </p:attrNameLst>
                                      </p:cBhvr>
                                      <p:to>
                                        <p:strVal val="visible"/>
                                      </p:to>
                                    </p:set>
                                  </p:childTnLst>
                                </p:cTn>
                              </p:par>
                            </p:childTnLst>
                          </p:cTn>
                        </p:par>
                        <p:par>
                          <p:cTn id="38" fill="hold">
                            <p:stCondLst>
                              <p:cond delay="500"/>
                            </p:stCondLst>
                            <p:childTnLst>
                              <p:par>
                                <p:cTn id="39" presetID="1" presetClass="entr" presetSubtype="0" fill="hold" grpId="0" nodeType="afterEffect">
                                  <p:stCondLst>
                                    <p:cond delay="500"/>
                                  </p:stCondLst>
                                  <p:childTnLst>
                                    <p:set>
                                      <p:cBhvr>
                                        <p:cTn id="40" dur="1" fill="hold">
                                          <p:stCondLst>
                                            <p:cond delay="0"/>
                                          </p:stCondLst>
                                        </p:cTn>
                                        <p:tgtEl>
                                          <p:spTgt spid="39"/>
                                        </p:tgtEl>
                                        <p:attrNameLst>
                                          <p:attrName>style.visibility</p:attrName>
                                        </p:attrNameLst>
                                      </p:cBhvr>
                                      <p:to>
                                        <p:strVal val="visible"/>
                                      </p:to>
                                    </p:set>
                                  </p:childTnLst>
                                </p:cTn>
                              </p:par>
                            </p:childTnLst>
                          </p:cTn>
                        </p:par>
                        <p:par>
                          <p:cTn id="41" fill="hold">
                            <p:stCondLst>
                              <p:cond delay="1000"/>
                            </p:stCondLst>
                            <p:childTnLst>
                              <p:par>
                                <p:cTn id="42" presetID="1" presetClass="entr" presetSubtype="0" fill="hold" nodeType="afterEffect">
                                  <p:stCondLst>
                                    <p:cond delay="500"/>
                                  </p:stCondLst>
                                  <p:childTnLst>
                                    <p:set>
                                      <p:cBhvr>
                                        <p:cTn id="43" dur="1" fill="hold">
                                          <p:stCondLst>
                                            <p:cond delay="0"/>
                                          </p:stCondLst>
                                        </p:cTn>
                                        <p:tgtEl>
                                          <p:spTgt spid="41"/>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16"/>
                                        </p:tgtEl>
                                        <p:attrNameLst>
                                          <p:attrName>style.visibility</p:attrName>
                                        </p:attrNameLst>
                                      </p:cBhvr>
                                      <p:to>
                                        <p:strVal val="visible"/>
                                      </p:to>
                                    </p:set>
                                  </p:childTnLst>
                                </p:cTn>
                              </p:par>
                            </p:childTnLst>
                          </p:cTn>
                        </p:par>
                        <p:par>
                          <p:cTn id="48" fill="hold">
                            <p:stCondLst>
                              <p:cond delay="0"/>
                            </p:stCondLst>
                            <p:childTnLst>
                              <p:par>
                                <p:cTn id="49" presetID="1" presetClass="entr" presetSubtype="0" fill="hold" nodeType="afterEffect">
                                  <p:stCondLst>
                                    <p:cond delay="500"/>
                                  </p:stCondLst>
                                  <p:childTnLst>
                                    <p:set>
                                      <p:cBhvr>
                                        <p:cTn id="50" dur="1" fill="hold">
                                          <p:stCondLst>
                                            <p:cond delay="0"/>
                                          </p:stCondLst>
                                        </p:cTn>
                                        <p:tgtEl>
                                          <p:spTgt spid="18"/>
                                        </p:tgtEl>
                                        <p:attrNameLst>
                                          <p:attrName>style.visibility</p:attrName>
                                        </p:attrNameLst>
                                      </p:cBhvr>
                                      <p:to>
                                        <p:strVal val="visible"/>
                                      </p:to>
                                    </p:set>
                                  </p:childTnLst>
                                </p:cTn>
                              </p:par>
                            </p:childTnLst>
                          </p:cTn>
                        </p:par>
                        <p:par>
                          <p:cTn id="51" fill="hold">
                            <p:stCondLst>
                              <p:cond delay="500"/>
                            </p:stCondLst>
                            <p:childTnLst>
                              <p:par>
                                <p:cTn id="52" presetID="1" presetClass="entr" presetSubtype="0" fill="hold" grpId="0" nodeType="afterEffect">
                                  <p:stCondLst>
                                    <p:cond delay="500"/>
                                  </p:stCondLst>
                                  <p:childTnLst>
                                    <p:set>
                                      <p:cBhvr>
                                        <p:cTn id="53" dur="1" fill="hold">
                                          <p:stCondLst>
                                            <p:cond delay="0"/>
                                          </p:stCondLst>
                                        </p:cTn>
                                        <p:tgtEl>
                                          <p:spTgt spid="12"/>
                                        </p:tgtEl>
                                        <p:attrNameLst>
                                          <p:attrName>style.visibility</p:attrName>
                                        </p:attrNameLst>
                                      </p:cBhvr>
                                      <p:to>
                                        <p:strVal val="visible"/>
                                      </p:to>
                                    </p:set>
                                  </p:childTnLst>
                                </p:cTn>
                              </p:par>
                            </p:childTnLst>
                          </p:cTn>
                        </p:par>
                        <p:par>
                          <p:cTn id="54" fill="hold">
                            <p:stCondLst>
                              <p:cond delay="1000"/>
                            </p:stCondLst>
                            <p:childTnLst>
                              <p:par>
                                <p:cTn id="55" presetID="1" presetClass="entr" presetSubtype="0" fill="hold" nodeType="afterEffect">
                                  <p:stCondLst>
                                    <p:cond delay="500"/>
                                  </p:stCondLst>
                                  <p:childTnLst>
                                    <p:set>
                                      <p:cBhvr>
                                        <p:cTn id="56" dur="1" fill="hold">
                                          <p:stCondLst>
                                            <p:cond delay="0"/>
                                          </p:stCondLst>
                                        </p:cTn>
                                        <p:tgtEl>
                                          <p:spTgt spid="20"/>
                                        </p:tgtEl>
                                        <p:attrNameLst>
                                          <p:attrName>style.visibility</p:attrName>
                                        </p:attrNameLst>
                                      </p:cBhvr>
                                      <p:to>
                                        <p:strVal val="visible"/>
                                      </p:to>
                                    </p:set>
                                  </p:childTnLst>
                                </p:cTn>
                              </p:par>
                            </p:childTnLst>
                          </p:cTn>
                        </p:par>
                        <p:par>
                          <p:cTn id="57" fill="hold">
                            <p:stCondLst>
                              <p:cond delay="1500"/>
                            </p:stCondLst>
                            <p:childTnLst>
                              <p:par>
                                <p:cTn id="58" presetID="1" presetClass="entr" presetSubtype="0" fill="hold" grpId="0" nodeType="afterEffect">
                                  <p:stCondLst>
                                    <p:cond delay="500"/>
                                  </p:stCondLst>
                                  <p:childTnLst>
                                    <p:set>
                                      <p:cBhvr>
                                        <p:cTn id="59" dur="1" fill="hold">
                                          <p:stCondLst>
                                            <p:cond delay="0"/>
                                          </p:stCondLst>
                                        </p:cTn>
                                        <p:tgtEl>
                                          <p:spTgt spid="13"/>
                                        </p:tgtEl>
                                        <p:attrNameLst>
                                          <p:attrName>style.visibility</p:attrName>
                                        </p:attrNameLst>
                                      </p:cBhvr>
                                      <p:to>
                                        <p:strVal val="visible"/>
                                      </p:to>
                                    </p:set>
                                  </p:childTnLst>
                                </p:cTn>
                              </p:par>
                            </p:childTnLst>
                          </p:cTn>
                        </p:par>
                        <p:par>
                          <p:cTn id="60" fill="hold">
                            <p:stCondLst>
                              <p:cond delay="2000"/>
                            </p:stCondLst>
                            <p:childTnLst>
                              <p:par>
                                <p:cTn id="61" presetID="1" presetClass="entr" presetSubtype="0" fill="hold" nodeType="afterEffect">
                                  <p:stCondLst>
                                    <p:cond delay="500"/>
                                  </p:stCondLst>
                                  <p:childTnLst>
                                    <p:set>
                                      <p:cBhvr>
                                        <p:cTn id="62" dur="1" fill="hold">
                                          <p:stCondLst>
                                            <p:cond delay="0"/>
                                          </p:stCondLst>
                                        </p:cTn>
                                        <p:tgtEl>
                                          <p:spTgt spid="22"/>
                                        </p:tgtEl>
                                        <p:attrNameLst>
                                          <p:attrName>style.visibility</p:attrName>
                                        </p:attrNameLst>
                                      </p:cBhvr>
                                      <p:to>
                                        <p:strVal val="visible"/>
                                      </p:to>
                                    </p:set>
                                  </p:childTnLst>
                                </p:cTn>
                              </p:par>
                            </p:childTnLst>
                          </p:cTn>
                        </p:par>
                        <p:par>
                          <p:cTn id="63" fill="hold">
                            <p:stCondLst>
                              <p:cond delay="2500"/>
                            </p:stCondLst>
                            <p:childTnLst>
                              <p:par>
                                <p:cTn id="64" presetID="1" presetClass="entr" presetSubtype="0" fill="hold" grpId="0" nodeType="afterEffect">
                                  <p:stCondLst>
                                    <p:cond delay="500"/>
                                  </p:stCondLst>
                                  <p:childTnLst>
                                    <p:set>
                                      <p:cBhvr>
                                        <p:cTn id="65" dur="1" fill="hold">
                                          <p:stCondLst>
                                            <p:cond delay="0"/>
                                          </p:stCondLst>
                                        </p:cTn>
                                        <p:tgtEl>
                                          <p:spTgt spid="14"/>
                                        </p:tgtEl>
                                        <p:attrNameLst>
                                          <p:attrName>style.visibility</p:attrName>
                                        </p:attrNameLst>
                                      </p:cBhvr>
                                      <p:to>
                                        <p:strVal val="visible"/>
                                      </p:to>
                                    </p:set>
                                  </p:childTnLst>
                                </p:cTn>
                              </p:par>
                            </p:childTnLst>
                          </p:cTn>
                        </p:par>
                        <p:par>
                          <p:cTn id="66" fill="hold">
                            <p:stCondLst>
                              <p:cond delay="3000"/>
                            </p:stCondLst>
                            <p:childTnLst>
                              <p:par>
                                <p:cTn id="67" presetID="1" presetClass="entr" presetSubtype="0" fill="hold" nodeType="afterEffect">
                                  <p:stCondLst>
                                    <p:cond delay="500"/>
                                  </p:stCondLst>
                                  <p:childTnLst>
                                    <p:set>
                                      <p:cBhvr>
                                        <p:cTn id="68" dur="1" fill="hold">
                                          <p:stCondLst>
                                            <p:cond delay="0"/>
                                          </p:stCondLst>
                                        </p:cTn>
                                        <p:tgtEl>
                                          <p:spTgt spid="24"/>
                                        </p:tgtEl>
                                        <p:attrNameLst>
                                          <p:attrName>style.visibility</p:attrName>
                                        </p:attrNameLst>
                                      </p:cBhvr>
                                      <p:to>
                                        <p:strVal val="visible"/>
                                      </p:to>
                                    </p:set>
                                  </p:childTnLst>
                                </p:cTn>
                              </p:par>
                            </p:childTnLst>
                          </p:cTn>
                        </p:par>
                        <p:par>
                          <p:cTn id="69" fill="hold">
                            <p:stCondLst>
                              <p:cond delay="3500"/>
                            </p:stCondLst>
                            <p:childTnLst>
                              <p:par>
                                <p:cTn id="70" presetID="1" presetClass="entr" presetSubtype="0" fill="hold" grpId="0" nodeType="afterEffect">
                                  <p:stCondLst>
                                    <p:cond delay="500"/>
                                  </p:stCondLst>
                                  <p:childTnLst>
                                    <p:set>
                                      <p:cBhvr>
                                        <p:cTn id="71" dur="1" fill="hold">
                                          <p:stCondLst>
                                            <p:cond delay="0"/>
                                          </p:stCondLst>
                                        </p:cTn>
                                        <p:tgtEl>
                                          <p:spTgt spid="15"/>
                                        </p:tgtEl>
                                        <p:attrNameLst>
                                          <p:attrName>style.visibility</p:attrName>
                                        </p:attrNameLst>
                                      </p:cBhvr>
                                      <p:to>
                                        <p:strVal val="visible"/>
                                      </p:to>
                                    </p:set>
                                  </p:childTnLst>
                                </p:cTn>
                              </p:par>
                            </p:childTnLst>
                          </p:cTn>
                        </p:par>
                      </p:childTnLst>
                    </p:cTn>
                  </p:par>
                  <p:par>
                    <p:cTn id="72" fill="hold">
                      <p:stCondLst>
                        <p:cond delay="indefinite"/>
                      </p:stCondLst>
                      <p:childTnLst>
                        <p:par>
                          <p:cTn id="73" fill="hold">
                            <p:stCondLst>
                              <p:cond delay="0"/>
                            </p:stCondLst>
                            <p:childTnLst>
                              <p:par>
                                <p:cTn id="74" presetID="1" presetClass="entr" presetSubtype="0" fill="hold" grpId="0" nodeType="clickEffect">
                                  <p:stCondLst>
                                    <p:cond delay="0"/>
                                  </p:stCondLst>
                                  <p:childTnLst>
                                    <p:set>
                                      <p:cBhvr>
                                        <p:cTn id="75" dur="1" fill="hold">
                                          <p:stCondLst>
                                            <p:cond delay="0"/>
                                          </p:stCondLst>
                                        </p:cTn>
                                        <p:tgtEl>
                                          <p:spTgt spid="21"/>
                                        </p:tgtEl>
                                        <p:attrNameLst>
                                          <p:attrName>style.visibility</p:attrName>
                                        </p:attrNameLst>
                                      </p:cBhvr>
                                      <p:to>
                                        <p:strVal val="visible"/>
                                      </p:to>
                                    </p:set>
                                  </p:childTnLst>
                                </p:cTn>
                              </p:par>
                            </p:childTnLst>
                          </p:cTn>
                        </p:par>
                        <p:par>
                          <p:cTn id="76" fill="hold">
                            <p:stCondLst>
                              <p:cond delay="0"/>
                            </p:stCondLst>
                            <p:childTnLst>
                              <p:par>
                                <p:cTn id="77" presetID="1" presetClass="entr" presetSubtype="0" fill="hold" nodeType="afterEffect">
                                  <p:stCondLst>
                                    <p:cond delay="500"/>
                                  </p:stCondLst>
                                  <p:childTnLst>
                                    <p:set>
                                      <p:cBhvr>
                                        <p:cTn id="78" dur="1" fill="hold">
                                          <p:stCondLst>
                                            <p:cond delay="0"/>
                                          </p:stCondLst>
                                        </p:cTn>
                                        <p:tgtEl>
                                          <p:spTgt spid="26"/>
                                        </p:tgtEl>
                                        <p:attrNameLst>
                                          <p:attrName>style.visibility</p:attrName>
                                        </p:attrNameLst>
                                      </p:cBhvr>
                                      <p:to>
                                        <p:strVal val="visible"/>
                                      </p:to>
                                    </p:set>
                                  </p:childTnLst>
                                </p:cTn>
                              </p:par>
                            </p:childTnLst>
                          </p:cTn>
                        </p:par>
                        <p:par>
                          <p:cTn id="79" fill="hold">
                            <p:stCondLst>
                              <p:cond delay="500"/>
                            </p:stCondLst>
                            <p:childTnLst>
                              <p:par>
                                <p:cTn id="80" presetID="1" presetClass="entr" presetSubtype="0" fill="hold" grpId="0" nodeType="afterEffect">
                                  <p:stCondLst>
                                    <p:cond delay="500"/>
                                  </p:stCondLst>
                                  <p:childTnLst>
                                    <p:set>
                                      <p:cBhvr>
                                        <p:cTn id="81" dur="1" fill="hold">
                                          <p:stCondLst>
                                            <p:cond delay="0"/>
                                          </p:stCondLst>
                                        </p:cTn>
                                        <p:tgtEl>
                                          <p:spTgt spid="53"/>
                                        </p:tgtEl>
                                        <p:attrNameLst>
                                          <p:attrName>style.visibility</p:attrName>
                                        </p:attrNameLst>
                                      </p:cBhvr>
                                      <p:to>
                                        <p:strVal val="visible"/>
                                      </p:to>
                                    </p:set>
                                  </p:childTnLst>
                                </p:cTn>
                              </p:par>
                            </p:childTnLst>
                          </p:cTn>
                        </p:par>
                      </p:childTnLst>
                    </p:cTn>
                  </p:par>
                  <p:par>
                    <p:cTn id="82" fill="hold">
                      <p:stCondLst>
                        <p:cond delay="indefinite"/>
                      </p:stCondLst>
                      <p:childTnLst>
                        <p:par>
                          <p:cTn id="83" fill="hold">
                            <p:stCondLst>
                              <p:cond delay="0"/>
                            </p:stCondLst>
                            <p:childTnLst>
                              <p:par>
                                <p:cTn id="84" presetID="1" presetClass="entr" presetSubtype="0" fill="hold" grpId="0" nodeType="clickEffect">
                                  <p:stCondLst>
                                    <p:cond delay="0"/>
                                  </p:stCondLst>
                                  <p:childTnLst>
                                    <p:set>
                                      <p:cBhvr>
                                        <p:cTn id="85" dur="1" fill="hold">
                                          <p:stCondLst>
                                            <p:cond delay="0"/>
                                          </p:stCondLst>
                                        </p:cTn>
                                        <p:tgtEl>
                                          <p:spTgt spid="17"/>
                                        </p:tgtEl>
                                        <p:attrNameLst>
                                          <p:attrName>style.visibility</p:attrName>
                                        </p:attrNameLst>
                                      </p:cBhvr>
                                      <p:to>
                                        <p:strVal val="visible"/>
                                      </p:to>
                                    </p:set>
                                  </p:childTnLst>
                                </p:cTn>
                              </p:par>
                            </p:childTnLst>
                          </p:cTn>
                        </p:par>
                        <p:par>
                          <p:cTn id="86" fill="hold">
                            <p:stCondLst>
                              <p:cond delay="0"/>
                            </p:stCondLst>
                            <p:childTnLst>
                              <p:par>
                                <p:cTn id="87" presetID="1" presetClass="entr" presetSubtype="0" fill="hold" nodeType="afterEffect">
                                  <p:stCondLst>
                                    <p:cond delay="500"/>
                                  </p:stCondLst>
                                  <p:childTnLst>
                                    <p:set>
                                      <p:cBhvr>
                                        <p:cTn id="88" dur="1" fill="hold">
                                          <p:stCondLst>
                                            <p:cond delay="0"/>
                                          </p:stCondLst>
                                        </p:cTn>
                                        <p:tgtEl>
                                          <p:spTgt spid="23"/>
                                        </p:tgtEl>
                                        <p:attrNameLst>
                                          <p:attrName>style.visibility</p:attrName>
                                        </p:attrNameLst>
                                      </p:cBhvr>
                                      <p:to>
                                        <p:strVal val="visible"/>
                                      </p:to>
                                    </p:set>
                                  </p:childTnLst>
                                </p:cTn>
                              </p:par>
                            </p:childTnLst>
                          </p:cTn>
                        </p:par>
                        <p:par>
                          <p:cTn id="89" fill="hold">
                            <p:stCondLst>
                              <p:cond delay="500"/>
                            </p:stCondLst>
                            <p:childTnLst>
                              <p:par>
                                <p:cTn id="90" presetID="1" presetClass="entr" presetSubtype="0" fill="hold" nodeType="afterEffect">
                                  <p:stCondLst>
                                    <p:cond delay="500"/>
                                  </p:stCondLst>
                                  <p:childTnLst>
                                    <p:set>
                                      <p:cBhvr>
                                        <p:cTn id="91" dur="1" fill="hold">
                                          <p:stCondLst>
                                            <p:cond delay="0"/>
                                          </p:stCondLst>
                                        </p:cTn>
                                        <p:tgtEl>
                                          <p:spTgt spid="48"/>
                                        </p:tgtEl>
                                        <p:attrNameLst>
                                          <p:attrName>style.visibility</p:attrName>
                                        </p:attrNameLst>
                                      </p:cBhvr>
                                      <p:to>
                                        <p:strVal val="visible"/>
                                      </p:to>
                                    </p:set>
                                  </p:childTnLst>
                                </p:cTn>
                              </p:par>
                            </p:childTnLst>
                          </p:cTn>
                        </p:par>
                        <p:par>
                          <p:cTn id="92" fill="hold">
                            <p:stCondLst>
                              <p:cond delay="1000"/>
                            </p:stCondLst>
                            <p:childTnLst>
                              <p:par>
                                <p:cTn id="93" presetID="1" presetClass="entr" presetSubtype="0" fill="hold" nodeType="afterEffect">
                                  <p:stCondLst>
                                    <p:cond delay="500"/>
                                  </p:stCondLst>
                                  <p:childTnLst>
                                    <p:set>
                                      <p:cBhvr>
                                        <p:cTn id="94" dur="1" fill="hold">
                                          <p:stCondLst>
                                            <p:cond delay="0"/>
                                          </p:stCondLst>
                                        </p:cTn>
                                        <p:tgtEl>
                                          <p:spTgt spid="52"/>
                                        </p:tgtEl>
                                        <p:attrNameLst>
                                          <p:attrName>style.visibility</p:attrName>
                                        </p:attrNameLst>
                                      </p:cBhvr>
                                      <p:to>
                                        <p:strVal val="visible"/>
                                      </p:to>
                                    </p:set>
                                  </p:childTnLst>
                                </p:cTn>
                              </p:par>
                            </p:childTnLst>
                          </p:cTn>
                        </p:par>
                        <p:par>
                          <p:cTn id="95" fill="hold">
                            <p:stCondLst>
                              <p:cond delay="1500"/>
                            </p:stCondLst>
                            <p:childTnLst>
                              <p:par>
                                <p:cTn id="96" presetID="1" presetClass="entr" presetSubtype="0" fill="hold" nodeType="afterEffect">
                                  <p:stCondLst>
                                    <p:cond delay="500"/>
                                  </p:stCondLst>
                                  <p:childTnLst>
                                    <p:set>
                                      <p:cBhvr>
                                        <p:cTn id="97" dur="1" fill="hold">
                                          <p:stCondLst>
                                            <p:cond delay="0"/>
                                          </p:stCondLst>
                                        </p:cTn>
                                        <p:tgtEl>
                                          <p:spTgt spid="56"/>
                                        </p:tgtEl>
                                        <p:attrNameLst>
                                          <p:attrName>style.visibility</p:attrName>
                                        </p:attrNameLst>
                                      </p:cBhvr>
                                      <p:to>
                                        <p:strVal val="visible"/>
                                      </p:to>
                                    </p:set>
                                  </p:childTnLst>
                                </p:cTn>
                              </p:par>
                            </p:childTnLst>
                          </p:cTn>
                        </p:par>
                      </p:childTnLst>
                    </p:cTn>
                  </p:par>
                  <p:par>
                    <p:cTn id="98" fill="hold">
                      <p:stCondLst>
                        <p:cond delay="indefinite"/>
                      </p:stCondLst>
                      <p:childTnLst>
                        <p:par>
                          <p:cTn id="99" fill="hold">
                            <p:stCondLst>
                              <p:cond delay="0"/>
                            </p:stCondLst>
                            <p:childTnLst>
                              <p:par>
                                <p:cTn id="100" presetID="1" presetClass="entr" presetSubtype="0" fill="hold" grpId="0" nodeType="clickEffect">
                                  <p:stCondLst>
                                    <p:cond delay="0"/>
                                  </p:stCondLst>
                                  <p:childTnLst>
                                    <p:set>
                                      <p:cBhvr>
                                        <p:cTn id="101" dur="1" fill="hold">
                                          <p:stCondLst>
                                            <p:cond delay="0"/>
                                          </p:stCondLst>
                                        </p:cTn>
                                        <p:tgtEl>
                                          <p:spTgt spid="27"/>
                                        </p:tgtEl>
                                        <p:attrNameLst>
                                          <p:attrName>style.visibility</p:attrName>
                                        </p:attrNameLst>
                                      </p:cBhvr>
                                      <p:to>
                                        <p:strVal val="visible"/>
                                      </p:to>
                                    </p:set>
                                  </p:childTnLst>
                                </p:cTn>
                              </p:par>
                            </p:childTnLst>
                          </p:cTn>
                        </p:par>
                        <p:par>
                          <p:cTn id="102" fill="hold">
                            <p:stCondLst>
                              <p:cond delay="0"/>
                            </p:stCondLst>
                            <p:childTnLst>
                              <p:par>
                                <p:cTn id="103" presetID="1" presetClass="entr" presetSubtype="0" fill="hold" nodeType="afterEffect">
                                  <p:stCondLst>
                                    <p:cond delay="500"/>
                                  </p:stCondLst>
                                  <p:childTnLst>
                                    <p:set>
                                      <p:cBhvr>
                                        <p:cTn id="104" dur="1" fill="hold">
                                          <p:stCondLst>
                                            <p:cond delay="0"/>
                                          </p:stCondLst>
                                        </p:cTn>
                                        <p:tgtEl>
                                          <p:spTgt spid="58"/>
                                        </p:tgtEl>
                                        <p:attrNameLst>
                                          <p:attrName>style.visibility</p:attrName>
                                        </p:attrNameLst>
                                      </p:cBhvr>
                                      <p:to>
                                        <p:strVal val="visible"/>
                                      </p:to>
                                    </p:set>
                                  </p:childTnLst>
                                </p:cTn>
                              </p:par>
                            </p:childTnLst>
                          </p:cTn>
                        </p:par>
                        <p:par>
                          <p:cTn id="105" fill="hold">
                            <p:stCondLst>
                              <p:cond delay="500"/>
                            </p:stCondLst>
                            <p:childTnLst>
                              <p:par>
                                <p:cTn id="106" presetID="1" presetClass="entr" presetSubtype="0" fill="hold" nodeType="afterEffect">
                                  <p:stCondLst>
                                    <p:cond delay="500"/>
                                  </p:stCondLst>
                                  <p:childTnLst>
                                    <p:set>
                                      <p:cBhvr>
                                        <p:cTn id="107" dur="1" fill="hold">
                                          <p:stCondLst>
                                            <p:cond delay="0"/>
                                          </p:stCondLst>
                                        </p:cTn>
                                        <p:tgtEl>
                                          <p:spTgt spid="60"/>
                                        </p:tgtEl>
                                        <p:attrNameLst>
                                          <p:attrName>style.visibility</p:attrName>
                                        </p:attrNameLst>
                                      </p:cBhvr>
                                      <p:to>
                                        <p:strVal val="visible"/>
                                      </p:to>
                                    </p:set>
                                  </p:childTnLst>
                                </p:cTn>
                              </p:par>
                            </p:childTnLst>
                          </p:cTn>
                        </p:par>
                      </p:childTnLst>
                    </p:cTn>
                  </p:par>
                  <p:par>
                    <p:cTn id="108" fill="hold">
                      <p:stCondLst>
                        <p:cond delay="indefinite"/>
                      </p:stCondLst>
                      <p:childTnLst>
                        <p:par>
                          <p:cTn id="109" fill="hold">
                            <p:stCondLst>
                              <p:cond delay="0"/>
                            </p:stCondLst>
                            <p:childTnLst>
                              <p:par>
                                <p:cTn id="110" presetID="1" presetClass="entr" presetSubtype="0" fill="hold" grpId="0" nodeType="clickEffect">
                                  <p:stCondLst>
                                    <p:cond delay="0"/>
                                  </p:stCondLst>
                                  <p:childTnLst>
                                    <p:set>
                                      <p:cBhvr>
                                        <p:cTn id="111" dur="1" fill="hold">
                                          <p:stCondLst>
                                            <p:cond delay="0"/>
                                          </p:stCondLst>
                                        </p:cTn>
                                        <p:tgtEl>
                                          <p:spTgt spid="40"/>
                                        </p:tgtEl>
                                        <p:attrNameLst>
                                          <p:attrName>style.visibility</p:attrName>
                                        </p:attrNameLst>
                                      </p:cBhvr>
                                      <p:to>
                                        <p:strVal val="visible"/>
                                      </p:to>
                                    </p:set>
                                  </p:childTnLst>
                                </p:cTn>
                              </p:par>
                            </p:childTnLst>
                          </p:cTn>
                        </p:par>
                        <p:par>
                          <p:cTn id="112" fill="hold">
                            <p:stCondLst>
                              <p:cond delay="0"/>
                            </p:stCondLst>
                            <p:childTnLst>
                              <p:par>
                                <p:cTn id="113" presetID="1" presetClass="entr" presetSubtype="0" fill="hold" nodeType="afterEffect">
                                  <p:stCondLst>
                                    <p:cond delay="500"/>
                                  </p:stCondLst>
                                  <p:childTnLst>
                                    <p:set>
                                      <p:cBhvr>
                                        <p:cTn id="114" dur="1" fill="hold">
                                          <p:stCondLst>
                                            <p:cond delay="0"/>
                                          </p:stCondLst>
                                        </p:cTn>
                                        <p:tgtEl>
                                          <p:spTgt spid="43"/>
                                        </p:tgtEl>
                                        <p:attrNameLst>
                                          <p:attrName>style.visibility</p:attrName>
                                        </p:attrNameLst>
                                      </p:cBhvr>
                                      <p:to>
                                        <p:strVal val="visible"/>
                                      </p:to>
                                    </p:set>
                                  </p:childTnLst>
                                </p:cTn>
                              </p:par>
                            </p:childTnLst>
                          </p:cTn>
                        </p:par>
                        <p:par>
                          <p:cTn id="115" fill="hold">
                            <p:stCondLst>
                              <p:cond delay="500"/>
                            </p:stCondLst>
                            <p:childTnLst>
                              <p:par>
                                <p:cTn id="116" presetID="1" presetClass="entr" presetSubtype="0" fill="hold" nodeType="afterEffect">
                                  <p:stCondLst>
                                    <p:cond delay="500"/>
                                  </p:stCondLst>
                                  <p:childTnLst>
                                    <p:set>
                                      <p:cBhvr>
                                        <p:cTn id="117" dur="1" fill="hold">
                                          <p:stCondLst>
                                            <p:cond delay="0"/>
                                          </p:stCondLst>
                                        </p:cTn>
                                        <p:tgtEl>
                                          <p:spTgt spid="46"/>
                                        </p:tgtEl>
                                        <p:attrNameLst>
                                          <p:attrName>style.visibility</p:attrName>
                                        </p:attrNameLst>
                                      </p:cBhvr>
                                      <p:to>
                                        <p:strVal val="visible"/>
                                      </p:to>
                                    </p:set>
                                  </p:childTnLst>
                                </p:cTn>
                              </p:par>
                            </p:childTnLst>
                          </p:cTn>
                        </p:par>
                        <p:par>
                          <p:cTn id="118" fill="hold">
                            <p:stCondLst>
                              <p:cond delay="1000"/>
                            </p:stCondLst>
                            <p:childTnLst>
                              <p:par>
                                <p:cTn id="119" presetID="1" presetClass="entr" presetSubtype="0" fill="hold" nodeType="afterEffect">
                                  <p:stCondLst>
                                    <p:cond delay="500"/>
                                  </p:stCondLst>
                                  <p:childTnLst>
                                    <p:set>
                                      <p:cBhvr>
                                        <p:cTn id="120" dur="1" fill="hold">
                                          <p:stCondLst>
                                            <p:cond delay="0"/>
                                          </p:stCondLst>
                                        </p:cTn>
                                        <p:tgtEl>
                                          <p:spTgt spid="49"/>
                                        </p:tgtEl>
                                        <p:attrNameLst>
                                          <p:attrName>style.visibility</p:attrName>
                                        </p:attrNameLst>
                                      </p:cBhvr>
                                      <p:to>
                                        <p:strVal val="visible"/>
                                      </p:to>
                                    </p:set>
                                  </p:childTnLst>
                                </p:cTn>
                              </p:par>
                            </p:childTnLst>
                          </p:cTn>
                        </p:par>
                        <p:par>
                          <p:cTn id="121" fill="hold">
                            <p:stCondLst>
                              <p:cond delay="1500"/>
                            </p:stCondLst>
                            <p:childTnLst>
                              <p:par>
                                <p:cTn id="122" presetID="1" presetClass="entr" presetSubtype="0" fill="hold" nodeType="afterEffect">
                                  <p:stCondLst>
                                    <p:cond delay="500"/>
                                  </p:stCondLst>
                                  <p:childTnLst>
                                    <p:set>
                                      <p:cBhvr>
                                        <p:cTn id="123" dur="1" fill="hold">
                                          <p:stCondLst>
                                            <p:cond delay="0"/>
                                          </p:stCondLst>
                                        </p:cTn>
                                        <p:tgtEl>
                                          <p:spTgt spid="51"/>
                                        </p:tgtEl>
                                        <p:attrNameLst>
                                          <p:attrName>style.visibility</p:attrName>
                                        </p:attrNameLst>
                                      </p:cBhvr>
                                      <p:to>
                                        <p:strVal val="visible"/>
                                      </p:to>
                                    </p:set>
                                  </p:childTnLst>
                                </p:cTn>
                              </p:par>
                            </p:childTnLst>
                          </p:cTn>
                        </p:par>
                      </p:childTnLst>
                    </p:cTn>
                  </p:par>
                  <p:par>
                    <p:cTn id="124" fill="hold">
                      <p:stCondLst>
                        <p:cond delay="indefinite"/>
                      </p:stCondLst>
                      <p:childTnLst>
                        <p:par>
                          <p:cTn id="125" fill="hold">
                            <p:stCondLst>
                              <p:cond delay="0"/>
                            </p:stCondLst>
                            <p:childTnLst>
                              <p:par>
                                <p:cTn id="126" presetID="1" presetClass="entr" presetSubtype="0" fill="hold" grpId="0" nodeType="clickEffect">
                                  <p:stCondLst>
                                    <p:cond delay="0"/>
                                  </p:stCondLst>
                                  <p:childTnLst>
                                    <p:set>
                                      <p:cBhvr>
                                        <p:cTn id="127" dur="1" fill="hold">
                                          <p:stCondLst>
                                            <p:cond delay="0"/>
                                          </p:stCondLst>
                                        </p:cTn>
                                        <p:tgtEl>
                                          <p:spTgt spid="28"/>
                                        </p:tgtEl>
                                        <p:attrNameLst>
                                          <p:attrName>style.visibility</p:attrName>
                                        </p:attrNameLst>
                                      </p:cBhvr>
                                      <p:to>
                                        <p:strVal val="visible"/>
                                      </p:to>
                                    </p:set>
                                  </p:childTnLst>
                                </p:cTn>
                              </p:par>
                            </p:childTnLst>
                          </p:cTn>
                        </p:par>
                        <p:par>
                          <p:cTn id="128" fill="hold">
                            <p:stCondLst>
                              <p:cond delay="0"/>
                            </p:stCondLst>
                            <p:childTnLst>
                              <p:par>
                                <p:cTn id="129" presetID="1" presetClass="entr" presetSubtype="0" fill="hold" nodeType="afterEffect">
                                  <p:stCondLst>
                                    <p:cond delay="500"/>
                                  </p:stCondLst>
                                  <p:childTnLst>
                                    <p:set>
                                      <p:cBhvr>
                                        <p:cTn id="130" dur="1" fill="hold">
                                          <p:stCondLst>
                                            <p:cond delay="0"/>
                                          </p:stCondLst>
                                        </p:cTn>
                                        <p:tgtEl>
                                          <p:spTgt spid="33"/>
                                        </p:tgtEl>
                                        <p:attrNameLst>
                                          <p:attrName>style.visibility</p:attrName>
                                        </p:attrNameLst>
                                      </p:cBhvr>
                                      <p:to>
                                        <p:strVal val="visible"/>
                                      </p:to>
                                    </p:set>
                                  </p:childTnLst>
                                </p:cTn>
                              </p:par>
                            </p:childTnLst>
                          </p:cTn>
                        </p:par>
                        <p:par>
                          <p:cTn id="131" fill="hold">
                            <p:stCondLst>
                              <p:cond delay="500"/>
                            </p:stCondLst>
                            <p:childTnLst>
                              <p:par>
                                <p:cTn id="132" presetID="1" presetClass="entr" presetSubtype="0" fill="hold" grpId="0" nodeType="afterEffect">
                                  <p:stCondLst>
                                    <p:cond delay="500"/>
                                  </p:stCondLst>
                                  <p:childTnLst>
                                    <p:set>
                                      <p:cBhvr>
                                        <p:cTn id="133" dur="1" fill="hold">
                                          <p:stCondLst>
                                            <p:cond delay="0"/>
                                          </p:stCondLst>
                                        </p:cTn>
                                        <p:tgtEl>
                                          <p:spTgt spid="29"/>
                                        </p:tgtEl>
                                        <p:attrNameLst>
                                          <p:attrName>style.visibility</p:attrName>
                                        </p:attrNameLst>
                                      </p:cBhvr>
                                      <p:to>
                                        <p:strVal val="visible"/>
                                      </p:to>
                                    </p:set>
                                  </p:childTnLst>
                                </p:cTn>
                              </p:par>
                            </p:childTnLst>
                          </p:cTn>
                        </p:par>
                      </p:childTnLst>
                    </p:cTn>
                  </p:par>
                  <p:par>
                    <p:cTn id="134" fill="hold">
                      <p:stCondLst>
                        <p:cond delay="indefinite"/>
                      </p:stCondLst>
                      <p:childTnLst>
                        <p:par>
                          <p:cTn id="135" fill="hold">
                            <p:stCondLst>
                              <p:cond delay="0"/>
                            </p:stCondLst>
                            <p:childTnLst>
                              <p:par>
                                <p:cTn id="136" presetID="1" presetClass="entr" presetSubtype="0" fill="hold" grpId="0" nodeType="clickEffect">
                                  <p:stCondLst>
                                    <p:cond delay="0"/>
                                  </p:stCondLst>
                                  <p:childTnLst>
                                    <p:set>
                                      <p:cBhvr>
                                        <p:cTn id="137" dur="1" fill="hold">
                                          <p:stCondLst>
                                            <p:cond delay="0"/>
                                          </p:stCondLst>
                                        </p:cTn>
                                        <p:tgtEl>
                                          <p:spTgt spid="3"/>
                                        </p:tgtEl>
                                        <p:attrNameLst>
                                          <p:attrName>style.visibility</p:attrName>
                                        </p:attrNameLst>
                                      </p:cBhvr>
                                      <p:to>
                                        <p:strVal val="visible"/>
                                      </p:to>
                                    </p:set>
                                  </p:childTnLst>
                                </p:cTn>
                              </p:par>
                            </p:childTnLst>
                          </p:cTn>
                        </p:par>
                        <p:par>
                          <p:cTn id="138" fill="hold">
                            <p:stCondLst>
                              <p:cond delay="0"/>
                            </p:stCondLst>
                            <p:childTnLst>
                              <p:par>
                                <p:cTn id="139" presetID="1" presetClass="entr" presetSubtype="0" fill="hold" nodeType="afterEffect">
                                  <p:stCondLst>
                                    <p:cond delay="500"/>
                                  </p:stCondLst>
                                  <p:childTnLst>
                                    <p:set>
                                      <p:cBhvr>
                                        <p:cTn id="140" dur="1" fill="hold">
                                          <p:stCondLst>
                                            <p:cond delay="0"/>
                                          </p:stCondLst>
                                        </p:cTn>
                                        <p:tgtEl>
                                          <p:spTgt spid="19"/>
                                        </p:tgtEl>
                                        <p:attrNameLst>
                                          <p:attrName>style.visibility</p:attrName>
                                        </p:attrNameLst>
                                      </p:cBhvr>
                                      <p:to>
                                        <p:strVal val="visible"/>
                                      </p:to>
                                    </p:set>
                                  </p:childTnLst>
                                </p:cTn>
                              </p:par>
                            </p:childTnLst>
                          </p:cTn>
                        </p:par>
                        <p:par>
                          <p:cTn id="141" fill="hold">
                            <p:stCondLst>
                              <p:cond delay="500"/>
                            </p:stCondLst>
                            <p:childTnLst>
                              <p:par>
                                <p:cTn id="142" presetID="1" presetClass="entr" presetSubtype="0" fill="hold" grpId="0" nodeType="afterEffect">
                                  <p:stCondLst>
                                    <p:cond delay="500"/>
                                  </p:stCondLst>
                                  <p:childTnLst>
                                    <p:set>
                                      <p:cBhvr>
                                        <p:cTn id="143" dur="1" fill="hold">
                                          <p:stCondLst>
                                            <p:cond delay="0"/>
                                          </p:stCondLst>
                                        </p:cTn>
                                        <p:tgtEl>
                                          <p:spTgt spid="31"/>
                                        </p:tgtEl>
                                        <p:attrNameLst>
                                          <p:attrName>style.visibility</p:attrName>
                                        </p:attrNameLst>
                                      </p:cBhvr>
                                      <p:to>
                                        <p:strVal val="visible"/>
                                      </p:to>
                                    </p:set>
                                  </p:childTnLst>
                                </p:cTn>
                              </p:par>
                            </p:childTnLst>
                          </p:cTn>
                        </p:par>
                        <p:par>
                          <p:cTn id="144" fill="hold">
                            <p:stCondLst>
                              <p:cond delay="1000"/>
                            </p:stCondLst>
                            <p:childTnLst>
                              <p:par>
                                <p:cTn id="145" presetID="1" presetClass="entr" presetSubtype="0" fill="hold" nodeType="afterEffect">
                                  <p:stCondLst>
                                    <p:cond delay="500"/>
                                  </p:stCondLst>
                                  <p:childTnLst>
                                    <p:set>
                                      <p:cBhvr>
                                        <p:cTn id="146" dur="1" fill="hold">
                                          <p:stCondLst>
                                            <p:cond delay="0"/>
                                          </p:stCondLst>
                                        </p:cTn>
                                        <p:tgtEl>
                                          <p:spTgt spid="37"/>
                                        </p:tgtEl>
                                        <p:attrNameLst>
                                          <p:attrName>style.visibility</p:attrName>
                                        </p:attrNameLst>
                                      </p:cBhvr>
                                      <p:to>
                                        <p:strVal val="visible"/>
                                      </p:to>
                                    </p:set>
                                  </p:childTnLst>
                                </p:cTn>
                              </p:par>
                            </p:childTnLst>
                          </p:cTn>
                        </p:par>
                        <p:par>
                          <p:cTn id="147" fill="hold">
                            <p:stCondLst>
                              <p:cond delay="1500"/>
                            </p:stCondLst>
                            <p:childTnLst>
                              <p:par>
                                <p:cTn id="148" presetID="1" presetClass="entr" presetSubtype="0" fill="hold" nodeType="afterEffect">
                                  <p:stCondLst>
                                    <p:cond delay="500"/>
                                  </p:stCondLst>
                                  <p:childTnLst>
                                    <p:set>
                                      <p:cBhvr>
                                        <p:cTn id="149"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animBg="1"/>
      <p:bldP spid="11" grpId="0" animBg="1"/>
      <p:bldP spid="12" grpId="0" animBg="1"/>
      <p:bldP spid="13" grpId="0" animBg="1"/>
      <p:bldP spid="14" grpId="0" animBg="1"/>
      <p:bldP spid="15" grpId="0" animBg="1"/>
      <p:bldP spid="16" grpId="0"/>
      <p:bldP spid="30" grpId="0"/>
      <p:bldP spid="34" grpId="0"/>
      <p:bldP spid="38" grpId="0"/>
      <p:bldP spid="39" grpId="0" animBg="1"/>
      <p:bldP spid="21" grpId="0"/>
      <p:bldP spid="27" grpId="0" animBg="1"/>
      <p:bldP spid="28" grpId="0" animBg="1"/>
      <p:bldP spid="29" grpId="0" animBg="1"/>
      <p:bldP spid="40" grpId="0" animBg="1"/>
      <p:bldP spid="53" grpId="0" animBg="1"/>
      <p:bldP spid="17" grpId="0"/>
      <p:bldP spid="3" grpId="0"/>
      <p:bldP spid="3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DBDB7EE6-1B5E-4476-A47F-F921151C9BB7}" type="datetime1">
              <a:rPr lang="en-US" smtClean="0"/>
              <a:t>10/7/2016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6</a:t>
            </a:fld>
            <a:endParaRPr lang="en-US"/>
          </a:p>
        </p:txBody>
      </p:sp>
      <p:pic>
        <p:nvPicPr>
          <p:cNvPr id="7" name="Picture 6"/>
          <p:cNvPicPr>
            <a:picLocks noChangeAspect="1"/>
          </p:cNvPicPr>
          <p:nvPr/>
        </p:nvPicPr>
        <p:blipFill>
          <a:blip r:embed="rId3"/>
          <a:stretch>
            <a:fillRect/>
          </a:stretch>
        </p:blipFill>
        <p:spPr>
          <a:xfrm>
            <a:off x="126460" y="-2789"/>
            <a:ext cx="8968560" cy="6860790"/>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50694" y="0"/>
            <a:ext cx="4042611" cy="6858000"/>
          </a:xfrm>
          <a:prstGeom prst="rect">
            <a:avLst/>
          </a:prstGeom>
          <a:effectLst>
            <a:softEdge rad="31750"/>
          </a:effectLst>
        </p:spPr>
      </p:pic>
    </p:spTree>
    <p:extLst>
      <p:ext uri="{BB962C8B-B14F-4D97-AF65-F5344CB8AC3E}">
        <p14:creationId xmlns:p14="http://schemas.microsoft.com/office/powerpoint/2010/main" val="7254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par>
                          <p:cTn id="8" fill="hold">
                            <p:stCondLst>
                              <p:cond delay="500"/>
                            </p:stCondLst>
                            <p:childTnLst>
                              <p:par>
                                <p:cTn id="9" presetID="1" presetClass="entr" presetSubtype="0" fill="hold" nodeType="afterEffect">
                                  <p:stCondLst>
                                    <p:cond delay="50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DBDB7EE6-1B5E-4476-A47F-F921151C9BB7}" type="datetime1">
              <a:rPr lang="en-US" smtClean="0"/>
              <a:t>10/7/2016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7</a:t>
            </a:fld>
            <a:endParaRPr lang="en-US"/>
          </a:p>
        </p:txBody>
      </p:sp>
      <p:pic>
        <p:nvPicPr>
          <p:cNvPr id="7" name="Picture 6"/>
          <p:cNvPicPr>
            <a:picLocks noChangeAspect="1"/>
          </p:cNvPicPr>
          <p:nvPr/>
        </p:nvPicPr>
        <p:blipFill>
          <a:blip r:embed="rId3"/>
          <a:stretch>
            <a:fillRect/>
          </a:stretch>
        </p:blipFill>
        <p:spPr>
          <a:xfrm>
            <a:off x="87548" y="-2789"/>
            <a:ext cx="8968560" cy="6860790"/>
          </a:xfrm>
          <a:prstGeom prst="rect">
            <a:avLst/>
          </a:prstGeom>
        </p:spPr>
      </p:pic>
      <p:sp>
        <p:nvSpPr>
          <p:cNvPr id="3" name="TextBox 2"/>
          <p:cNvSpPr txBox="1"/>
          <p:nvPr/>
        </p:nvSpPr>
        <p:spPr>
          <a:xfrm>
            <a:off x="3100667" y="764988"/>
            <a:ext cx="1256179" cy="276999"/>
          </a:xfrm>
          <a:prstGeom prst="rect">
            <a:avLst/>
          </a:prstGeom>
          <a:noFill/>
        </p:spPr>
        <p:txBody>
          <a:bodyPr wrap="square" rtlCol="0">
            <a:spAutoFit/>
          </a:bodyPr>
          <a:lstStyle/>
          <a:p>
            <a:r>
              <a:rPr lang="en-US" sz="1200" dirty="0"/>
              <a:t>Station Numbers</a:t>
            </a:r>
          </a:p>
        </p:txBody>
      </p:sp>
      <p:cxnSp>
        <p:nvCxnSpPr>
          <p:cNvPr id="9" name="Straight Arrow Connector 8"/>
          <p:cNvCxnSpPr/>
          <p:nvPr/>
        </p:nvCxnSpPr>
        <p:spPr>
          <a:xfrm flipH="1">
            <a:off x="1846729" y="902447"/>
            <a:ext cx="1243106" cy="567765"/>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H="1">
            <a:off x="2014071" y="903487"/>
            <a:ext cx="1086596" cy="560748"/>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2187388" y="900185"/>
            <a:ext cx="913280" cy="564050"/>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3728756" y="1041987"/>
            <a:ext cx="628090" cy="767777"/>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3" idx="2"/>
          </p:cNvCxnSpPr>
          <p:nvPr/>
        </p:nvCxnSpPr>
        <p:spPr>
          <a:xfrm>
            <a:off x="3728757" y="1041987"/>
            <a:ext cx="783478" cy="834625"/>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3" idx="2"/>
          </p:cNvCxnSpPr>
          <p:nvPr/>
        </p:nvCxnSpPr>
        <p:spPr>
          <a:xfrm>
            <a:off x="3728757" y="1041987"/>
            <a:ext cx="956796" cy="858531"/>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3" idx="3"/>
          </p:cNvCxnSpPr>
          <p:nvPr/>
        </p:nvCxnSpPr>
        <p:spPr>
          <a:xfrm>
            <a:off x="4356846" y="903488"/>
            <a:ext cx="1081742" cy="781877"/>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4367678" y="900185"/>
            <a:ext cx="1232275" cy="755297"/>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1966259" y="3125694"/>
            <a:ext cx="1607670" cy="461665"/>
          </a:xfrm>
          <a:prstGeom prst="rect">
            <a:avLst/>
          </a:prstGeom>
          <a:noFill/>
        </p:spPr>
        <p:txBody>
          <a:bodyPr wrap="square" rtlCol="0">
            <a:spAutoFit/>
          </a:bodyPr>
          <a:lstStyle/>
          <a:p>
            <a:pPr algn="ctr"/>
            <a:r>
              <a:rPr lang="en-US" sz="1200" dirty="0"/>
              <a:t>Index Numbers – Reference Other Pages</a:t>
            </a:r>
          </a:p>
        </p:txBody>
      </p:sp>
      <p:sp>
        <p:nvSpPr>
          <p:cNvPr id="26" name="Oval 25"/>
          <p:cNvSpPr/>
          <p:nvPr/>
        </p:nvSpPr>
        <p:spPr>
          <a:xfrm rot="583936">
            <a:off x="1436449" y="3587359"/>
            <a:ext cx="129389" cy="53640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rot="583936">
            <a:off x="1523100" y="3034537"/>
            <a:ext cx="129389" cy="53640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rot="19388628">
            <a:off x="992896" y="2486549"/>
            <a:ext cx="129389" cy="53640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rot="891357">
            <a:off x="1061135" y="1860917"/>
            <a:ext cx="129389" cy="53640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p:cNvSpPr/>
          <p:nvPr/>
        </p:nvSpPr>
        <p:spPr>
          <a:xfrm rot="3507182">
            <a:off x="1545131" y="1415555"/>
            <a:ext cx="129389" cy="536406"/>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a:endCxn id="26" idx="6"/>
          </p:cNvCxnSpPr>
          <p:nvPr/>
        </p:nvCxnSpPr>
        <p:spPr>
          <a:xfrm flipH="1">
            <a:off x="1564907" y="3367088"/>
            <a:ext cx="401353" cy="499410"/>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25" idx="1"/>
            <a:endCxn id="28" idx="6"/>
          </p:cNvCxnSpPr>
          <p:nvPr/>
        </p:nvCxnSpPr>
        <p:spPr>
          <a:xfrm flipH="1" flipV="1">
            <a:off x="1651558" y="3313676"/>
            <a:ext cx="314701" cy="42851"/>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endCxn id="29" idx="6"/>
          </p:cNvCxnSpPr>
          <p:nvPr/>
        </p:nvCxnSpPr>
        <p:spPr>
          <a:xfrm flipH="1" flipV="1">
            <a:off x="1109355" y="2715948"/>
            <a:ext cx="856904" cy="651140"/>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25" idx="1"/>
            <a:endCxn id="30" idx="6"/>
          </p:cNvCxnSpPr>
          <p:nvPr/>
        </p:nvCxnSpPr>
        <p:spPr>
          <a:xfrm flipH="1" flipV="1">
            <a:off x="1188361" y="2145707"/>
            <a:ext cx="777898" cy="1210820"/>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endCxn id="31" idx="6"/>
          </p:cNvCxnSpPr>
          <p:nvPr/>
        </p:nvCxnSpPr>
        <p:spPr>
          <a:xfrm flipH="1" flipV="1">
            <a:off x="1643673" y="1738891"/>
            <a:ext cx="322586" cy="1617636"/>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2" name="Oval 31"/>
          <p:cNvSpPr/>
          <p:nvPr/>
        </p:nvSpPr>
        <p:spPr>
          <a:xfrm>
            <a:off x="3416300" y="5568950"/>
            <a:ext cx="4425950" cy="926188"/>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p:cNvSpPr/>
          <p:nvPr/>
        </p:nvSpPr>
        <p:spPr>
          <a:xfrm>
            <a:off x="6591631" y="5181599"/>
            <a:ext cx="1980869" cy="683711"/>
          </a:xfrm>
          <a:prstGeom prst="ellipse">
            <a:avLst/>
          </a:prstGeom>
          <a:noFill/>
          <a:ln w="222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p:cNvSpPr/>
          <p:nvPr/>
        </p:nvSpPr>
        <p:spPr>
          <a:xfrm>
            <a:off x="7918450" y="4130842"/>
            <a:ext cx="457200" cy="1044408"/>
          </a:xfrm>
          <a:prstGeom prst="ellips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p:cNvSpPr txBox="1"/>
          <p:nvPr/>
        </p:nvSpPr>
        <p:spPr>
          <a:xfrm>
            <a:off x="946150" y="5384800"/>
            <a:ext cx="1067921" cy="276999"/>
          </a:xfrm>
          <a:prstGeom prst="rect">
            <a:avLst/>
          </a:prstGeom>
          <a:noFill/>
        </p:spPr>
        <p:txBody>
          <a:bodyPr wrap="square" rtlCol="0">
            <a:spAutoFit/>
          </a:bodyPr>
          <a:lstStyle/>
          <a:p>
            <a:r>
              <a:rPr lang="en-US" sz="1200" dirty="0"/>
              <a:t>Sign and Seal?</a:t>
            </a:r>
          </a:p>
        </p:txBody>
      </p:sp>
      <p:sp>
        <p:nvSpPr>
          <p:cNvPr id="36" name="TextBox 35"/>
          <p:cNvSpPr txBox="1"/>
          <p:nvPr/>
        </p:nvSpPr>
        <p:spPr>
          <a:xfrm>
            <a:off x="7725382" y="1943276"/>
            <a:ext cx="1028700" cy="461665"/>
          </a:xfrm>
          <a:prstGeom prst="rect">
            <a:avLst/>
          </a:prstGeom>
          <a:noFill/>
        </p:spPr>
        <p:txBody>
          <a:bodyPr wrap="square" rtlCol="0">
            <a:spAutoFit/>
          </a:bodyPr>
          <a:lstStyle/>
          <a:p>
            <a:pPr algn="ctr"/>
            <a:r>
              <a:rPr lang="en-US" sz="1200" dirty="0"/>
              <a:t>Center Line of Cut</a:t>
            </a:r>
          </a:p>
        </p:txBody>
      </p:sp>
      <p:cxnSp>
        <p:nvCxnSpPr>
          <p:cNvPr id="38" name="Straight Arrow Connector 37"/>
          <p:cNvCxnSpPr/>
          <p:nvPr/>
        </p:nvCxnSpPr>
        <p:spPr>
          <a:xfrm flipH="1" flipV="1">
            <a:off x="6312090" y="1900518"/>
            <a:ext cx="1530161" cy="208062"/>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4207155" y="3041518"/>
            <a:ext cx="1615834" cy="461665"/>
          </a:xfrm>
          <a:prstGeom prst="rect">
            <a:avLst/>
          </a:prstGeom>
          <a:noFill/>
        </p:spPr>
        <p:txBody>
          <a:bodyPr wrap="square" rtlCol="0">
            <a:spAutoFit/>
          </a:bodyPr>
          <a:lstStyle/>
          <a:p>
            <a:pPr algn="ctr"/>
            <a:r>
              <a:rPr lang="en-US" sz="1200" dirty="0"/>
              <a:t>Spoil Disposal Areas – Reference Other Pages</a:t>
            </a:r>
          </a:p>
        </p:txBody>
      </p:sp>
      <p:cxnSp>
        <p:nvCxnSpPr>
          <p:cNvPr id="44" name="Straight Arrow Connector 43"/>
          <p:cNvCxnSpPr/>
          <p:nvPr/>
        </p:nvCxnSpPr>
        <p:spPr>
          <a:xfrm flipV="1">
            <a:off x="5015072" y="2404942"/>
            <a:ext cx="1178165" cy="636576"/>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a:stCxn id="42" idx="0"/>
          </p:cNvCxnSpPr>
          <p:nvPr/>
        </p:nvCxnSpPr>
        <p:spPr>
          <a:xfrm flipV="1">
            <a:off x="5015072" y="1809764"/>
            <a:ext cx="931333" cy="1231754"/>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a:stCxn id="42" idx="0"/>
          </p:cNvCxnSpPr>
          <p:nvPr/>
        </p:nvCxnSpPr>
        <p:spPr>
          <a:xfrm flipH="1" flipV="1">
            <a:off x="4444621" y="2301922"/>
            <a:ext cx="570451" cy="739596"/>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stCxn id="42" idx="0"/>
          </p:cNvCxnSpPr>
          <p:nvPr/>
        </p:nvCxnSpPr>
        <p:spPr>
          <a:xfrm flipH="1" flipV="1">
            <a:off x="2947916" y="2404941"/>
            <a:ext cx="2067156" cy="636577"/>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flipH="1" flipV="1">
            <a:off x="2083444" y="1900518"/>
            <a:ext cx="2931628" cy="1141000"/>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2779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grpId="0" nodeType="afterEffect">
                                  <p:stCondLst>
                                    <p:cond delay="500"/>
                                  </p:stCondLst>
                                  <p:childTnLst>
                                    <p:set>
                                      <p:cBhvr>
                                        <p:cTn id="13" dur="1" fill="hold">
                                          <p:stCondLst>
                                            <p:cond delay="0"/>
                                          </p:stCondLst>
                                        </p:cTn>
                                        <p:tgtEl>
                                          <p:spTgt spid="34"/>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5"/>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6"/>
                                        </p:tgtEl>
                                        <p:attrNameLst>
                                          <p:attrName>style.visibility</p:attrName>
                                        </p:attrNameLst>
                                      </p:cBhvr>
                                      <p:to>
                                        <p:strVal val="visible"/>
                                      </p:to>
                                    </p:set>
                                  </p:childTnLst>
                                </p:cTn>
                              </p:par>
                            </p:childTnLst>
                          </p:cTn>
                        </p:par>
                        <p:par>
                          <p:cTn id="22" fill="hold">
                            <p:stCondLst>
                              <p:cond delay="0"/>
                            </p:stCondLst>
                            <p:childTnLst>
                              <p:par>
                                <p:cTn id="23" presetID="1" presetClass="entr" presetSubtype="0" fill="hold" nodeType="afterEffect">
                                  <p:stCondLst>
                                    <p:cond delay="500"/>
                                  </p:stCondLst>
                                  <p:childTnLst>
                                    <p:set>
                                      <p:cBhvr>
                                        <p:cTn id="24" dur="1" fill="hold">
                                          <p:stCondLst>
                                            <p:cond delay="0"/>
                                          </p:stCondLst>
                                        </p:cTn>
                                        <p:tgtEl>
                                          <p:spTgt spid="3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500"/>
                                  </p:stCondLst>
                                  <p:childTnLst>
                                    <p:set>
                                      <p:cBhvr>
                                        <p:cTn id="31" dur="1" fill="hold">
                                          <p:stCondLst>
                                            <p:cond delay="0"/>
                                          </p:stCondLst>
                                        </p:cTn>
                                        <p:tgtEl>
                                          <p:spTgt spid="8"/>
                                        </p:tgtEl>
                                        <p:attrNameLst>
                                          <p:attrName>style.visibility</p:attrName>
                                        </p:attrNameLst>
                                      </p:cBhvr>
                                      <p:to>
                                        <p:strVal val="visible"/>
                                      </p:to>
                                    </p:set>
                                  </p:childTnLst>
                                </p:cTn>
                              </p:par>
                            </p:childTnLst>
                          </p:cTn>
                        </p:par>
                        <p:par>
                          <p:cTn id="32" fill="hold">
                            <p:stCondLst>
                              <p:cond delay="500"/>
                            </p:stCondLst>
                            <p:childTnLst>
                              <p:par>
                                <p:cTn id="33" presetID="1" presetClass="entr" presetSubtype="0" fill="hold" grpId="0" nodeType="afterEffect">
                                  <p:stCondLst>
                                    <p:cond delay="500"/>
                                  </p:stCondLst>
                                  <p:childTnLst>
                                    <p:set>
                                      <p:cBhvr>
                                        <p:cTn id="34" dur="1" fill="hold">
                                          <p:stCondLst>
                                            <p:cond delay="0"/>
                                          </p:stCondLst>
                                        </p:cTn>
                                        <p:tgtEl>
                                          <p:spTgt spid="26"/>
                                        </p:tgtEl>
                                        <p:attrNameLst>
                                          <p:attrName>style.visibility</p:attrName>
                                        </p:attrNameLst>
                                      </p:cBhvr>
                                      <p:to>
                                        <p:strVal val="visible"/>
                                      </p:to>
                                    </p:set>
                                  </p:childTnLst>
                                </p:cTn>
                              </p:par>
                            </p:childTnLst>
                          </p:cTn>
                        </p:par>
                        <p:par>
                          <p:cTn id="35" fill="hold">
                            <p:stCondLst>
                              <p:cond delay="1000"/>
                            </p:stCondLst>
                            <p:childTnLst>
                              <p:par>
                                <p:cTn id="36" presetID="1" presetClass="entr" presetSubtype="0" fill="hold" nodeType="afterEffect">
                                  <p:stCondLst>
                                    <p:cond delay="500"/>
                                  </p:stCondLst>
                                  <p:childTnLst>
                                    <p:set>
                                      <p:cBhvr>
                                        <p:cTn id="37" dur="1" fill="hold">
                                          <p:stCondLst>
                                            <p:cond delay="0"/>
                                          </p:stCondLst>
                                        </p:cTn>
                                        <p:tgtEl>
                                          <p:spTgt spid="14"/>
                                        </p:tgtEl>
                                        <p:attrNameLst>
                                          <p:attrName>style.visibility</p:attrName>
                                        </p:attrNameLst>
                                      </p:cBhvr>
                                      <p:to>
                                        <p:strVal val="visible"/>
                                      </p:to>
                                    </p:set>
                                  </p:childTnLst>
                                </p:cTn>
                              </p:par>
                            </p:childTnLst>
                          </p:cTn>
                        </p:par>
                        <p:par>
                          <p:cTn id="38" fill="hold">
                            <p:stCondLst>
                              <p:cond delay="1500"/>
                            </p:stCondLst>
                            <p:childTnLst>
                              <p:par>
                                <p:cTn id="39" presetID="1" presetClass="entr" presetSubtype="0" fill="hold" grpId="0" nodeType="afterEffect">
                                  <p:stCondLst>
                                    <p:cond delay="500"/>
                                  </p:stCondLst>
                                  <p:childTnLst>
                                    <p:set>
                                      <p:cBhvr>
                                        <p:cTn id="40" dur="1" fill="hold">
                                          <p:stCondLst>
                                            <p:cond delay="0"/>
                                          </p:stCondLst>
                                        </p:cTn>
                                        <p:tgtEl>
                                          <p:spTgt spid="28"/>
                                        </p:tgtEl>
                                        <p:attrNameLst>
                                          <p:attrName>style.visibility</p:attrName>
                                        </p:attrNameLst>
                                      </p:cBhvr>
                                      <p:to>
                                        <p:strVal val="visible"/>
                                      </p:to>
                                    </p:set>
                                  </p:childTnLst>
                                </p:cTn>
                              </p:par>
                            </p:childTnLst>
                          </p:cTn>
                        </p:par>
                        <p:par>
                          <p:cTn id="41" fill="hold">
                            <p:stCondLst>
                              <p:cond delay="2000"/>
                            </p:stCondLst>
                            <p:childTnLst>
                              <p:par>
                                <p:cTn id="42" presetID="1" presetClass="entr" presetSubtype="0" fill="hold" nodeType="afterEffect">
                                  <p:stCondLst>
                                    <p:cond delay="500"/>
                                  </p:stCondLst>
                                  <p:childTnLst>
                                    <p:set>
                                      <p:cBhvr>
                                        <p:cTn id="43" dur="1" fill="hold">
                                          <p:stCondLst>
                                            <p:cond delay="0"/>
                                          </p:stCondLst>
                                        </p:cTn>
                                        <p:tgtEl>
                                          <p:spTgt spid="17"/>
                                        </p:tgtEl>
                                        <p:attrNameLst>
                                          <p:attrName>style.visibility</p:attrName>
                                        </p:attrNameLst>
                                      </p:cBhvr>
                                      <p:to>
                                        <p:strVal val="visible"/>
                                      </p:to>
                                    </p:set>
                                  </p:childTnLst>
                                </p:cTn>
                              </p:par>
                            </p:childTnLst>
                          </p:cTn>
                        </p:par>
                        <p:par>
                          <p:cTn id="44" fill="hold">
                            <p:stCondLst>
                              <p:cond delay="2500"/>
                            </p:stCondLst>
                            <p:childTnLst>
                              <p:par>
                                <p:cTn id="45" presetID="1" presetClass="entr" presetSubtype="0" fill="hold" grpId="0" nodeType="afterEffect">
                                  <p:stCondLst>
                                    <p:cond delay="500"/>
                                  </p:stCondLst>
                                  <p:childTnLst>
                                    <p:set>
                                      <p:cBhvr>
                                        <p:cTn id="46" dur="1" fill="hold">
                                          <p:stCondLst>
                                            <p:cond delay="0"/>
                                          </p:stCondLst>
                                        </p:cTn>
                                        <p:tgtEl>
                                          <p:spTgt spid="29"/>
                                        </p:tgtEl>
                                        <p:attrNameLst>
                                          <p:attrName>style.visibility</p:attrName>
                                        </p:attrNameLst>
                                      </p:cBhvr>
                                      <p:to>
                                        <p:strVal val="visible"/>
                                      </p:to>
                                    </p:set>
                                  </p:childTnLst>
                                </p:cTn>
                              </p:par>
                            </p:childTnLst>
                          </p:cTn>
                        </p:par>
                        <p:par>
                          <p:cTn id="47" fill="hold">
                            <p:stCondLst>
                              <p:cond delay="3000"/>
                            </p:stCondLst>
                            <p:childTnLst>
                              <p:par>
                                <p:cTn id="48" presetID="1" presetClass="entr" presetSubtype="0" fill="hold" nodeType="afterEffect">
                                  <p:stCondLst>
                                    <p:cond delay="500"/>
                                  </p:stCondLst>
                                  <p:childTnLst>
                                    <p:set>
                                      <p:cBhvr>
                                        <p:cTn id="49" dur="1" fill="hold">
                                          <p:stCondLst>
                                            <p:cond delay="0"/>
                                          </p:stCondLst>
                                        </p:cTn>
                                        <p:tgtEl>
                                          <p:spTgt spid="21"/>
                                        </p:tgtEl>
                                        <p:attrNameLst>
                                          <p:attrName>style.visibility</p:attrName>
                                        </p:attrNameLst>
                                      </p:cBhvr>
                                      <p:to>
                                        <p:strVal val="visible"/>
                                      </p:to>
                                    </p:set>
                                  </p:childTnLst>
                                </p:cTn>
                              </p:par>
                            </p:childTnLst>
                          </p:cTn>
                        </p:par>
                        <p:par>
                          <p:cTn id="50" fill="hold">
                            <p:stCondLst>
                              <p:cond delay="3500"/>
                            </p:stCondLst>
                            <p:childTnLst>
                              <p:par>
                                <p:cTn id="51" presetID="1" presetClass="entr" presetSubtype="0" fill="hold" grpId="0" nodeType="afterEffect">
                                  <p:stCondLst>
                                    <p:cond delay="500"/>
                                  </p:stCondLst>
                                  <p:childTnLst>
                                    <p:set>
                                      <p:cBhvr>
                                        <p:cTn id="52" dur="1" fill="hold">
                                          <p:stCondLst>
                                            <p:cond delay="0"/>
                                          </p:stCondLst>
                                        </p:cTn>
                                        <p:tgtEl>
                                          <p:spTgt spid="30"/>
                                        </p:tgtEl>
                                        <p:attrNameLst>
                                          <p:attrName>style.visibility</p:attrName>
                                        </p:attrNameLst>
                                      </p:cBhvr>
                                      <p:to>
                                        <p:strVal val="visible"/>
                                      </p:to>
                                    </p:set>
                                  </p:childTnLst>
                                </p:cTn>
                              </p:par>
                            </p:childTnLst>
                          </p:cTn>
                        </p:par>
                        <p:par>
                          <p:cTn id="53" fill="hold">
                            <p:stCondLst>
                              <p:cond delay="4000"/>
                            </p:stCondLst>
                            <p:childTnLst>
                              <p:par>
                                <p:cTn id="54" presetID="1" presetClass="entr" presetSubtype="0" fill="hold" nodeType="afterEffect">
                                  <p:stCondLst>
                                    <p:cond delay="500"/>
                                  </p:stCondLst>
                                  <p:childTnLst>
                                    <p:set>
                                      <p:cBhvr>
                                        <p:cTn id="55" dur="1" fill="hold">
                                          <p:stCondLst>
                                            <p:cond delay="0"/>
                                          </p:stCondLst>
                                        </p:cTn>
                                        <p:tgtEl>
                                          <p:spTgt spid="27"/>
                                        </p:tgtEl>
                                        <p:attrNameLst>
                                          <p:attrName>style.visibility</p:attrName>
                                        </p:attrNameLst>
                                      </p:cBhvr>
                                      <p:to>
                                        <p:strVal val="visible"/>
                                      </p:to>
                                    </p:set>
                                  </p:childTnLst>
                                </p:cTn>
                              </p:par>
                            </p:childTnLst>
                          </p:cTn>
                        </p:par>
                        <p:par>
                          <p:cTn id="56" fill="hold">
                            <p:stCondLst>
                              <p:cond delay="4500"/>
                            </p:stCondLst>
                            <p:childTnLst>
                              <p:par>
                                <p:cTn id="57" presetID="1" presetClass="entr" presetSubtype="0" fill="hold" grpId="0" nodeType="afterEffect">
                                  <p:stCondLst>
                                    <p:cond delay="500"/>
                                  </p:stCondLst>
                                  <p:childTnLst>
                                    <p:set>
                                      <p:cBhvr>
                                        <p:cTn id="58" dur="1" fill="hold">
                                          <p:stCondLst>
                                            <p:cond delay="0"/>
                                          </p:stCondLst>
                                        </p:cTn>
                                        <p:tgtEl>
                                          <p:spTgt spid="31"/>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
                                        </p:tgtEl>
                                        <p:attrNameLst>
                                          <p:attrName>style.visibility</p:attrName>
                                        </p:attrNameLst>
                                      </p:cBhvr>
                                      <p:to>
                                        <p:strVal val="visible"/>
                                      </p:to>
                                    </p:set>
                                  </p:childTnLst>
                                </p:cTn>
                              </p:par>
                            </p:childTnLst>
                          </p:cTn>
                        </p:par>
                        <p:par>
                          <p:cTn id="63" fill="hold">
                            <p:stCondLst>
                              <p:cond delay="0"/>
                            </p:stCondLst>
                            <p:childTnLst>
                              <p:par>
                                <p:cTn id="64" presetID="1" presetClass="entr" presetSubtype="0" fill="hold" nodeType="afterEffect">
                                  <p:stCondLst>
                                    <p:cond delay="500"/>
                                  </p:stCondLst>
                                  <p:childTnLst>
                                    <p:set>
                                      <p:cBhvr>
                                        <p:cTn id="65" dur="1" fill="hold">
                                          <p:stCondLst>
                                            <p:cond delay="0"/>
                                          </p:stCondLst>
                                        </p:cTn>
                                        <p:tgtEl>
                                          <p:spTgt spid="9"/>
                                        </p:tgtEl>
                                        <p:attrNameLst>
                                          <p:attrName>style.visibility</p:attrName>
                                        </p:attrNameLst>
                                      </p:cBhvr>
                                      <p:to>
                                        <p:strVal val="visible"/>
                                      </p:to>
                                    </p:set>
                                  </p:childTnLst>
                                </p:cTn>
                              </p:par>
                            </p:childTnLst>
                          </p:cTn>
                        </p:par>
                        <p:par>
                          <p:cTn id="66" fill="hold">
                            <p:stCondLst>
                              <p:cond delay="500"/>
                            </p:stCondLst>
                            <p:childTnLst>
                              <p:par>
                                <p:cTn id="67" presetID="1" presetClass="entr" presetSubtype="0" fill="hold" nodeType="afterEffect">
                                  <p:stCondLst>
                                    <p:cond delay="500"/>
                                  </p:stCondLst>
                                  <p:childTnLst>
                                    <p:set>
                                      <p:cBhvr>
                                        <p:cTn id="68" dur="1" fill="hold">
                                          <p:stCondLst>
                                            <p:cond delay="0"/>
                                          </p:stCondLst>
                                        </p:cTn>
                                        <p:tgtEl>
                                          <p:spTgt spid="11"/>
                                        </p:tgtEl>
                                        <p:attrNameLst>
                                          <p:attrName>style.visibility</p:attrName>
                                        </p:attrNameLst>
                                      </p:cBhvr>
                                      <p:to>
                                        <p:strVal val="visible"/>
                                      </p:to>
                                    </p:set>
                                  </p:childTnLst>
                                </p:cTn>
                              </p:par>
                            </p:childTnLst>
                          </p:cTn>
                        </p:par>
                        <p:par>
                          <p:cTn id="69" fill="hold">
                            <p:stCondLst>
                              <p:cond delay="1000"/>
                            </p:stCondLst>
                            <p:childTnLst>
                              <p:par>
                                <p:cTn id="70" presetID="1" presetClass="entr" presetSubtype="0" fill="hold" nodeType="afterEffect">
                                  <p:stCondLst>
                                    <p:cond delay="500"/>
                                  </p:stCondLst>
                                  <p:childTnLst>
                                    <p:set>
                                      <p:cBhvr>
                                        <p:cTn id="71" dur="1" fill="hold">
                                          <p:stCondLst>
                                            <p:cond delay="0"/>
                                          </p:stCondLst>
                                        </p:cTn>
                                        <p:tgtEl>
                                          <p:spTgt spid="13"/>
                                        </p:tgtEl>
                                        <p:attrNameLst>
                                          <p:attrName>style.visibility</p:attrName>
                                        </p:attrNameLst>
                                      </p:cBhvr>
                                      <p:to>
                                        <p:strVal val="visible"/>
                                      </p:to>
                                    </p:set>
                                  </p:childTnLst>
                                </p:cTn>
                              </p:par>
                            </p:childTnLst>
                          </p:cTn>
                        </p:par>
                        <p:par>
                          <p:cTn id="72" fill="hold">
                            <p:stCondLst>
                              <p:cond delay="1500"/>
                            </p:stCondLst>
                            <p:childTnLst>
                              <p:par>
                                <p:cTn id="73" presetID="1" presetClass="entr" presetSubtype="0" fill="hold" nodeType="afterEffect">
                                  <p:stCondLst>
                                    <p:cond delay="500"/>
                                  </p:stCondLst>
                                  <p:childTnLst>
                                    <p:set>
                                      <p:cBhvr>
                                        <p:cTn id="74" dur="1" fill="hold">
                                          <p:stCondLst>
                                            <p:cond delay="0"/>
                                          </p:stCondLst>
                                        </p:cTn>
                                        <p:tgtEl>
                                          <p:spTgt spid="16"/>
                                        </p:tgtEl>
                                        <p:attrNameLst>
                                          <p:attrName>style.visibility</p:attrName>
                                        </p:attrNameLst>
                                      </p:cBhvr>
                                      <p:to>
                                        <p:strVal val="visible"/>
                                      </p:to>
                                    </p:set>
                                  </p:childTnLst>
                                </p:cTn>
                              </p:par>
                            </p:childTnLst>
                          </p:cTn>
                        </p:par>
                        <p:par>
                          <p:cTn id="75" fill="hold">
                            <p:stCondLst>
                              <p:cond delay="2000"/>
                            </p:stCondLst>
                            <p:childTnLst>
                              <p:par>
                                <p:cTn id="76" presetID="1" presetClass="entr" presetSubtype="0" fill="hold" nodeType="afterEffect">
                                  <p:stCondLst>
                                    <p:cond delay="500"/>
                                  </p:stCondLst>
                                  <p:childTnLst>
                                    <p:set>
                                      <p:cBhvr>
                                        <p:cTn id="77" dur="1" fill="hold">
                                          <p:stCondLst>
                                            <p:cond delay="0"/>
                                          </p:stCondLst>
                                        </p:cTn>
                                        <p:tgtEl>
                                          <p:spTgt spid="18"/>
                                        </p:tgtEl>
                                        <p:attrNameLst>
                                          <p:attrName>style.visibility</p:attrName>
                                        </p:attrNameLst>
                                      </p:cBhvr>
                                      <p:to>
                                        <p:strVal val="visible"/>
                                      </p:to>
                                    </p:set>
                                  </p:childTnLst>
                                </p:cTn>
                              </p:par>
                            </p:childTnLst>
                          </p:cTn>
                        </p:par>
                        <p:par>
                          <p:cTn id="78" fill="hold">
                            <p:stCondLst>
                              <p:cond delay="2500"/>
                            </p:stCondLst>
                            <p:childTnLst>
                              <p:par>
                                <p:cTn id="79" presetID="1" presetClass="entr" presetSubtype="0" fill="hold" nodeType="afterEffect">
                                  <p:stCondLst>
                                    <p:cond delay="500"/>
                                  </p:stCondLst>
                                  <p:childTnLst>
                                    <p:set>
                                      <p:cBhvr>
                                        <p:cTn id="80" dur="1" fill="hold">
                                          <p:stCondLst>
                                            <p:cond delay="0"/>
                                          </p:stCondLst>
                                        </p:cTn>
                                        <p:tgtEl>
                                          <p:spTgt spid="20"/>
                                        </p:tgtEl>
                                        <p:attrNameLst>
                                          <p:attrName>style.visibility</p:attrName>
                                        </p:attrNameLst>
                                      </p:cBhvr>
                                      <p:to>
                                        <p:strVal val="visible"/>
                                      </p:to>
                                    </p:set>
                                  </p:childTnLst>
                                </p:cTn>
                              </p:par>
                            </p:childTnLst>
                          </p:cTn>
                        </p:par>
                        <p:par>
                          <p:cTn id="81" fill="hold">
                            <p:stCondLst>
                              <p:cond delay="3000"/>
                            </p:stCondLst>
                            <p:childTnLst>
                              <p:par>
                                <p:cTn id="82" presetID="1" presetClass="entr" presetSubtype="0" fill="hold" nodeType="afterEffect">
                                  <p:stCondLst>
                                    <p:cond delay="500"/>
                                  </p:stCondLst>
                                  <p:childTnLst>
                                    <p:set>
                                      <p:cBhvr>
                                        <p:cTn id="83" dur="1" fill="hold">
                                          <p:stCondLst>
                                            <p:cond delay="0"/>
                                          </p:stCondLst>
                                        </p:cTn>
                                        <p:tgtEl>
                                          <p:spTgt spid="22"/>
                                        </p:tgtEl>
                                        <p:attrNameLst>
                                          <p:attrName>style.visibility</p:attrName>
                                        </p:attrNameLst>
                                      </p:cBhvr>
                                      <p:to>
                                        <p:strVal val="visible"/>
                                      </p:to>
                                    </p:set>
                                  </p:childTnLst>
                                </p:cTn>
                              </p:par>
                            </p:childTnLst>
                          </p:cTn>
                        </p:par>
                        <p:par>
                          <p:cTn id="84" fill="hold">
                            <p:stCondLst>
                              <p:cond delay="3500"/>
                            </p:stCondLst>
                            <p:childTnLst>
                              <p:par>
                                <p:cTn id="85" presetID="1" presetClass="entr" presetSubtype="0" fill="hold" nodeType="afterEffect">
                                  <p:stCondLst>
                                    <p:cond delay="500"/>
                                  </p:stCondLst>
                                  <p:childTnLst>
                                    <p:set>
                                      <p:cBhvr>
                                        <p:cTn id="86" dur="1" fill="hold">
                                          <p:stCondLst>
                                            <p:cond delay="0"/>
                                          </p:stCondLst>
                                        </p:cTn>
                                        <p:tgtEl>
                                          <p:spTgt spid="24"/>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42"/>
                                        </p:tgtEl>
                                        <p:attrNameLst>
                                          <p:attrName>style.visibility</p:attrName>
                                        </p:attrNameLst>
                                      </p:cBhvr>
                                      <p:to>
                                        <p:strVal val="visible"/>
                                      </p:to>
                                    </p:set>
                                  </p:childTnLst>
                                </p:cTn>
                              </p:par>
                            </p:childTnLst>
                          </p:cTn>
                        </p:par>
                        <p:par>
                          <p:cTn id="91" fill="hold">
                            <p:stCondLst>
                              <p:cond delay="0"/>
                            </p:stCondLst>
                            <p:childTnLst>
                              <p:par>
                                <p:cTn id="92" presetID="1" presetClass="entr" presetSubtype="0" fill="hold" nodeType="afterEffect">
                                  <p:stCondLst>
                                    <p:cond delay="500"/>
                                  </p:stCondLst>
                                  <p:childTnLst>
                                    <p:set>
                                      <p:cBhvr>
                                        <p:cTn id="93" dur="1" fill="hold">
                                          <p:stCondLst>
                                            <p:cond delay="0"/>
                                          </p:stCondLst>
                                        </p:cTn>
                                        <p:tgtEl>
                                          <p:spTgt spid="51"/>
                                        </p:tgtEl>
                                        <p:attrNameLst>
                                          <p:attrName>style.visibility</p:attrName>
                                        </p:attrNameLst>
                                      </p:cBhvr>
                                      <p:to>
                                        <p:strVal val="visible"/>
                                      </p:to>
                                    </p:set>
                                  </p:childTnLst>
                                </p:cTn>
                              </p:par>
                            </p:childTnLst>
                          </p:cTn>
                        </p:par>
                        <p:par>
                          <p:cTn id="94" fill="hold">
                            <p:stCondLst>
                              <p:cond delay="500"/>
                            </p:stCondLst>
                            <p:childTnLst>
                              <p:par>
                                <p:cTn id="95" presetID="1" presetClass="entr" presetSubtype="0" fill="hold" nodeType="afterEffect">
                                  <p:stCondLst>
                                    <p:cond delay="500"/>
                                  </p:stCondLst>
                                  <p:childTnLst>
                                    <p:set>
                                      <p:cBhvr>
                                        <p:cTn id="96" dur="1" fill="hold">
                                          <p:stCondLst>
                                            <p:cond delay="0"/>
                                          </p:stCondLst>
                                        </p:cTn>
                                        <p:tgtEl>
                                          <p:spTgt spid="53"/>
                                        </p:tgtEl>
                                        <p:attrNameLst>
                                          <p:attrName>style.visibility</p:attrName>
                                        </p:attrNameLst>
                                      </p:cBhvr>
                                      <p:to>
                                        <p:strVal val="visible"/>
                                      </p:to>
                                    </p:set>
                                  </p:childTnLst>
                                </p:cTn>
                              </p:par>
                            </p:childTnLst>
                          </p:cTn>
                        </p:par>
                        <p:par>
                          <p:cTn id="97" fill="hold">
                            <p:stCondLst>
                              <p:cond delay="1000"/>
                            </p:stCondLst>
                            <p:childTnLst>
                              <p:par>
                                <p:cTn id="98" presetID="1" presetClass="entr" presetSubtype="0" fill="hold" nodeType="afterEffect">
                                  <p:stCondLst>
                                    <p:cond delay="500"/>
                                  </p:stCondLst>
                                  <p:childTnLst>
                                    <p:set>
                                      <p:cBhvr>
                                        <p:cTn id="99" dur="1" fill="hold">
                                          <p:stCondLst>
                                            <p:cond delay="0"/>
                                          </p:stCondLst>
                                        </p:cTn>
                                        <p:tgtEl>
                                          <p:spTgt spid="49"/>
                                        </p:tgtEl>
                                        <p:attrNameLst>
                                          <p:attrName>style.visibility</p:attrName>
                                        </p:attrNameLst>
                                      </p:cBhvr>
                                      <p:to>
                                        <p:strVal val="visible"/>
                                      </p:to>
                                    </p:set>
                                  </p:childTnLst>
                                </p:cTn>
                              </p:par>
                            </p:childTnLst>
                          </p:cTn>
                        </p:par>
                        <p:par>
                          <p:cTn id="100" fill="hold">
                            <p:stCondLst>
                              <p:cond delay="1500"/>
                            </p:stCondLst>
                            <p:childTnLst>
                              <p:par>
                                <p:cTn id="101" presetID="1" presetClass="entr" presetSubtype="0" fill="hold" nodeType="afterEffect">
                                  <p:stCondLst>
                                    <p:cond delay="500"/>
                                  </p:stCondLst>
                                  <p:childTnLst>
                                    <p:set>
                                      <p:cBhvr>
                                        <p:cTn id="102" dur="1" fill="hold">
                                          <p:stCondLst>
                                            <p:cond delay="0"/>
                                          </p:stCondLst>
                                        </p:cTn>
                                        <p:tgtEl>
                                          <p:spTgt spid="46"/>
                                        </p:tgtEl>
                                        <p:attrNameLst>
                                          <p:attrName>style.visibility</p:attrName>
                                        </p:attrNameLst>
                                      </p:cBhvr>
                                      <p:to>
                                        <p:strVal val="visible"/>
                                      </p:to>
                                    </p:set>
                                  </p:childTnLst>
                                </p:cTn>
                              </p:par>
                            </p:childTnLst>
                          </p:cTn>
                        </p:par>
                        <p:par>
                          <p:cTn id="103" fill="hold">
                            <p:stCondLst>
                              <p:cond delay="2000"/>
                            </p:stCondLst>
                            <p:childTnLst>
                              <p:par>
                                <p:cTn id="104" presetID="1" presetClass="entr" presetSubtype="0" fill="hold" nodeType="afterEffect">
                                  <p:stCondLst>
                                    <p:cond delay="500"/>
                                  </p:stCondLst>
                                  <p:childTnLst>
                                    <p:set>
                                      <p:cBhvr>
                                        <p:cTn id="105"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5" grpId="0"/>
      <p:bldP spid="26" grpId="0" animBg="1"/>
      <p:bldP spid="28" grpId="0" animBg="1"/>
      <p:bldP spid="29" grpId="0" animBg="1"/>
      <p:bldP spid="30" grpId="0" animBg="1"/>
      <p:bldP spid="31" grpId="0" animBg="1"/>
      <p:bldP spid="32" grpId="0" animBg="1"/>
      <p:bldP spid="33" grpId="0" animBg="1"/>
      <p:bldP spid="34" grpId="0" animBg="1"/>
      <p:bldP spid="35" grpId="0"/>
      <p:bldP spid="36" grpId="0"/>
      <p:bldP spid="4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236" y="0"/>
            <a:ext cx="7609114" cy="1059255"/>
          </a:xfrm>
        </p:spPr>
        <p:txBody>
          <a:bodyPr/>
          <a:lstStyle/>
          <a:p>
            <a:r>
              <a:rPr lang="en-US" dirty="0"/>
              <a:t>Plan and Profile - Street</a:t>
            </a:r>
          </a:p>
        </p:txBody>
      </p:sp>
      <p:sp>
        <p:nvSpPr>
          <p:cNvPr id="4" name="Date Placeholder 3"/>
          <p:cNvSpPr>
            <a:spLocks noGrp="1"/>
          </p:cNvSpPr>
          <p:nvPr>
            <p:ph type="dt" sz="half" idx="10"/>
          </p:nvPr>
        </p:nvSpPr>
        <p:spPr/>
        <p:txBody>
          <a:bodyPr/>
          <a:lstStyle/>
          <a:p>
            <a:fld id="{DBDB7EE6-1B5E-4476-A47F-F921151C9BB7}" type="datetime1">
              <a:rPr lang="en-US" smtClean="0"/>
              <a:t>10/7/2016</a:t>
            </a:fld>
            <a:endParaRPr lang="en-US"/>
          </a:p>
        </p:txBody>
      </p:sp>
      <p:sp>
        <p:nvSpPr>
          <p:cNvPr id="5" name="Footer Placeholder 4"/>
          <p:cNvSpPr>
            <a:spLocks noGrp="1"/>
          </p:cNvSpPr>
          <p:nvPr>
            <p:ph type="ftr" sz="quarter" idx="11"/>
          </p:nvPr>
        </p:nvSpPr>
        <p:spPr>
          <a:xfrm>
            <a:off x="3028950" y="6599976"/>
            <a:ext cx="3086100" cy="260287"/>
          </a:xfrm>
        </p:spPr>
        <p:txBody>
          <a:bodyPr/>
          <a:lstStyle/>
          <a:p>
            <a:endParaRPr lang="en-US" dirty="0"/>
          </a:p>
        </p:txBody>
      </p:sp>
      <p:sp>
        <p:nvSpPr>
          <p:cNvPr id="6" name="Slide Number Placeholder 5"/>
          <p:cNvSpPr>
            <a:spLocks noGrp="1"/>
          </p:cNvSpPr>
          <p:nvPr>
            <p:ph type="sldNum" sz="quarter" idx="12"/>
          </p:nvPr>
        </p:nvSpPr>
        <p:spPr/>
        <p:txBody>
          <a:bodyPr/>
          <a:lstStyle/>
          <a:p>
            <a:fld id="{77BC0C64-94FA-44B3-9573-88BE3BEAC041}" type="slidenum">
              <a:rPr lang="en-US" smtClean="0"/>
              <a:t>8</a:t>
            </a:fld>
            <a:endParaRPr lang="en-US" dirty="0"/>
          </a:p>
        </p:txBody>
      </p:sp>
      <p:pic>
        <p:nvPicPr>
          <p:cNvPr id="7" name="Picture 6"/>
          <p:cNvPicPr>
            <a:picLocks noChangeAspect="1"/>
          </p:cNvPicPr>
          <p:nvPr/>
        </p:nvPicPr>
        <p:blipFill>
          <a:blip r:embed="rId3"/>
          <a:stretch>
            <a:fillRect/>
          </a:stretch>
        </p:blipFill>
        <p:spPr>
          <a:xfrm>
            <a:off x="670858" y="1040144"/>
            <a:ext cx="7794144" cy="5517131"/>
          </a:xfrm>
          <a:prstGeom prst="rect">
            <a:avLst/>
          </a:prstGeom>
        </p:spPr>
      </p:pic>
      <p:cxnSp>
        <p:nvCxnSpPr>
          <p:cNvPr id="9" name="Straight Connector 8"/>
          <p:cNvCxnSpPr/>
          <p:nvPr/>
        </p:nvCxnSpPr>
        <p:spPr>
          <a:xfrm flipH="1">
            <a:off x="1225176" y="3591859"/>
            <a:ext cx="1460874" cy="1852706"/>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2211294" y="2611718"/>
            <a:ext cx="388471" cy="2832847"/>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flipV="1">
            <a:off x="3173506" y="1894541"/>
            <a:ext cx="23907" cy="3550024"/>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4140201" y="1912471"/>
            <a:ext cx="0" cy="3532094"/>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flipV="1">
            <a:off x="5082990" y="2181412"/>
            <a:ext cx="80681" cy="3263153"/>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flipV="1">
            <a:off x="6018306" y="2551953"/>
            <a:ext cx="96744" cy="2892612"/>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H="1" flipV="1">
            <a:off x="6681694" y="3269129"/>
            <a:ext cx="448236" cy="2175436"/>
          </a:xfrm>
          <a:prstGeom prst="line">
            <a:avLst/>
          </a:prstGeom>
          <a:ln w="22225"/>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V="1">
            <a:off x="561788" y="5994400"/>
            <a:ext cx="549836" cy="430306"/>
          </a:xfrm>
          <a:prstGeom prst="straightConnector1">
            <a:avLst/>
          </a:prstGeom>
          <a:ln w="2222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V="1">
            <a:off x="1225176" y="3591859"/>
            <a:ext cx="1286996" cy="1655482"/>
          </a:xfrm>
          <a:prstGeom prst="straightConnector1">
            <a:avLst/>
          </a:prstGeom>
          <a:ln w="2222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flipH="1" flipV="1">
            <a:off x="2686050" y="2964330"/>
            <a:ext cx="146050" cy="2348752"/>
          </a:xfrm>
          <a:prstGeom prst="straightConnector1">
            <a:avLst/>
          </a:prstGeom>
          <a:ln w="2222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H="1" flipV="1">
            <a:off x="5880848" y="2444376"/>
            <a:ext cx="137458" cy="2868706"/>
          </a:xfrm>
          <a:prstGeom prst="straightConnector1">
            <a:avLst/>
          </a:prstGeom>
          <a:ln w="2222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1955613" y="6281271"/>
            <a:ext cx="556559" cy="5976"/>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a:off x="1068106" y="5710257"/>
            <a:ext cx="556559" cy="5976"/>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1868674" y="4562662"/>
            <a:ext cx="0" cy="568138"/>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V="1">
            <a:off x="1868441" y="5181983"/>
            <a:ext cx="233" cy="449555"/>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4671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500"/>
                                  </p:stCondLst>
                                  <p:childTnLst>
                                    <p:set>
                                      <p:cBhvr>
                                        <p:cTn id="13" dur="1" fill="hold">
                                          <p:stCondLst>
                                            <p:cond delay="0"/>
                                          </p:stCondLst>
                                        </p:cTn>
                                        <p:tgtEl>
                                          <p:spTgt spid="12"/>
                                        </p:tgtEl>
                                        <p:attrNameLst>
                                          <p:attrName>style.visibility</p:attrName>
                                        </p:attrNameLst>
                                      </p:cBhvr>
                                      <p:to>
                                        <p:strVal val="visible"/>
                                      </p:to>
                                    </p:set>
                                  </p:childTnLst>
                                </p:cTn>
                              </p:par>
                            </p:childTnLst>
                          </p:cTn>
                        </p:par>
                        <p:par>
                          <p:cTn id="14" fill="hold">
                            <p:stCondLst>
                              <p:cond delay="500"/>
                            </p:stCondLst>
                            <p:childTnLst>
                              <p:par>
                                <p:cTn id="15" presetID="1" presetClass="entr" presetSubtype="0" fill="hold" nodeType="afterEffect">
                                  <p:stCondLst>
                                    <p:cond delay="500"/>
                                  </p:stCondLst>
                                  <p:childTnLst>
                                    <p:set>
                                      <p:cBhvr>
                                        <p:cTn id="16" dur="1" fill="hold">
                                          <p:stCondLst>
                                            <p:cond delay="0"/>
                                          </p:stCondLst>
                                        </p:cTn>
                                        <p:tgtEl>
                                          <p:spTgt spid="13"/>
                                        </p:tgtEl>
                                        <p:attrNameLst>
                                          <p:attrName>style.visibility</p:attrName>
                                        </p:attrNameLst>
                                      </p:cBhvr>
                                      <p:to>
                                        <p:strVal val="visible"/>
                                      </p:to>
                                    </p:set>
                                  </p:childTnLst>
                                </p:cTn>
                              </p:par>
                            </p:childTnLst>
                          </p:cTn>
                        </p:par>
                        <p:par>
                          <p:cTn id="17" fill="hold">
                            <p:stCondLst>
                              <p:cond delay="1000"/>
                            </p:stCondLst>
                            <p:childTnLst>
                              <p:par>
                                <p:cTn id="18" presetID="1" presetClass="entr" presetSubtype="0" fill="hold" nodeType="afterEffect">
                                  <p:stCondLst>
                                    <p:cond delay="500"/>
                                  </p:stCondLst>
                                  <p:childTnLst>
                                    <p:set>
                                      <p:cBhvr>
                                        <p:cTn id="19" dur="1" fill="hold">
                                          <p:stCondLst>
                                            <p:cond delay="0"/>
                                          </p:stCondLst>
                                        </p:cTn>
                                        <p:tgtEl>
                                          <p:spTgt spid="17"/>
                                        </p:tgtEl>
                                        <p:attrNameLst>
                                          <p:attrName>style.visibility</p:attrName>
                                        </p:attrNameLst>
                                      </p:cBhvr>
                                      <p:to>
                                        <p:strVal val="visible"/>
                                      </p:to>
                                    </p:set>
                                  </p:childTnLst>
                                </p:cTn>
                              </p:par>
                            </p:childTnLst>
                          </p:cTn>
                        </p:par>
                        <p:par>
                          <p:cTn id="20" fill="hold">
                            <p:stCondLst>
                              <p:cond delay="1500"/>
                            </p:stCondLst>
                            <p:childTnLst>
                              <p:par>
                                <p:cTn id="21" presetID="1" presetClass="entr" presetSubtype="0" fill="hold" nodeType="afterEffect">
                                  <p:stCondLst>
                                    <p:cond delay="500"/>
                                  </p:stCondLst>
                                  <p:childTnLst>
                                    <p:set>
                                      <p:cBhvr>
                                        <p:cTn id="22" dur="1" fill="hold">
                                          <p:stCondLst>
                                            <p:cond delay="0"/>
                                          </p:stCondLst>
                                        </p:cTn>
                                        <p:tgtEl>
                                          <p:spTgt spid="18"/>
                                        </p:tgtEl>
                                        <p:attrNameLst>
                                          <p:attrName>style.visibility</p:attrName>
                                        </p:attrNameLst>
                                      </p:cBhvr>
                                      <p:to>
                                        <p:strVal val="visible"/>
                                      </p:to>
                                    </p:set>
                                  </p:childTnLst>
                                </p:cTn>
                              </p:par>
                            </p:childTnLst>
                          </p:cTn>
                        </p:par>
                        <p:par>
                          <p:cTn id="23" fill="hold">
                            <p:stCondLst>
                              <p:cond delay="2000"/>
                            </p:stCondLst>
                            <p:childTnLst>
                              <p:par>
                                <p:cTn id="24" presetID="1" presetClass="entr" presetSubtype="0" fill="hold" nodeType="afterEffect">
                                  <p:stCondLst>
                                    <p:cond delay="500"/>
                                  </p:stCondLst>
                                  <p:childTnLst>
                                    <p:set>
                                      <p:cBhvr>
                                        <p:cTn id="25" dur="1" fill="hold">
                                          <p:stCondLst>
                                            <p:cond delay="0"/>
                                          </p:stCondLst>
                                        </p:cTn>
                                        <p:tgtEl>
                                          <p:spTgt spid="22"/>
                                        </p:tgtEl>
                                        <p:attrNameLst>
                                          <p:attrName>style.visibility</p:attrName>
                                        </p:attrNameLst>
                                      </p:cBhvr>
                                      <p:to>
                                        <p:strVal val="visible"/>
                                      </p:to>
                                    </p:set>
                                  </p:childTnLst>
                                </p:cTn>
                              </p:par>
                            </p:childTnLst>
                          </p:cTn>
                        </p:par>
                        <p:par>
                          <p:cTn id="26" fill="hold">
                            <p:stCondLst>
                              <p:cond delay="2500"/>
                            </p:stCondLst>
                            <p:childTnLst>
                              <p:par>
                                <p:cTn id="27" presetID="1" presetClass="entr" presetSubtype="0" fill="hold" nodeType="afterEffect">
                                  <p:stCondLst>
                                    <p:cond delay="500"/>
                                  </p:stCondLst>
                                  <p:childTnLst>
                                    <p:set>
                                      <p:cBhvr>
                                        <p:cTn id="28" dur="1" fill="hold">
                                          <p:stCondLst>
                                            <p:cond delay="0"/>
                                          </p:stCondLst>
                                        </p:cTn>
                                        <p:tgtEl>
                                          <p:spTgt spid="2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9"/>
                                        </p:tgtEl>
                                        <p:attrNameLst>
                                          <p:attrName>style.visibility</p:attrName>
                                        </p:attrNameLst>
                                      </p:cBhvr>
                                      <p:to>
                                        <p:strVal val="visible"/>
                                      </p:to>
                                    </p:set>
                                  </p:childTnLst>
                                </p:cTn>
                              </p:par>
                            </p:childTnLst>
                          </p:cTn>
                        </p:par>
                        <p:par>
                          <p:cTn id="33" fill="hold">
                            <p:stCondLst>
                              <p:cond delay="0"/>
                            </p:stCondLst>
                            <p:childTnLst>
                              <p:par>
                                <p:cTn id="34" presetID="1" presetClass="entr" presetSubtype="0" fill="hold" nodeType="afterEffect">
                                  <p:stCondLst>
                                    <p:cond delay="500"/>
                                  </p:stCondLst>
                                  <p:childTnLst>
                                    <p:set>
                                      <p:cBhvr>
                                        <p:cTn id="35" dur="1" fill="hold">
                                          <p:stCondLst>
                                            <p:cond delay="0"/>
                                          </p:stCondLst>
                                        </p:cTn>
                                        <p:tgtEl>
                                          <p:spTgt spid="34"/>
                                        </p:tgtEl>
                                        <p:attrNameLst>
                                          <p:attrName>style.visibility</p:attrName>
                                        </p:attrNameLst>
                                      </p:cBhvr>
                                      <p:to>
                                        <p:strVal val="visible"/>
                                      </p:to>
                                    </p:set>
                                  </p:childTnLst>
                                </p:cTn>
                              </p:par>
                            </p:childTnLst>
                          </p:cTn>
                        </p:par>
                        <p:par>
                          <p:cTn id="36" fill="hold">
                            <p:stCondLst>
                              <p:cond delay="500"/>
                            </p:stCondLst>
                            <p:childTnLst>
                              <p:par>
                                <p:cTn id="37" presetID="1" presetClass="entr" presetSubtype="0" fill="hold" nodeType="afterEffect">
                                  <p:stCondLst>
                                    <p:cond delay="500"/>
                                  </p:stCondLst>
                                  <p:childTnLst>
                                    <p:set>
                                      <p:cBhvr>
                                        <p:cTn id="38" dur="1" fill="hold">
                                          <p:stCondLst>
                                            <p:cond delay="0"/>
                                          </p:stCondLst>
                                        </p:cTn>
                                        <p:tgtEl>
                                          <p:spTgt spid="3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8"/>
                                        </p:tgtEl>
                                        <p:attrNameLst>
                                          <p:attrName>style.visibility</p:attrName>
                                        </p:attrNameLst>
                                      </p:cBhvr>
                                      <p:to>
                                        <p:strVal val="visible"/>
                                      </p:to>
                                    </p:set>
                                  </p:childTnLst>
                                </p:cTn>
                              </p:par>
                            </p:childTnLst>
                          </p:cTn>
                        </p:par>
                        <p:par>
                          <p:cTn id="43" fill="hold">
                            <p:stCondLst>
                              <p:cond delay="0"/>
                            </p:stCondLst>
                            <p:childTnLst>
                              <p:par>
                                <p:cTn id="44" presetID="1" presetClass="entr" presetSubtype="0" fill="hold" nodeType="afterEffect">
                                  <p:stCondLst>
                                    <p:cond delay="500"/>
                                  </p:stCondLst>
                                  <p:childTnLst>
                                    <p:set>
                                      <p:cBhvr>
                                        <p:cTn id="45" dur="1" fill="hold">
                                          <p:stCondLst>
                                            <p:cond delay="0"/>
                                          </p:stCondLst>
                                        </p:cTn>
                                        <p:tgtEl>
                                          <p:spTgt spid="39"/>
                                        </p:tgtEl>
                                        <p:attrNameLst>
                                          <p:attrName>style.visibility</p:attrName>
                                        </p:attrNameLst>
                                      </p:cBhvr>
                                      <p:to>
                                        <p:strVal val="visible"/>
                                      </p:to>
                                    </p:set>
                                  </p:childTnLst>
                                </p:cTn>
                              </p:par>
                            </p:childTnLst>
                          </p:cTn>
                        </p:par>
                        <p:par>
                          <p:cTn id="46" fill="hold">
                            <p:stCondLst>
                              <p:cond delay="500"/>
                            </p:stCondLst>
                            <p:childTnLst>
                              <p:par>
                                <p:cTn id="47" presetID="1" presetClass="entr" presetSubtype="0" fill="hold" nodeType="afterEffect">
                                  <p:stCondLst>
                                    <p:cond delay="0"/>
                                  </p:stCondLst>
                                  <p:childTnLst>
                                    <p:set>
                                      <p:cBhvr>
                                        <p:cTn id="48" dur="1" fill="hold">
                                          <p:stCondLst>
                                            <p:cond delay="0"/>
                                          </p:stCondLst>
                                        </p:cTn>
                                        <p:tgtEl>
                                          <p:spTgt spid="24"/>
                                        </p:tgtEl>
                                        <p:attrNameLst>
                                          <p:attrName>style.visibility</p:attrName>
                                        </p:attrNameLst>
                                      </p:cBhvr>
                                      <p:to>
                                        <p:strVal val="visible"/>
                                      </p:to>
                                    </p:set>
                                  </p:childTnLst>
                                </p:cTn>
                              </p:par>
                            </p:childTnLst>
                          </p:cTn>
                        </p:par>
                        <p:par>
                          <p:cTn id="49" fill="hold">
                            <p:stCondLst>
                              <p:cond delay="500"/>
                            </p:stCondLst>
                            <p:childTnLst>
                              <p:par>
                                <p:cTn id="50" presetID="1" presetClass="entr" presetSubtype="0" fill="hold" nodeType="afterEffect">
                                  <p:stCondLst>
                                    <p:cond delay="0"/>
                                  </p:stCondLst>
                                  <p:childTnLst>
                                    <p:set>
                                      <p:cBhvr>
                                        <p:cTn id="51"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DBDB7EE6-1B5E-4476-A47F-F921151C9BB7}" type="datetime1">
              <a:rPr lang="en-US" smtClean="0"/>
              <a:t>10/7/2016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BC0C64-94FA-44B3-9573-88BE3BEAC041}" type="slidenum">
              <a:rPr lang="en-US" smtClean="0"/>
              <a:t>9</a:t>
            </a:fld>
            <a:endParaRPr lang="en-US"/>
          </a:p>
        </p:txBody>
      </p:sp>
      <p:pic>
        <p:nvPicPr>
          <p:cNvPr id="7" name="Picture 6"/>
          <p:cNvPicPr>
            <a:picLocks noChangeAspect="1"/>
          </p:cNvPicPr>
          <p:nvPr/>
        </p:nvPicPr>
        <p:blipFill>
          <a:blip r:embed="rId3"/>
          <a:stretch>
            <a:fillRect/>
          </a:stretch>
        </p:blipFill>
        <p:spPr>
          <a:xfrm>
            <a:off x="1952625" y="107718"/>
            <a:ext cx="5166256" cy="6512157"/>
          </a:xfrm>
          <a:prstGeom prst="rect">
            <a:avLst/>
          </a:prstGeom>
        </p:spPr>
      </p:pic>
      <p:sp>
        <p:nvSpPr>
          <p:cNvPr id="8" name="Oval 7"/>
          <p:cNvSpPr/>
          <p:nvPr/>
        </p:nvSpPr>
        <p:spPr>
          <a:xfrm>
            <a:off x="5182823" y="1392573"/>
            <a:ext cx="1385757" cy="58723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p:cNvCxnSpPr/>
          <p:nvPr/>
        </p:nvCxnSpPr>
        <p:spPr>
          <a:xfrm flipV="1">
            <a:off x="914400" y="3976382"/>
            <a:ext cx="1038225" cy="1677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914400" y="4496251"/>
            <a:ext cx="1038225" cy="1677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914399" y="4919302"/>
            <a:ext cx="1038225" cy="1677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Oval 12"/>
          <p:cNvSpPr/>
          <p:nvPr/>
        </p:nvSpPr>
        <p:spPr>
          <a:xfrm>
            <a:off x="2835303" y="3154261"/>
            <a:ext cx="1426304" cy="62218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Arrow Connector 13"/>
          <p:cNvCxnSpPr/>
          <p:nvPr/>
        </p:nvCxnSpPr>
        <p:spPr>
          <a:xfrm flipV="1">
            <a:off x="873852" y="5679766"/>
            <a:ext cx="1038225" cy="1677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5" name="Oval 14"/>
          <p:cNvSpPr/>
          <p:nvPr/>
        </p:nvSpPr>
        <p:spPr>
          <a:xfrm>
            <a:off x="3103927" y="6207853"/>
            <a:ext cx="3078759" cy="47817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14113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3"/>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nodeType="after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childTnLst>
                                </p:cTn>
                              </p:par>
                            </p:childTnLst>
                          </p:cTn>
                        </p:par>
                        <p:par>
                          <p:cTn id="20" fill="hold">
                            <p:stCondLst>
                              <p:cond delay="0"/>
                            </p:stCondLst>
                            <p:childTnLst>
                              <p:par>
                                <p:cTn id="21" presetID="1" presetClass="entr" presetSubtype="0" fill="hold" nodeType="after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animBg="1"/>
      <p:bldP spid="15" grpId="0"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5281</TotalTime>
  <Words>2899</Words>
  <Application>Microsoft Office PowerPoint</Application>
  <PresentationFormat>On-screen Show (4:3)</PresentationFormat>
  <Paragraphs>158</Paragraphs>
  <Slides>24</Slides>
  <Notes>23</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24</vt:i4>
      </vt:variant>
    </vt:vector>
  </HeadingPairs>
  <TitlesOfParts>
    <vt:vector size="29" baseType="lpstr">
      <vt:lpstr>Arial</vt:lpstr>
      <vt:lpstr>Calibri</vt:lpstr>
      <vt:lpstr>Freestyle Script</vt:lpstr>
      <vt:lpstr>Office Theme</vt:lpstr>
      <vt:lpstr>Custom Design</vt:lpstr>
      <vt:lpstr>PowerPoint Presentation</vt:lpstr>
      <vt:lpstr>Plan Reading</vt:lpstr>
      <vt:lpstr>Cover Page</vt:lpstr>
      <vt:lpstr>PowerPoint Presentation</vt:lpstr>
      <vt:lpstr>PowerPoint Presentation</vt:lpstr>
      <vt:lpstr>PowerPoint Presentation</vt:lpstr>
      <vt:lpstr>PowerPoint Presentation</vt:lpstr>
      <vt:lpstr>Plan and Profile - Street</vt:lpstr>
      <vt:lpstr>PowerPoint Presentation</vt:lpstr>
      <vt:lpstr>Beach Nourishment Profile</vt:lpstr>
      <vt:lpstr>Rock Groin Cross Section</vt:lpstr>
      <vt:lpstr>Match Lines</vt:lpstr>
      <vt:lpstr>Match Lines</vt:lpstr>
      <vt:lpstr>Match Lines</vt:lpstr>
      <vt:lpstr>Another Way of Doing a Match</vt:lpstr>
      <vt:lpstr>Details</vt:lpstr>
      <vt:lpstr>Details</vt:lpstr>
      <vt:lpstr>Where to Look for Details?</vt:lpstr>
      <vt:lpstr>Drainage Structure Tables</vt:lpstr>
      <vt:lpstr>Drainage Structure Tables</vt:lpstr>
      <vt:lpstr>Construction Details</vt:lpstr>
      <vt:lpstr>Construction Details</vt:lpstr>
      <vt:lpstr>Questions and Discussion</vt:lpstr>
      <vt:lpstr>Lee Marchman, P.E.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Rakestraw, Charlotte</dc:creator>
  <cp:lastModifiedBy> Lee Marchman</cp:lastModifiedBy>
  <cp:revision>201</cp:revision>
  <cp:lastPrinted>2016-09-19T13:51:35Z</cp:lastPrinted>
  <dcterms:created xsi:type="dcterms:W3CDTF">2015-05-19T17:22:51Z</dcterms:created>
  <dcterms:modified xsi:type="dcterms:W3CDTF">2016-10-07T18:52:17Z</dcterms:modified>
</cp:coreProperties>
</file>