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7"/>
  </p:notesMasterIdLst>
  <p:sldIdLst>
    <p:sldId id="262" r:id="rId3"/>
    <p:sldId id="316" r:id="rId4"/>
    <p:sldId id="441" r:id="rId5"/>
    <p:sldId id="442" r:id="rId6"/>
    <p:sldId id="443" r:id="rId7"/>
    <p:sldId id="288" r:id="rId8"/>
    <p:sldId id="381" r:id="rId9"/>
    <p:sldId id="318" r:id="rId10"/>
    <p:sldId id="326" r:id="rId11"/>
    <p:sldId id="263" r:id="rId12"/>
    <p:sldId id="264" r:id="rId13"/>
    <p:sldId id="265" r:id="rId14"/>
    <p:sldId id="332" r:id="rId15"/>
    <p:sldId id="333" r:id="rId16"/>
    <p:sldId id="266" r:id="rId17"/>
    <p:sldId id="319" r:id="rId18"/>
    <p:sldId id="331" r:id="rId19"/>
    <p:sldId id="267" r:id="rId20"/>
    <p:sldId id="292" r:id="rId21"/>
    <p:sldId id="268" r:id="rId22"/>
    <p:sldId id="269" r:id="rId23"/>
    <p:sldId id="270" r:id="rId24"/>
    <p:sldId id="271" r:id="rId25"/>
    <p:sldId id="294" r:id="rId26"/>
    <p:sldId id="440" r:id="rId27"/>
    <p:sldId id="349" r:id="rId28"/>
    <p:sldId id="384" r:id="rId29"/>
    <p:sldId id="385" r:id="rId30"/>
    <p:sldId id="386" r:id="rId31"/>
    <p:sldId id="387" r:id="rId32"/>
    <p:sldId id="388" r:id="rId33"/>
    <p:sldId id="439" r:id="rId34"/>
    <p:sldId id="396" r:id="rId35"/>
    <p:sldId id="389" r:id="rId36"/>
    <p:sldId id="334" r:id="rId37"/>
    <p:sldId id="335" r:id="rId38"/>
    <p:sldId id="337" r:id="rId39"/>
    <p:sldId id="397" r:id="rId40"/>
    <p:sldId id="336" r:id="rId41"/>
    <p:sldId id="338" r:id="rId42"/>
    <p:sldId id="339" r:id="rId43"/>
    <p:sldId id="390" r:id="rId44"/>
    <p:sldId id="391" r:id="rId45"/>
    <p:sldId id="392" r:id="rId46"/>
    <p:sldId id="393" r:id="rId47"/>
    <p:sldId id="394" r:id="rId48"/>
    <p:sldId id="361" r:id="rId49"/>
    <p:sldId id="362" r:id="rId50"/>
    <p:sldId id="366" r:id="rId51"/>
    <p:sldId id="363" r:id="rId52"/>
    <p:sldId id="327" r:id="rId53"/>
    <p:sldId id="328" r:id="rId54"/>
    <p:sldId id="365" r:id="rId55"/>
    <p:sldId id="279" r:id="rId56"/>
    <p:sldId id="281" r:id="rId57"/>
    <p:sldId id="399" r:id="rId58"/>
    <p:sldId id="401" r:id="rId59"/>
    <p:sldId id="444" r:id="rId60"/>
    <p:sldId id="445" r:id="rId61"/>
    <p:sldId id="446" r:id="rId62"/>
    <p:sldId id="447" r:id="rId63"/>
    <p:sldId id="383" r:id="rId64"/>
    <p:sldId id="398" r:id="rId65"/>
    <p:sldId id="436"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0" autoAdjust="0"/>
    <p:restoredTop sz="82979" autoAdjust="0"/>
  </p:normalViewPr>
  <p:slideViewPr>
    <p:cSldViewPr snapToGrid="0">
      <p:cViewPr varScale="1">
        <p:scale>
          <a:sx n="63" d="100"/>
          <a:sy n="63" d="100"/>
        </p:scale>
        <p:origin x="1218" y="78"/>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3425C-C401-4E6B-AFC2-0EB0FDB85D12}" type="datetimeFigureOut">
              <a:rPr lang="en-US" smtClean="0"/>
              <a:t>11/29/2016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2</a:t>
            </a:fld>
            <a:endParaRPr lang="en-US"/>
          </a:p>
        </p:txBody>
      </p:sp>
    </p:spTree>
    <p:extLst>
      <p:ext uri="{BB962C8B-B14F-4D97-AF65-F5344CB8AC3E}">
        <p14:creationId xmlns:p14="http://schemas.microsoft.com/office/powerpoint/2010/main" val="1835690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Retention with high water table.</a:t>
            </a:r>
          </a:p>
        </p:txBody>
      </p:sp>
      <p:sp>
        <p:nvSpPr>
          <p:cNvPr id="4" name="Slide Number Placeholder 3"/>
          <p:cNvSpPr>
            <a:spLocks noGrp="1"/>
          </p:cNvSpPr>
          <p:nvPr>
            <p:ph type="sldNum" sz="quarter" idx="10"/>
          </p:nvPr>
        </p:nvSpPr>
        <p:spPr/>
        <p:txBody>
          <a:bodyPr/>
          <a:lstStyle/>
          <a:p>
            <a:fld id="{081A69AE-89F7-4B9A-8775-050EDB79E848}" type="slidenum">
              <a:rPr lang="en-US" smtClean="0"/>
              <a:t>11</a:t>
            </a:fld>
            <a:endParaRPr lang="en-US"/>
          </a:p>
        </p:txBody>
      </p:sp>
    </p:spTree>
    <p:extLst>
      <p:ext uri="{BB962C8B-B14F-4D97-AF65-F5344CB8AC3E}">
        <p14:creationId xmlns:p14="http://schemas.microsoft.com/office/powerpoint/2010/main" val="1345137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Retention under the pavement.  </a:t>
            </a:r>
          </a:p>
        </p:txBody>
      </p:sp>
      <p:sp>
        <p:nvSpPr>
          <p:cNvPr id="4" name="Slide Number Placeholder 3"/>
          <p:cNvSpPr>
            <a:spLocks noGrp="1"/>
          </p:cNvSpPr>
          <p:nvPr>
            <p:ph type="sldNum" sz="quarter" idx="10"/>
          </p:nvPr>
        </p:nvSpPr>
        <p:spPr/>
        <p:txBody>
          <a:bodyPr/>
          <a:lstStyle/>
          <a:p>
            <a:fld id="{081A69AE-89F7-4B9A-8775-050EDB79E848}" type="slidenum">
              <a:rPr lang="en-US" smtClean="0"/>
              <a:t>12</a:t>
            </a:fld>
            <a:endParaRPr lang="en-US"/>
          </a:p>
        </p:txBody>
      </p:sp>
    </p:spTree>
    <p:extLst>
      <p:ext uri="{BB962C8B-B14F-4D97-AF65-F5344CB8AC3E}">
        <p14:creationId xmlns:p14="http://schemas.microsoft.com/office/powerpoint/2010/main" val="3318950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Special types of retention systems that capture the treatment volume in a “closed” environment, typically within a hardened structure. Generally, these systems have “open” bottoms in order to allow for soil infiltration.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a:p>
        </p:txBody>
      </p:sp>
    </p:spTree>
    <p:extLst>
      <p:ext uri="{BB962C8B-B14F-4D97-AF65-F5344CB8AC3E}">
        <p14:creationId xmlns:p14="http://schemas.microsoft.com/office/powerpoint/2010/main" val="4001390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a:t>
            </a:r>
            <a:r>
              <a:rPr lang="en-US" baseline="0" dirty="0"/>
              <a:t> confined space entry permit often required for each maintenance inspection.  Vaults can also be used for detention;  in New York City, they’re put in basements to collect a building’s runoff.</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a:p>
        </p:txBody>
      </p:sp>
    </p:spTree>
    <p:extLst>
      <p:ext uri="{BB962C8B-B14F-4D97-AF65-F5344CB8AC3E}">
        <p14:creationId xmlns:p14="http://schemas.microsoft.com/office/powerpoint/2010/main" val="139211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Reasons for selection:  high ground water table, or the project needs fill. Littoral zones required (some </a:t>
            </a:r>
            <a:r>
              <a:rPr lang="en-US" dirty="0" err="1"/>
              <a:t>WMDs</a:t>
            </a:r>
            <a:r>
              <a:rPr lang="en-US" dirty="0"/>
              <a:t> have an opt-out condition).  Residence time is treatment:  sedimentation, nutrient uptake by algae and/or fringe vegetation.</a:t>
            </a:r>
          </a:p>
        </p:txBody>
      </p:sp>
      <p:sp>
        <p:nvSpPr>
          <p:cNvPr id="4" name="Slide Number Placeholder 3"/>
          <p:cNvSpPr>
            <a:spLocks noGrp="1"/>
          </p:cNvSpPr>
          <p:nvPr>
            <p:ph type="sldNum" sz="quarter" idx="10"/>
          </p:nvPr>
        </p:nvSpPr>
        <p:spPr/>
        <p:txBody>
          <a:bodyPr/>
          <a:lstStyle/>
          <a:p>
            <a:fld id="{081A69AE-89F7-4B9A-8775-050EDB79E848}" type="slidenum">
              <a:rPr lang="en-US" smtClean="0"/>
              <a:t>15</a:t>
            </a:fld>
            <a:endParaRPr lang="en-US"/>
          </a:p>
        </p:txBody>
      </p:sp>
    </p:spTree>
    <p:extLst>
      <p:ext uri="{BB962C8B-B14F-4D97-AF65-F5344CB8AC3E}">
        <p14:creationId xmlns:p14="http://schemas.microsoft.com/office/powerpoint/2010/main" val="2774893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be designed to be very esthetically pleasing, and people are willing to pay more for “lake” front property.  Can also</a:t>
            </a:r>
            <a:r>
              <a:rPr lang="en-US" baseline="0" dirty="0"/>
              <a:t> be a muddy square pond with a chain link fence around it.</a:t>
            </a:r>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16</a:t>
            </a:fld>
            <a:endParaRPr lang="en-US"/>
          </a:p>
        </p:txBody>
      </p:sp>
    </p:spTree>
    <p:extLst>
      <p:ext uri="{BB962C8B-B14F-4D97-AF65-F5344CB8AC3E}">
        <p14:creationId xmlns:p14="http://schemas.microsoft.com/office/powerpoint/2010/main" val="126629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alternative to the</a:t>
            </a:r>
            <a:r>
              <a:rPr lang="en-US" baseline="0" dirty="0"/>
              <a:t> usual littoral zone.  The idea is that the root system is always where it should be for nutrient uptake.  Also resists the Channeled Apple Snail invasion.  Unfortunately, removal rates tend to be all across the board, usually from failure to harvest and incorrect installation.</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17</a:t>
            </a:fld>
            <a:endParaRPr lang="en-US"/>
          </a:p>
        </p:txBody>
      </p:sp>
    </p:spTree>
    <p:extLst>
      <p:ext uri="{BB962C8B-B14F-4D97-AF65-F5344CB8AC3E}">
        <p14:creationId xmlns:p14="http://schemas.microsoft.com/office/powerpoint/2010/main" val="1656724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Open conveyance system;  treats while discharging.  Statutory</a:t>
            </a:r>
            <a:r>
              <a:rPr lang="en-US" baseline="0" dirty="0"/>
              <a:t> definition of swales:  </a:t>
            </a:r>
            <a:r>
              <a:rPr lang="en-US" dirty="0"/>
              <a:t>Top width to depth ration ≥ 6:1 or side slopes 3:1 or flatter. A ditch</a:t>
            </a:r>
            <a:r>
              <a:rPr lang="en-US" baseline="0" dirty="0"/>
              <a:t> is not a swale!</a:t>
            </a:r>
            <a:endParaRPr lang="en-US" dirty="0"/>
          </a:p>
          <a:p>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18</a:t>
            </a:fld>
            <a:endParaRPr lang="en-US"/>
          </a:p>
        </p:txBody>
      </p:sp>
    </p:spTree>
    <p:extLst>
      <p:ext uri="{BB962C8B-B14F-4D97-AF65-F5344CB8AC3E}">
        <p14:creationId xmlns:p14="http://schemas.microsoft.com/office/powerpoint/2010/main" val="34273527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3</a:t>
            </a:r>
            <a:r>
              <a:rPr lang="en-US" baseline="0" dirty="0"/>
              <a:t> yr./1 hr. storm is a lot of water (2.6 inches in Panhandle).  A clever designer will specify ditch blocks, turning a swale into a series of linear retention ponds, a smaller treatment volume with presumably equivalent treatment. </a:t>
            </a:r>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19</a:t>
            </a:fld>
            <a:endParaRPr lang="en-US"/>
          </a:p>
        </p:txBody>
      </p:sp>
    </p:spTree>
    <p:extLst>
      <p:ext uri="{BB962C8B-B14F-4D97-AF65-F5344CB8AC3E}">
        <p14:creationId xmlns:p14="http://schemas.microsoft.com/office/powerpoint/2010/main" val="18312885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Not in every AH II.  Unless properly managed, winter die-off can turn nutrient removal rates</a:t>
            </a:r>
            <a:r>
              <a:rPr lang="en-US" baseline="0" dirty="0"/>
              <a:t> negative.  Plants should be harvested from time to time.</a:t>
            </a:r>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20</a:t>
            </a:fld>
            <a:endParaRPr lang="en-US"/>
          </a:p>
        </p:txBody>
      </p:sp>
    </p:spTree>
    <p:extLst>
      <p:ext uri="{BB962C8B-B14F-4D97-AF65-F5344CB8AC3E}">
        <p14:creationId xmlns:p14="http://schemas.microsoft.com/office/powerpoint/2010/main" val="3153820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be an</a:t>
            </a:r>
            <a:r>
              <a:rPr lang="en-US" baseline="0" dirty="0"/>
              <a:t> introductory, very basic peek into the design of stormwater systems.  We’re trying to control </a:t>
            </a:r>
            <a:r>
              <a:rPr lang="en-US" baseline="0" dirty="0" err="1"/>
              <a:t>thtee</a:t>
            </a:r>
            <a:r>
              <a:rPr lang="en-US" baseline="0" dirty="0"/>
              <a:t> things:  how much water comes off a site, how fast it comes off, and how clean is the water when it runs off?</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dirty="0"/>
          </a:p>
        </p:txBody>
      </p:sp>
    </p:spTree>
    <p:extLst>
      <p:ext uri="{BB962C8B-B14F-4D97-AF65-F5344CB8AC3E}">
        <p14:creationId xmlns:p14="http://schemas.microsoft.com/office/powerpoint/2010/main" val="2834049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21</a:t>
            </a:fld>
            <a:endParaRPr lang="en-US"/>
          </a:p>
        </p:txBody>
      </p:sp>
    </p:spTree>
    <p:extLst>
      <p:ext uri="{BB962C8B-B14F-4D97-AF65-F5344CB8AC3E}">
        <p14:creationId xmlns:p14="http://schemas.microsoft.com/office/powerpoint/2010/main" val="196389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Not in every AH II.  Treatment is by overland flow and infiltration.  Recall that undeveloped</a:t>
            </a:r>
            <a:r>
              <a:rPr lang="en-US" baseline="0" dirty="0"/>
              <a:t> land typically infiltrates up to 70+% of rainfall.</a:t>
            </a:r>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22</a:t>
            </a:fld>
            <a:endParaRPr lang="en-US"/>
          </a:p>
        </p:txBody>
      </p:sp>
    </p:spTree>
    <p:extLst>
      <p:ext uri="{BB962C8B-B14F-4D97-AF65-F5344CB8AC3E}">
        <p14:creationId xmlns:p14="http://schemas.microsoft.com/office/powerpoint/2010/main" val="1459438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Leaving</a:t>
            </a:r>
            <a:r>
              <a:rPr lang="en-US" baseline="0" dirty="0"/>
              <a:t> natural areas is contrary to the usual development practice of cutting down trees and naming streets after them.  Also, contrary to the paragraph in red, the photo shows a state park road utilizing </a:t>
            </a:r>
            <a:r>
              <a:rPr lang="en-US" baseline="0" dirty="0" err="1"/>
              <a:t>VNBs</a:t>
            </a:r>
            <a:r>
              <a:rPr lang="en-US" baseline="0" dirty="0"/>
              <a:t> as the </a:t>
            </a:r>
            <a:r>
              <a:rPr lang="en-US" baseline="0"/>
              <a:t>sole treatment!</a:t>
            </a:r>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23</a:t>
            </a:fld>
            <a:endParaRPr lang="en-US"/>
          </a:p>
        </p:txBody>
      </p:sp>
    </p:spTree>
    <p:extLst>
      <p:ext uri="{BB962C8B-B14F-4D97-AF65-F5344CB8AC3E}">
        <p14:creationId xmlns:p14="http://schemas.microsoft.com/office/powerpoint/2010/main" val="2432915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24</a:t>
            </a:fld>
            <a:endParaRPr lang="en-US"/>
          </a:p>
        </p:txBody>
      </p:sp>
    </p:spTree>
    <p:extLst>
      <p:ext uri="{BB962C8B-B14F-4D97-AF65-F5344CB8AC3E}">
        <p14:creationId xmlns:p14="http://schemas.microsoft.com/office/powerpoint/2010/main" val="3870566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a quick roundup of the more conventional systems.  So, enter the old State Stormwater Rule attempt.</a:t>
            </a:r>
            <a:r>
              <a:rPr lang="en-US" baseline="0" dirty="0"/>
              <a:t>  One of the goals for the rule was to introduce a number of “new” BMPs, including LID. The Applicant’s Handbook is mostly finished, especially the section on LID. Even though it was never adopted by rule, applicants can propose BMPs from it under the alternative criteria section of the current rule.</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25</a:t>
            </a:fld>
            <a:endParaRPr lang="en-US" dirty="0"/>
          </a:p>
        </p:txBody>
      </p:sp>
    </p:spTree>
    <p:extLst>
      <p:ext uri="{BB962C8B-B14F-4D97-AF65-F5344CB8AC3E}">
        <p14:creationId xmlns:p14="http://schemas.microsoft.com/office/powerpoint/2010/main" val="5052645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Agency encourage low impact development, but haven’t really promoted it.  LID isn’t even in any of the AH </a:t>
            </a:r>
            <a:r>
              <a:rPr lang="en-US" dirty="0" err="1"/>
              <a:t>II’s</a:t>
            </a:r>
            <a:r>
              <a:rPr lang="en-US" dirty="0"/>
              <a:t>.</a:t>
            </a:r>
            <a:r>
              <a:rPr lang="en-US" baseline="0" dirty="0"/>
              <a:t>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26</a:t>
            </a:fld>
            <a:endParaRPr lang="en-US" dirty="0"/>
          </a:p>
        </p:txBody>
      </p:sp>
    </p:spTree>
    <p:extLst>
      <p:ext uri="{BB962C8B-B14F-4D97-AF65-F5344CB8AC3E}">
        <p14:creationId xmlns:p14="http://schemas.microsoft.com/office/powerpoint/2010/main" val="34256618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Filter strip is really just another application of vegetated natural buffers.</a:t>
            </a:r>
          </a:p>
        </p:txBody>
      </p:sp>
      <p:sp>
        <p:nvSpPr>
          <p:cNvPr id="4" name="Slide Number Placeholder 3"/>
          <p:cNvSpPr>
            <a:spLocks noGrp="1"/>
          </p:cNvSpPr>
          <p:nvPr>
            <p:ph type="sldNum" sz="quarter" idx="10"/>
          </p:nvPr>
        </p:nvSpPr>
        <p:spPr/>
        <p:txBody>
          <a:bodyPr/>
          <a:lstStyle/>
          <a:p>
            <a:fld id="{E3ACF350-82AE-4204-B09B-A7DFAED0117F}" type="slidenum">
              <a:rPr lang="en-US" smtClean="0"/>
              <a:t>33</a:t>
            </a:fld>
            <a:endParaRPr lang="en-US"/>
          </a:p>
        </p:txBody>
      </p:sp>
    </p:spTree>
    <p:extLst>
      <p:ext uri="{BB962C8B-B14F-4D97-AF65-F5344CB8AC3E}">
        <p14:creationId xmlns:p14="http://schemas.microsoft.com/office/powerpoint/2010/main" val="1352066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Biofiltration is just retention made pretty.</a:t>
            </a:r>
          </a:p>
        </p:txBody>
      </p:sp>
      <p:sp>
        <p:nvSpPr>
          <p:cNvPr id="4" name="Slide Number Placeholder 3"/>
          <p:cNvSpPr>
            <a:spLocks noGrp="1"/>
          </p:cNvSpPr>
          <p:nvPr>
            <p:ph type="sldNum" sz="quarter" idx="10"/>
          </p:nvPr>
        </p:nvSpPr>
        <p:spPr/>
        <p:txBody>
          <a:bodyPr/>
          <a:lstStyle/>
          <a:p>
            <a:fld id="{E3ACF350-82AE-4204-B09B-A7DFAED0117F}" type="slidenum">
              <a:rPr lang="en-US" smtClean="0"/>
              <a:t>34</a:t>
            </a:fld>
            <a:endParaRPr lang="en-US"/>
          </a:p>
        </p:txBody>
      </p:sp>
    </p:spTree>
    <p:extLst>
      <p:ext uri="{BB962C8B-B14F-4D97-AF65-F5344CB8AC3E}">
        <p14:creationId xmlns:p14="http://schemas.microsoft.com/office/powerpoint/2010/main" val="14375471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35</a:t>
            </a:fld>
            <a:endParaRPr lang="en-US" dirty="0"/>
          </a:p>
        </p:txBody>
      </p:sp>
    </p:spTree>
    <p:extLst>
      <p:ext uri="{BB962C8B-B14F-4D97-AF65-F5344CB8AC3E}">
        <p14:creationId xmlns:p14="http://schemas.microsoft.com/office/powerpoint/2010/main" val="22888725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in any AH II</a:t>
            </a:r>
          </a:p>
        </p:txBody>
      </p:sp>
      <p:sp>
        <p:nvSpPr>
          <p:cNvPr id="4" name="Slide Number Placeholder 3"/>
          <p:cNvSpPr>
            <a:spLocks noGrp="1"/>
          </p:cNvSpPr>
          <p:nvPr>
            <p:ph type="sldNum" sz="quarter" idx="10"/>
          </p:nvPr>
        </p:nvSpPr>
        <p:spPr/>
        <p:txBody>
          <a:bodyPr/>
          <a:lstStyle/>
          <a:p>
            <a:fld id="{331B0246-348F-4278-9715-9D9338937F46}" type="slidenum">
              <a:rPr lang="en-US" smtClean="0"/>
              <a:pPr/>
              <a:t>36</a:t>
            </a:fld>
            <a:endParaRPr lang="en-US" dirty="0"/>
          </a:p>
        </p:txBody>
      </p:sp>
    </p:spTree>
    <p:extLst>
      <p:ext uri="{BB962C8B-B14F-4D97-AF65-F5344CB8AC3E}">
        <p14:creationId xmlns:p14="http://schemas.microsoft.com/office/powerpoint/2010/main" val="39432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Dr. Marty </a:t>
            </a:r>
            <a:r>
              <a:rPr lang="en-US" baseline="0" dirty="0" err="1"/>
              <a:t>Weinalista</a:t>
            </a:r>
            <a:r>
              <a:rPr lang="en-US" baseline="0" dirty="0"/>
              <a:t>.  First flush is pretty accurate for small drainage basins, but breaks down with larger ones.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dirty="0"/>
          </a:p>
        </p:txBody>
      </p:sp>
    </p:spTree>
    <p:extLst>
      <p:ext uri="{BB962C8B-B14F-4D97-AF65-F5344CB8AC3E}">
        <p14:creationId xmlns:p14="http://schemas.microsoft.com/office/powerpoint/2010/main" val="83678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have a cistern without a green roof, but can’t have a green roof without one.</a:t>
            </a:r>
          </a:p>
        </p:txBody>
      </p:sp>
      <p:sp>
        <p:nvSpPr>
          <p:cNvPr id="4" name="Slide Number Placeholder 3"/>
          <p:cNvSpPr>
            <a:spLocks noGrp="1"/>
          </p:cNvSpPr>
          <p:nvPr>
            <p:ph type="sldNum" sz="quarter" idx="10"/>
          </p:nvPr>
        </p:nvSpPr>
        <p:spPr/>
        <p:txBody>
          <a:bodyPr/>
          <a:lstStyle/>
          <a:p>
            <a:fld id="{331B0246-348F-4278-9715-9D9338937F46}" type="slidenum">
              <a:rPr lang="en-US" smtClean="0"/>
              <a:pPr/>
              <a:t>37</a:t>
            </a:fld>
            <a:endParaRPr lang="en-US" dirty="0"/>
          </a:p>
        </p:txBody>
      </p:sp>
    </p:spTree>
    <p:extLst>
      <p:ext uri="{BB962C8B-B14F-4D97-AF65-F5344CB8AC3E}">
        <p14:creationId xmlns:p14="http://schemas.microsoft.com/office/powerpoint/2010/main" val="40515815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Started and evaluated at</a:t>
            </a:r>
            <a:r>
              <a:rPr lang="en-US" baseline="0" dirty="0"/>
              <a:t> UCF.</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38</a:t>
            </a:fld>
            <a:endParaRPr lang="en-US"/>
          </a:p>
        </p:txBody>
      </p:sp>
    </p:spTree>
    <p:extLst>
      <p:ext uri="{BB962C8B-B14F-4D97-AF65-F5344CB8AC3E}">
        <p14:creationId xmlns:p14="http://schemas.microsoft.com/office/powerpoint/2010/main" val="6067714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39</a:t>
            </a:fld>
            <a:endParaRPr lang="en-US" dirty="0"/>
          </a:p>
        </p:txBody>
      </p:sp>
    </p:spTree>
    <p:extLst>
      <p:ext uri="{BB962C8B-B14F-4D97-AF65-F5344CB8AC3E}">
        <p14:creationId xmlns:p14="http://schemas.microsoft.com/office/powerpoint/2010/main" val="18416498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40</a:t>
            </a:fld>
            <a:endParaRPr lang="en-US" dirty="0"/>
          </a:p>
        </p:txBody>
      </p:sp>
    </p:spTree>
    <p:extLst>
      <p:ext uri="{BB962C8B-B14F-4D97-AF65-F5344CB8AC3E}">
        <p14:creationId xmlns:p14="http://schemas.microsoft.com/office/powerpoint/2010/main" val="2341478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Funding $285,398.8</a:t>
            </a:r>
          </a:p>
        </p:txBody>
      </p:sp>
      <p:sp>
        <p:nvSpPr>
          <p:cNvPr id="4" name="Slide Number Placeholder 3"/>
          <p:cNvSpPr>
            <a:spLocks noGrp="1"/>
          </p:cNvSpPr>
          <p:nvPr>
            <p:ph type="sldNum" sz="quarter" idx="10"/>
          </p:nvPr>
        </p:nvSpPr>
        <p:spPr/>
        <p:txBody>
          <a:bodyPr/>
          <a:lstStyle/>
          <a:p>
            <a:fld id="{331B0246-348F-4278-9715-9D9338937F46}" type="slidenum">
              <a:rPr lang="en-US" smtClean="0"/>
              <a:pPr/>
              <a:t>41</a:t>
            </a:fld>
            <a:endParaRPr lang="en-US" dirty="0"/>
          </a:p>
        </p:txBody>
      </p:sp>
    </p:spTree>
    <p:extLst>
      <p:ext uri="{BB962C8B-B14F-4D97-AF65-F5344CB8AC3E}">
        <p14:creationId xmlns:p14="http://schemas.microsoft.com/office/powerpoint/2010/main" val="34048216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started by calling it</a:t>
            </a:r>
            <a:r>
              <a:rPr lang="en-US" baseline="0" dirty="0"/>
              <a:t> stormwater reuse, but the “real” reuse people threw a fit.  </a:t>
            </a:r>
            <a:r>
              <a:rPr lang="en-US" dirty="0"/>
              <a:t>About 50% of potable water delivered to residential units</a:t>
            </a:r>
            <a:r>
              <a:rPr lang="en-US" baseline="0" dirty="0"/>
              <a:t> is used for irrigating lawns.  </a:t>
            </a:r>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42</a:t>
            </a:fld>
            <a:endParaRPr lang="en-US" dirty="0"/>
          </a:p>
        </p:txBody>
      </p:sp>
    </p:spTree>
    <p:extLst>
      <p:ext uri="{BB962C8B-B14F-4D97-AF65-F5344CB8AC3E}">
        <p14:creationId xmlns:p14="http://schemas.microsoft.com/office/powerpoint/2010/main" val="27528574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agency does encourage</a:t>
            </a:r>
            <a:r>
              <a:rPr lang="en-US" baseline="0" dirty="0"/>
              <a:t> this option.  I know that because at least one AHII says so.  N</a:t>
            </a:r>
            <a:r>
              <a:rPr lang="en-US" dirty="0"/>
              <a:t>ot as much</a:t>
            </a:r>
            <a:r>
              <a:rPr lang="en-US" baseline="0" dirty="0"/>
              <a:t> as they could or should.  This option isn’t even available in all </a:t>
            </a:r>
            <a:r>
              <a:rPr lang="en-US" baseline="0" dirty="0" err="1"/>
              <a:t>AHIIs</a:t>
            </a:r>
            <a:r>
              <a:rPr lang="en-US" baseline="0" dirty="0"/>
              <a:t>.  (I think only two)</a:t>
            </a:r>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43</a:t>
            </a:fld>
            <a:endParaRPr lang="en-US"/>
          </a:p>
        </p:txBody>
      </p:sp>
    </p:spTree>
    <p:extLst>
      <p:ext uri="{BB962C8B-B14F-4D97-AF65-F5344CB8AC3E}">
        <p14:creationId xmlns:p14="http://schemas.microsoft.com/office/powerpoint/2010/main" val="13697861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Cyanobacteria a.k.a. blue green algae</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44</a:t>
            </a:fld>
            <a:endParaRPr lang="en-US" dirty="0"/>
          </a:p>
        </p:txBody>
      </p:sp>
    </p:spTree>
    <p:extLst>
      <p:ext uri="{BB962C8B-B14F-4D97-AF65-F5344CB8AC3E}">
        <p14:creationId xmlns:p14="http://schemas.microsoft.com/office/powerpoint/2010/main" val="686522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45</a:t>
            </a:fld>
            <a:endParaRPr lang="en-US"/>
          </a:p>
        </p:txBody>
      </p:sp>
    </p:spTree>
    <p:extLst>
      <p:ext uri="{BB962C8B-B14F-4D97-AF65-F5344CB8AC3E}">
        <p14:creationId xmlns:p14="http://schemas.microsoft.com/office/powerpoint/2010/main" val="17093287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Again, way too many words on the page!</a:t>
            </a:r>
          </a:p>
        </p:txBody>
      </p:sp>
      <p:sp>
        <p:nvSpPr>
          <p:cNvPr id="4" name="Slide Number Placeholder 3"/>
          <p:cNvSpPr>
            <a:spLocks noGrp="1"/>
          </p:cNvSpPr>
          <p:nvPr>
            <p:ph type="sldNum" sz="quarter" idx="10"/>
          </p:nvPr>
        </p:nvSpPr>
        <p:spPr/>
        <p:txBody>
          <a:bodyPr/>
          <a:lstStyle/>
          <a:p>
            <a:fld id="{081A69AE-89F7-4B9A-8775-050EDB79E848}" type="slidenum">
              <a:rPr lang="en-US" smtClean="0"/>
              <a:t>46</a:t>
            </a:fld>
            <a:endParaRPr lang="en-US"/>
          </a:p>
        </p:txBody>
      </p:sp>
    </p:spTree>
    <p:extLst>
      <p:ext uri="{BB962C8B-B14F-4D97-AF65-F5344CB8AC3E}">
        <p14:creationId xmlns:p14="http://schemas.microsoft.com/office/powerpoint/2010/main" val="2852304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 vs. post peak rates and volume</a:t>
            </a:r>
            <a:r>
              <a:rPr lang="en-US" baseline="0" dirty="0"/>
              <a:t> discussion.</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dirty="0"/>
          </a:p>
        </p:txBody>
      </p:sp>
    </p:spTree>
    <p:extLst>
      <p:ext uri="{BB962C8B-B14F-4D97-AF65-F5344CB8AC3E}">
        <p14:creationId xmlns:p14="http://schemas.microsoft.com/office/powerpoint/2010/main" val="17763553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a:t>
            </a:r>
            <a:r>
              <a:rPr lang="en-US" baseline="0" dirty="0"/>
              <a:t> not in current AH </a:t>
            </a:r>
            <a:r>
              <a:rPr lang="en-US" baseline="0" dirty="0" err="1"/>
              <a:t>II’s</a:t>
            </a:r>
            <a:r>
              <a:rPr lang="en-US" baseline="0" dirty="0"/>
              <a:t>, but in the proposed </a:t>
            </a:r>
            <a:r>
              <a:rPr lang="en-US" baseline="0" dirty="0" err="1"/>
              <a:t>SSR</a:t>
            </a:r>
            <a:r>
              <a:rPr lang="en-US" baseline="0" dirty="0"/>
              <a:t> AH, chemical treatment uses metal salts to rapidly precipitate </a:t>
            </a:r>
            <a:r>
              <a:rPr lang="en-US" sz="1200" b="0" i="0" u="none" strike="noStrike" kern="1200" baseline="0" dirty="0">
                <a:solidFill>
                  <a:schemeClr val="tx1"/>
                </a:solidFill>
                <a:latin typeface="+mn-lt"/>
                <a:ea typeface="+mn-ea"/>
                <a:cs typeface="+mn-cs"/>
              </a:rPr>
              <a:t>nutrients, solids, heavy metals, and bacteria from runoff. Virtually all of the existing chemical stormwater treatment systems in the State of Florida use alum.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47</a:t>
            </a:fld>
            <a:endParaRPr lang="en-US"/>
          </a:p>
        </p:txBody>
      </p:sp>
    </p:spTree>
    <p:extLst>
      <p:ext uri="{BB962C8B-B14F-4D97-AF65-F5344CB8AC3E}">
        <p14:creationId xmlns:p14="http://schemas.microsoft.com/office/powerpoint/2010/main" val="5320716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48</a:t>
            </a:fld>
            <a:endParaRPr lang="en-US"/>
          </a:p>
        </p:txBody>
      </p:sp>
    </p:spTree>
    <p:extLst>
      <p:ext uri="{BB962C8B-B14F-4D97-AF65-F5344CB8AC3E}">
        <p14:creationId xmlns:p14="http://schemas.microsoft.com/office/powerpoint/2010/main" val="10247513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49</a:t>
            </a:fld>
            <a:endParaRPr lang="en-US"/>
          </a:p>
        </p:txBody>
      </p:sp>
    </p:spTree>
    <p:extLst>
      <p:ext uri="{BB962C8B-B14F-4D97-AF65-F5344CB8AC3E}">
        <p14:creationId xmlns:p14="http://schemas.microsoft.com/office/powerpoint/2010/main" val="3273134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50</a:t>
            </a:fld>
            <a:endParaRPr lang="en-US"/>
          </a:p>
        </p:txBody>
      </p:sp>
    </p:spTree>
    <p:extLst>
      <p:ext uri="{BB962C8B-B14F-4D97-AF65-F5344CB8AC3E}">
        <p14:creationId xmlns:p14="http://schemas.microsoft.com/office/powerpoint/2010/main" val="7160710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common practice to design multiple smaller interconnected basins, rather than a single large basin.  Helps increase efficiency, and allows the system to “spread</a:t>
            </a:r>
            <a:r>
              <a:rPr lang="en-US" baseline="0" dirty="0"/>
              <a:t> out” into unused portions of the project area.  Very poor performance for nutrients, falling far short of the required removal efficiencies.  (Draft report for  study by Dr. Harvey Harper, P.E.)</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52</a:t>
            </a:fld>
            <a:endParaRPr lang="en-US"/>
          </a:p>
        </p:txBody>
      </p:sp>
    </p:spTree>
    <p:extLst>
      <p:ext uri="{BB962C8B-B14F-4D97-AF65-F5344CB8AC3E}">
        <p14:creationId xmlns:p14="http://schemas.microsoft.com/office/powerpoint/2010/main" val="25286673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53</a:t>
            </a:fld>
            <a:endParaRPr lang="en-US"/>
          </a:p>
        </p:txBody>
      </p:sp>
    </p:spTree>
    <p:extLst>
      <p:ext uri="{BB962C8B-B14F-4D97-AF65-F5344CB8AC3E}">
        <p14:creationId xmlns:p14="http://schemas.microsoft.com/office/powerpoint/2010/main" val="35007574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54</a:t>
            </a:fld>
            <a:endParaRPr lang="en-US"/>
          </a:p>
        </p:txBody>
      </p:sp>
    </p:spTree>
    <p:extLst>
      <p:ext uri="{BB962C8B-B14F-4D97-AF65-F5344CB8AC3E}">
        <p14:creationId xmlns:p14="http://schemas.microsoft.com/office/powerpoint/2010/main" val="4839128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55</a:t>
            </a:fld>
            <a:endParaRPr lang="en-US"/>
          </a:p>
        </p:txBody>
      </p:sp>
    </p:spTree>
    <p:extLst>
      <p:ext uri="{BB962C8B-B14F-4D97-AF65-F5344CB8AC3E}">
        <p14:creationId xmlns:p14="http://schemas.microsoft.com/office/powerpoint/2010/main" val="31602407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blatant violation</a:t>
            </a:r>
            <a:r>
              <a:rPr lang="en-US" baseline="0" dirty="0"/>
              <a:t> of the “too many words” rule.  Suffice to say that BAM sucks pollutants out of water like a sponge.  In this state, we’ve mostly focused on nitrogen and phosphorus, but it can be fine-tuned to adsorb many other contaminants.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59</a:t>
            </a:fld>
            <a:endParaRPr lang="en-US"/>
          </a:p>
        </p:txBody>
      </p:sp>
    </p:spTree>
    <p:extLst>
      <p:ext uri="{BB962C8B-B14F-4D97-AF65-F5344CB8AC3E}">
        <p14:creationId xmlns:p14="http://schemas.microsoft.com/office/powerpoint/2010/main" val="3122181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thing to notice about these</a:t>
            </a:r>
            <a:r>
              <a:rPr lang="en-US" baseline="0" dirty="0"/>
              <a:t> sources;  they’re all cheap and some of them are waste products.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60</a:t>
            </a:fld>
            <a:endParaRPr lang="en-US"/>
          </a:p>
        </p:txBody>
      </p:sp>
    </p:spTree>
    <p:extLst>
      <p:ext uri="{BB962C8B-B14F-4D97-AF65-F5344CB8AC3E}">
        <p14:creationId xmlns:p14="http://schemas.microsoft.com/office/powerpoint/2010/main" val="1327943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Exfiltration and vaults are always off-line.</a:t>
            </a:r>
          </a:p>
        </p:txBody>
      </p:sp>
      <p:sp>
        <p:nvSpPr>
          <p:cNvPr id="4" name="Slide Number Placeholder 3"/>
          <p:cNvSpPr>
            <a:spLocks noGrp="1"/>
          </p:cNvSpPr>
          <p:nvPr>
            <p:ph type="sldNum" sz="quarter" idx="10"/>
          </p:nvPr>
        </p:nvSpPr>
        <p:spPr/>
        <p:txBody>
          <a:bodyPr/>
          <a:lstStyle/>
          <a:p>
            <a:fld id="{081A69AE-89F7-4B9A-8775-050EDB79E848}" type="slidenum">
              <a:rPr lang="en-US" smtClean="0"/>
              <a:t>6</a:t>
            </a:fld>
            <a:endParaRPr lang="en-US"/>
          </a:p>
        </p:txBody>
      </p:sp>
    </p:spTree>
    <p:extLst>
      <p:ext uri="{BB962C8B-B14F-4D97-AF65-F5344CB8AC3E}">
        <p14:creationId xmlns:p14="http://schemas.microsoft.com/office/powerpoint/2010/main" val="23137516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Retention basins, swales, rain gardens, exfiltration,</a:t>
            </a:r>
            <a:r>
              <a:rPr lang="en-US" baseline="0" dirty="0"/>
              <a:t> baffle boxes, tree wells, pervious pavement, </a:t>
            </a:r>
            <a:r>
              <a:rPr lang="en-US" baseline="0" dirty="0" err="1"/>
              <a:t>greenroofs</a:t>
            </a:r>
            <a:r>
              <a:rPr lang="en-US" baseline="0" dirty="0"/>
              <a:t>, side drains, vegetated filter strips.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61</a:t>
            </a:fld>
            <a:endParaRPr lang="en-US"/>
          </a:p>
        </p:txBody>
      </p:sp>
    </p:spTree>
    <p:extLst>
      <p:ext uri="{BB962C8B-B14F-4D97-AF65-F5344CB8AC3E}">
        <p14:creationId xmlns:p14="http://schemas.microsoft.com/office/powerpoint/2010/main" val="32032390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far out into left field can we go?  Being proposed by Clark Hull and Eric Livingston.</a:t>
            </a:r>
          </a:p>
        </p:txBody>
      </p:sp>
      <p:sp>
        <p:nvSpPr>
          <p:cNvPr id="4" name="Slide Number Placeholder 3"/>
          <p:cNvSpPr>
            <a:spLocks noGrp="1"/>
          </p:cNvSpPr>
          <p:nvPr>
            <p:ph type="sldNum" sz="quarter" idx="10"/>
          </p:nvPr>
        </p:nvSpPr>
        <p:spPr/>
        <p:txBody>
          <a:bodyPr/>
          <a:lstStyle/>
          <a:p>
            <a:fld id="{E3ACF350-82AE-4204-B09B-A7DFAED0117F}" type="slidenum">
              <a:rPr lang="en-US" smtClean="0"/>
              <a:t>62</a:t>
            </a:fld>
            <a:endParaRPr lang="en-US"/>
          </a:p>
        </p:txBody>
      </p:sp>
    </p:spTree>
    <p:extLst>
      <p:ext uri="{BB962C8B-B14F-4D97-AF65-F5344CB8AC3E}">
        <p14:creationId xmlns:p14="http://schemas.microsoft.com/office/powerpoint/2010/main" val="3977003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a:t>
            </a:r>
            <a:r>
              <a:rPr lang="en-US" baseline="0" dirty="0"/>
              <a:t> two basic methods of treatment</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7</a:t>
            </a:fld>
            <a:endParaRPr lang="en-US"/>
          </a:p>
        </p:txBody>
      </p:sp>
    </p:spTree>
    <p:extLst>
      <p:ext uri="{BB962C8B-B14F-4D97-AF65-F5344CB8AC3E}">
        <p14:creationId xmlns:p14="http://schemas.microsoft.com/office/powerpoint/2010/main" val="3104230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depending on design, vaults</a:t>
            </a:r>
            <a:r>
              <a:rPr lang="en-US" baseline="0" dirty="0"/>
              <a:t> can be retention or detention</a:t>
            </a:r>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8</a:t>
            </a:fld>
            <a:endParaRPr lang="en-US"/>
          </a:p>
        </p:txBody>
      </p:sp>
    </p:spTree>
    <p:extLst>
      <p:ext uri="{BB962C8B-B14F-4D97-AF65-F5344CB8AC3E}">
        <p14:creationId xmlns:p14="http://schemas.microsoft.com/office/powerpoint/2010/main" val="254404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9</a:t>
            </a:fld>
            <a:endParaRPr lang="en-US"/>
          </a:p>
        </p:txBody>
      </p:sp>
    </p:spTree>
    <p:extLst>
      <p:ext uri="{BB962C8B-B14F-4D97-AF65-F5344CB8AC3E}">
        <p14:creationId xmlns:p14="http://schemas.microsoft.com/office/powerpoint/2010/main" val="2320863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Need Class</a:t>
            </a:r>
            <a:r>
              <a:rPr lang="en-US" baseline="0" dirty="0"/>
              <a:t> A or B soils to allow for percolation.  Also need at least 2 feet between pond bottom and seasonal high water table.  If coastal and soils are loose unconsolidated coarse sands, will not treat for nutrients (can correct with soil supplements).  If off-line, can achieve 80% -- 95% removal.  Can be designed to blend in with landscaping so you never know it’s there.</a:t>
            </a:r>
            <a:endParaRPr lang="en-US" dirty="0"/>
          </a:p>
        </p:txBody>
      </p:sp>
      <p:sp>
        <p:nvSpPr>
          <p:cNvPr id="4" name="Slide Number Placeholder 3"/>
          <p:cNvSpPr>
            <a:spLocks noGrp="1"/>
          </p:cNvSpPr>
          <p:nvPr>
            <p:ph type="sldNum" sz="quarter" idx="10"/>
          </p:nvPr>
        </p:nvSpPr>
        <p:spPr/>
        <p:txBody>
          <a:bodyPr/>
          <a:lstStyle/>
          <a:p>
            <a:fld id="{081A69AE-89F7-4B9A-8775-050EDB79E848}" type="slidenum">
              <a:rPr lang="en-US" smtClean="0"/>
              <a:t>10</a:t>
            </a:fld>
            <a:endParaRPr lang="en-US"/>
          </a:p>
        </p:txBody>
      </p:sp>
    </p:spTree>
    <p:extLst>
      <p:ext uri="{BB962C8B-B14F-4D97-AF65-F5344CB8AC3E}">
        <p14:creationId xmlns:p14="http://schemas.microsoft.com/office/powerpoint/2010/main" val="949361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9"/>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11/29/2016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3"/>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11/29/2016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11/29/2016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11/29/2016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1102181"/>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11/29/2016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9" y="1102181"/>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11/29/2016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7" y="179617"/>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1"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8"/>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2"/>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9"/>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7" y="2"/>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40"/>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11/29/2016</a:t>
            </a:fld>
            <a:endParaRPr lang="en-US" dirty="0"/>
          </a:p>
        </p:txBody>
      </p:sp>
      <p:sp>
        <p:nvSpPr>
          <p:cNvPr id="5" name="Footer Placeholder 4"/>
          <p:cNvSpPr>
            <a:spLocks noGrp="1"/>
          </p:cNvSpPr>
          <p:nvPr>
            <p:ph type="ftr" sz="quarter" idx="3"/>
          </p:nvPr>
        </p:nvSpPr>
        <p:spPr>
          <a:xfrm>
            <a:off x="3028950" y="6495140"/>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40"/>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12.jp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21.jpe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4.xml"/><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hyperlink" Target="http://www.dep.state.fl.us/WATER/wetlands/erp/rules/stormwater/index.htm"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33.jp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35.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14.xml"/><Relationship Id="rId5" Type="http://schemas.openxmlformats.org/officeDocument/2006/relationships/image" Target="../media/image46.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51.jp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2.xml"/><Relationship Id="rId1" Type="http://schemas.openxmlformats.org/officeDocument/2006/relationships/slideLayout" Target="../slideLayouts/slideLayout14.xml"/><Relationship Id="rId5" Type="http://schemas.openxmlformats.org/officeDocument/2006/relationships/image" Target="../media/image63.png"/><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43.xml"/><Relationship Id="rId1" Type="http://schemas.openxmlformats.org/officeDocument/2006/relationships/slideLayout" Target="../slideLayouts/slideLayout14.xml"/><Relationship Id="rId4" Type="http://schemas.openxmlformats.org/officeDocument/2006/relationships/image" Target="../media/image65.jpg"/></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14.xml"/><Relationship Id="rId6" Type="http://schemas.openxmlformats.org/officeDocument/2006/relationships/image" Target="../media/image75.emf"/><Relationship Id="rId5" Type="http://schemas.openxmlformats.org/officeDocument/2006/relationships/image" Target="../media/image74.jpeg"/><Relationship Id="rId4" Type="http://schemas.openxmlformats.org/officeDocument/2006/relationships/image" Target="../media/image73.jpeg"/></Relationships>
</file>

<file path=ppt/slides/_rels/slide58.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2497028"/>
            <a:ext cx="9144000" cy="1323439"/>
          </a:xfrm>
          <a:prstGeom prst="rect">
            <a:avLst/>
          </a:prstGeom>
          <a:noFill/>
        </p:spPr>
        <p:txBody>
          <a:bodyPr wrap="square" rtlCol="0">
            <a:spAutoFit/>
          </a:bodyPr>
          <a:lstStyle/>
          <a:p>
            <a:pPr algn="ctr"/>
            <a:r>
              <a:rPr lang="en-US" sz="4000" b="1" dirty="0"/>
              <a:t>Stormwater BMPs - Examples, Pitfalls, Your Questions Answered! </a:t>
            </a:r>
            <a:endParaRPr lang="en-US" sz="4000" b="1" dirty="0">
              <a:cs typeface="Arial" pitchFamily="34" charset="0"/>
            </a:endParaRPr>
          </a:p>
        </p:txBody>
      </p:sp>
      <p:sp>
        <p:nvSpPr>
          <p:cNvPr id="9" name="TextBox 8"/>
          <p:cNvSpPr txBox="1"/>
          <p:nvPr/>
        </p:nvSpPr>
        <p:spPr>
          <a:xfrm>
            <a:off x="0" y="4724400"/>
            <a:ext cx="9144000" cy="523220"/>
          </a:xfrm>
          <a:prstGeom prst="rect">
            <a:avLst/>
          </a:prstGeom>
          <a:noFill/>
        </p:spPr>
        <p:txBody>
          <a:bodyPr wrap="square" rtlCol="0">
            <a:spAutoFit/>
          </a:bodyPr>
          <a:lstStyle/>
          <a:p>
            <a:pPr algn="ctr"/>
            <a:r>
              <a:rPr lang="en-US" sz="2800" dirty="0">
                <a:cs typeface="Arial" pitchFamily="34" charset="0"/>
              </a:rPr>
              <a:t>November 29, 2016</a:t>
            </a:r>
          </a:p>
        </p:txBody>
      </p:sp>
      <p:sp>
        <p:nvSpPr>
          <p:cNvPr id="2" name="TextBox 1"/>
          <p:cNvSpPr txBox="1"/>
          <p:nvPr/>
        </p:nvSpPr>
        <p:spPr>
          <a:xfrm>
            <a:off x="1331843" y="3925957"/>
            <a:ext cx="6470374" cy="523220"/>
          </a:xfrm>
          <a:prstGeom prst="rect">
            <a:avLst/>
          </a:prstGeom>
          <a:noFill/>
        </p:spPr>
        <p:txBody>
          <a:bodyPr wrap="square" rtlCol="0">
            <a:spAutoFit/>
          </a:bodyPr>
          <a:lstStyle/>
          <a:p>
            <a:pPr algn="ctr"/>
            <a:r>
              <a:rPr lang="en-US" sz="2800" dirty="0">
                <a:cs typeface="Arial" panose="020B0604020202020204" pitchFamily="34" charset="0"/>
              </a:rPr>
              <a:t>Third Tuesday Webinar Series</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10</a:t>
            </a:fld>
            <a:endParaRPr lang="en-US" dirty="0"/>
          </a:p>
        </p:txBody>
      </p:sp>
      <p:sp>
        <p:nvSpPr>
          <p:cNvPr id="3" name="Content Placeholder 2"/>
          <p:cNvSpPr>
            <a:spLocks noGrp="1"/>
          </p:cNvSpPr>
          <p:nvPr>
            <p:ph idx="1"/>
          </p:nvPr>
        </p:nvSpPr>
        <p:spPr>
          <a:xfrm>
            <a:off x="533400" y="1213315"/>
            <a:ext cx="8293100" cy="3522391"/>
          </a:xfrm>
        </p:spPr>
        <p:txBody>
          <a:bodyPr>
            <a:normAutofit/>
          </a:bodyPr>
          <a:lstStyle/>
          <a:p>
            <a:r>
              <a:rPr lang="en-US" sz="2000" dirty="0"/>
              <a:t>The term “retention system” is defined as a storage area designed to store a defined quantity of runoff, allowing it to percolate through permeable soils into the shallow ground water aquifer.  Stormwater retention works best using a variety of retention systems throughout the project site.  Examples of retention systems include:</a:t>
            </a:r>
          </a:p>
          <a:p>
            <a:pPr lvl="1"/>
            <a:r>
              <a:rPr lang="en-US" sz="2000" dirty="0"/>
              <a:t>Man-made or natural depressional areas where the basin bottom is graded as flat as possible and turf is established to promote infiltration and stabilize the basin slopes</a:t>
            </a:r>
          </a:p>
          <a:p>
            <a:pPr lvl="1"/>
            <a:r>
              <a:rPr lang="en-US" sz="2000" dirty="0"/>
              <a:t>Shallow landscaped areas designed to store stormwater</a:t>
            </a:r>
          </a:p>
          <a:p>
            <a:pPr lvl="1"/>
            <a:r>
              <a:rPr lang="en-US" sz="2000" dirty="0"/>
              <a:t>Vegetated swales with swale blocks or raised inlets</a:t>
            </a:r>
          </a:p>
          <a:p>
            <a:pPr lvl="1"/>
            <a:r>
              <a:rPr lang="en-US" sz="2000" dirty="0"/>
              <a:t>Pervious concrete with continuous curb</a:t>
            </a:r>
          </a:p>
          <a:p>
            <a:pPr marL="457200" lvl="1" indent="0">
              <a:buNone/>
            </a:pPr>
            <a:endParaRPr lang="en-US" sz="2000" dirty="0"/>
          </a:p>
        </p:txBody>
      </p:sp>
      <p:sp>
        <p:nvSpPr>
          <p:cNvPr id="13" name="Text Box 2"/>
          <p:cNvSpPr txBox="1">
            <a:spLocks noChangeArrowheads="1"/>
          </p:cNvSpPr>
          <p:nvPr/>
        </p:nvSpPr>
        <p:spPr bwMode="auto">
          <a:xfrm>
            <a:off x="0" y="132986"/>
            <a:ext cx="914400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Retention</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695397" y="3190385"/>
            <a:ext cx="1671828" cy="496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5878" y="4942347"/>
            <a:ext cx="1824553" cy="1367172"/>
          </a:xfrm>
          <a:prstGeom prst="rect">
            <a:avLst/>
          </a:prstGeom>
          <a:ln w="25400">
            <a:solidFill>
              <a:schemeClr val="tx1"/>
            </a:solidFill>
          </a:ln>
        </p:spPr>
      </p:pic>
      <p:sp>
        <p:nvSpPr>
          <p:cNvPr id="8" name="TextBox 7"/>
          <p:cNvSpPr txBox="1"/>
          <p:nvPr/>
        </p:nvSpPr>
        <p:spPr>
          <a:xfrm>
            <a:off x="5197402" y="5955270"/>
            <a:ext cx="1629549" cy="369332"/>
          </a:xfrm>
          <a:prstGeom prst="rect">
            <a:avLst/>
          </a:prstGeom>
          <a:noFill/>
        </p:spPr>
        <p:txBody>
          <a:bodyPr wrap="none" rtlCol="0">
            <a:spAutoFit/>
          </a:bodyPr>
          <a:lstStyle/>
          <a:p>
            <a:r>
              <a:rPr lang="en-US" dirty="0">
                <a:solidFill>
                  <a:srgbClr val="C00000"/>
                </a:solidFill>
              </a:rPr>
              <a:t>From Tasmania</a:t>
            </a:r>
          </a:p>
        </p:txBody>
      </p:sp>
      <p:cxnSp>
        <p:nvCxnSpPr>
          <p:cNvPr id="9" name="Straight Arrow Connector 8"/>
          <p:cNvCxnSpPr/>
          <p:nvPr/>
        </p:nvCxnSpPr>
        <p:spPr>
          <a:xfrm flipV="1">
            <a:off x="6279831" y="5546746"/>
            <a:ext cx="1094240" cy="45192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749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359102" y="2088966"/>
            <a:ext cx="2193535" cy="659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11</a:t>
            </a:fld>
            <a:endParaRPr lang="en-US" dirty="0"/>
          </a:p>
        </p:txBody>
      </p:sp>
      <p:sp>
        <p:nvSpPr>
          <p:cNvPr id="3" name="Content Placeholder 2"/>
          <p:cNvSpPr>
            <a:spLocks noGrp="1"/>
          </p:cNvSpPr>
          <p:nvPr>
            <p:ph idx="1"/>
          </p:nvPr>
        </p:nvSpPr>
        <p:spPr>
          <a:xfrm>
            <a:off x="84425" y="1048075"/>
            <a:ext cx="9001525" cy="3523926"/>
          </a:xfrm>
        </p:spPr>
        <p:txBody>
          <a:bodyPr>
            <a:normAutofit lnSpcReduction="10000"/>
          </a:bodyPr>
          <a:lstStyle/>
          <a:p>
            <a:r>
              <a:rPr lang="en-US" sz="2000" dirty="0"/>
              <a:t>Stormwater underdrain systems consist of a dry basin underlain with perforated drainage pipe which collects and conveys stormwater following percolation from the basin through suitable soil</a:t>
            </a:r>
          </a:p>
          <a:p>
            <a:r>
              <a:rPr lang="en-US" sz="2000" dirty="0"/>
              <a:t>Underdrain systems are an option for the applicant where high water table conditions dictate that recovery of the stormwater treatment volume cannot be achieved by natural percolation (i.e., retention systems) </a:t>
            </a:r>
            <a:r>
              <a:rPr lang="en-US" sz="2000" u="sng" dirty="0"/>
              <a:t>and</a:t>
            </a:r>
            <a:r>
              <a:rPr lang="en-US" sz="2000" dirty="0"/>
              <a:t> suitable outfall conditions exist to convey flows from the underdrain system to receiving waters </a:t>
            </a:r>
          </a:p>
          <a:p>
            <a:r>
              <a:rPr lang="en-US" sz="2000" dirty="0"/>
              <a:t>Underdrain systems are intended to control the water table elevation in the immediate vicinity of the treatment system in order to provide for the drawdown of the treatment volume.  Underdrains are utilized where the soil permeability is adequate to recover the treatment volume since the on-site soils overlay the perforated drainage pipes</a:t>
            </a:r>
          </a:p>
        </p:txBody>
      </p:sp>
      <p:sp>
        <p:nvSpPr>
          <p:cNvPr id="13" name="Text Box 2"/>
          <p:cNvSpPr txBox="1">
            <a:spLocks noChangeArrowheads="1"/>
          </p:cNvSpPr>
          <p:nvPr/>
        </p:nvSpPr>
        <p:spPr bwMode="auto">
          <a:xfrm>
            <a:off x="76201" y="233416"/>
            <a:ext cx="9009749"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Underdrain</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663856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12</a:t>
            </a:fld>
            <a:endParaRPr lang="en-US" dirty="0"/>
          </a:p>
        </p:txBody>
      </p:sp>
      <p:sp>
        <p:nvSpPr>
          <p:cNvPr id="3" name="Content Placeholder 2"/>
          <p:cNvSpPr>
            <a:spLocks noGrp="1"/>
          </p:cNvSpPr>
          <p:nvPr>
            <p:ph idx="1"/>
          </p:nvPr>
        </p:nvSpPr>
        <p:spPr>
          <a:xfrm>
            <a:off x="71239" y="1219202"/>
            <a:ext cx="9001525" cy="3815887"/>
          </a:xfrm>
        </p:spPr>
        <p:txBody>
          <a:bodyPr>
            <a:normAutofit fontScale="70000" lnSpcReduction="20000"/>
          </a:bodyPr>
          <a:lstStyle/>
          <a:p>
            <a:r>
              <a:rPr lang="en-US" dirty="0"/>
              <a:t>An exfiltration trench is a subsurface system consisting of a conduit such as perforated pipe surrounded by natural or artificial aggregate which temporarily stores and infiltrates stormwater runoff</a:t>
            </a:r>
          </a:p>
          <a:p>
            <a:r>
              <a:rPr lang="en-US" dirty="0"/>
              <a:t>Generally, exfiltration trench systems are utilized where space is limited and/or land costs are high (i.e., downtown urban areas)</a:t>
            </a:r>
          </a:p>
          <a:p>
            <a:r>
              <a:rPr lang="en-US" dirty="0"/>
              <a:t>Soil permeability and water table conditions must be such that the trench system can percolate the required stormwater runoff treatment volume within a specified time following a storm event</a:t>
            </a:r>
          </a:p>
          <a:p>
            <a:pPr marL="0">
              <a:lnSpc>
                <a:spcPct val="120000"/>
              </a:lnSpc>
              <a:spcBef>
                <a:spcPts val="0"/>
              </a:spcBef>
            </a:pPr>
            <a:r>
              <a:rPr lang="en-US" dirty="0"/>
              <a:t>Like retention basins, the treatment </a:t>
            </a:r>
          </a:p>
          <a:p>
            <a:pPr marL="0" indent="0">
              <a:lnSpc>
                <a:spcPct val="120000"/>
              </a:lnSpc>
              <a:spcBef>
                <a:spcPts val="0"/>
              </a:spcBef>
              <a:buNone/>
            </a:pPr>
            <a:r>
              <a:rPr lang="en-US" dirty="0"/>
              <a:t>      volume in exfiltration trench systems </a:t>
            </a:r>
          </a:p>
          <a:p>
            <a:pPr marL="0" indent="0">
              <a:lnSpc>
                <a:spcPct val="120000"/>
              </a:lnSpc>
              <a:spcBef>
                <a:spcPts val="0"/>
              </a:spcBef>
              <a:buNone/>
            </a:pPr>
            <a:r>
              <a:rPr lang="en-US" dirty="0"/>
              <a:t>      is not discharged to surface waters.  </a:t>
            </a:r>
          </a:p>
          <a:p>
            <a:pPr marL="0" indent="0">
              <a:lnSpc>
                <a:spcPct val="120000"/>
              </a:lnSpc>
              <a:spcBef>
                <a:spcPts val="0"/>
              </a:spcBef>
              <a:buNone/>
            </a:pPr>
            <a:r>
              <a:rPr lang="en-US" dirty="0"/>
              <a:t>      Thus, exfiltration is considered a </a:t>
            </a:r>
          </a:p>
          <a:p>
            <a:pPr marL="0" indent="0">
              <a:lnSpc>
                <a:spcPct val="120000"/>
              </a:lnSpc>
              <a:spcBef>
                <a:spcPts val="0"/>
              </a:spcBef>
              <a:buNone/>
            </a:pPr>
            <a:r>
              <a:rPr lang="en-US" dirty="0"/>
              <a:t>      type of retention system</a:t>
            </a:r>
          </a:p>
          <a:p>
            <a:pPr marL="457200" lvl="1" indent="0">
              <a:buNone/>
            </a:pPr>
            <a:endParaRPr lang="en-US" sz="2000" dirty="0"/>
          </a:p>
        </p:txBody>
      </p:sp>
      <p:sp>
        <p:nvSpPr>
          <p:cNvPr id="13" name="Text Box 2"/>
          <p:cNvSpPr txBox="1">
            <a:spLocks noChangeArrowheads="1"/>
          </p:cNvSpPr>
          <p:nvPr/>
        </p:nvSpPr>
        <p:spPr bwMode="auto">
          <a:xfrm>
            <a:off x="76201" y="228600"/>
            <a:ext cx="9067801"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Exfiltration</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176598" y="2927591"/>
            <a:ext cx="2780190" cy="347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5491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Underground Vaults</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a:p>
        </p:txBody>
      </p:sp>
      <p:pic>
        <p:nvPicPr>
          <p:cNvPr id="7" name="Picture 6"/>
          <p:cNvPicPr>
            <a:picLocks noChangeAspect="1"/>
          </p:cNvPicPr>
          <p:nvPr/>
        </p:nvPicPr>
        <p:blipFill>
          <a:blip r:embed="rId3"/>
          <a:stretch>
            <a:fillRect/>
          </a:stretch>
        </p:blipFill>
        <p:spPr>
          <a:xfrm>
            <a:off x="259644" y="1325564"/>
            <a:ext cx="8662897" cy="4304055"/>
          </a:xfrm>
          <a:prstGeom prst="rect">
            <a:avLst/>
          </a:prstGeom>
        </p:spPr>
      </p:pic>
    </p:spTree>
    <p:extLst>
      <p:ext uri="{BB962C8B-B14F-4D97-AF65-F5344CB8AC3E}">
        <p14:creationId xmlns:p14="http://schemas.microsoft.com/office/powerpoint/2010/main" val="1142634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Underground Vaults</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a:p>
        </p:txBody>
      </p:sp>
      <p:pic>
        <p:nvPicPr>
          <p:cNvPr id="2050" name="Picture 2" descr="https://upload.wikimedia.org/wikipedia/commons/5/56/Parking_lot_stormwater_detention_syste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238" y="1181183"/>
            <a:ext cx="4786824" cy="28620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construction.com/CE/CE_images/2013/May_Oldcastle-Precast-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0248" y="3576256"/>
            <a:ext cx="3915575" cy="291888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52686" y="4585225"/>
            <a:ext cx="3709143" cy="1261884"/>
          </a:xfrm>
          <a:prstGeom prst="rect">
            <a:avLst/>
          </a:prstGeom>
          <a:noFill/>
        </p:spPr>
        <p:txBody>
          <a:bodyPr wrap="square" rtlCol="0">
            <a:spAutoFit/>
          </a:bodyPr>
          <a:lstStyle/>
          <a:p>
            <a:pPr algn="ctr"/>
            <a:r>
              <a:rPr lang="en-US" sz="2800" dirty="0">
                <a:solidFill>
                  <a:prstClr val="black"/>
                </a:solidFill>
              </a:rPr>
              <a:t>A poor design option</a:t>
            </a:r>
          </a:p>
          <a:p>
            <a:pPr algn="ctr"/>
            <a:r>
              <a:rPr lang="en-US" sz="1600" dirty="0">
                <a:solidFill>
                  <a:prstClr val="black"/>
                </a:solidFill>
              </a:rPr>
              <a:t>Maintenance worker safety is a concern in these types of “confined space” systems due to the anaerobic environment</a:t>
            </a:r>
            <a:r>
              <a:rPr lang="en-US" sz="1000" dirty="0">
                <a:solidFill>
                  <a:prstClr val="black"/>
                </a:solidFill>
              </a:rPr>
              <a:t>.</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1270" y="1181183"/>
            <a:ext cx="1824553" cy="1367172"/>
          </a:xfrm>
          <a:prstGeom prst="rect">
            <a:avLst/>
          </a:prstGeom>
          <a:ln w="25400">
            <a:solidFill>
              <a:schemeClr val="tx1"/>
            </a:solidFill>
          </a:ln>
        </p:spPr>
      </p:pic>
      <p:sp>
        <p:nvSpPr>
          <p:cNvPr id="11" name="TextBox 10"/>
          <p:cNvSpPr txBox="1"/>
          <p:nvPr/>
        </p:nvSpPr>
        <p:spPr>
          <a:xfrm>
            <a:off x="5808755" y="2612187"/>
            <a:ext cx="3355790" cy="369332"/>
          </a:xfrm>
          <a:prstGeom prst="rect">
            <a:avLst/>
          </a:prstGeom>
          <a:noFill/>
        </p:spPr>
        <p:txBody>
          <a:bodyPr wrap="none" rtlCol="0">
            <a:spAutoFit/>
          </a:bodyPr>
          <a:lstStyle/>
          <a:p>
            <a:r>
              <a:rPr lang="en-US" dirty="0">
                <a:solidFill>
                  <a:srgbClr val="C00000"/>
                </a:solidFill>
              </a:rPr>
              <a:t>Hungry Marsupial from Tasmania</a:t>
            </a:r>
          </a:p>
        </p:txBody>
      </p:sp>
      <p:cxnSp>
        <p:nvCxnSpPr>
          <p:cNvPr id="12" name="Straight Arrow Connector 11"/>
          <p:cNvCxnSpPr/>
          <p:nvPr/>
        </p:nvCxnSpPr>
        <p:spPr>
          <a:xfrm flipV="1">
            <a:off x="6580598" y="1941059"/>
            <a:ext cx="906052" cy="60729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4635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15</a:t>
            </a:fld>
            <a:endParaRPr lang="en-US" dirty="0"/>
          </a:p>
        </p:txBody>
      </p:sp>
      <p:sp>
        <p:nvSpPr>
          <p:cNvPr id="3" name="Content Placeholder 2"/>
          <p:cNvSpPr>
            <a:spLocks noGrp="1"/>
          </p:cNvSpPr>
          <p:nvPr>
            <p:ph idx="1"/>
          </p:nvPr>
        </p:nvSpPr>
        <p:spPr>
          <a:xfrm>
            <a:off x="84425" y="1048074"/>
            <a:ext cx="9001525" cy="3815887"/>
          </a:xfrm>
        </p:spPr>
        <p:txBody>
          <a:bodyPr>
            <a:normAutofit/>
          </a:bodyPr>
          <a:lstStyle/>
          <a:p>
            <a:r>
              <a:rPr lang="en-US" sz="2000" dirty="0"/>
              <a:t>Wet detention systems are permanently wet ponds which are designed to slowly release collected stormwater runoff through an outlet structure </a:t>
            </a:r>
          </a:p>
          <a:p>
            <a:r>
              <a:rPr lang="en-US" sz="2000" dirty="0"/>
              <a:t>Wet detention systems are the recommended BMP for sites with moderate to high water table conditions</a:t>
            </a:r>
          </a:p>
          <a:p>
            <a:r>
              <a:rPr lang="en-US" sz="2000" dirty="0"/>
              <a:t>Wet detention systems offer an effective alternative for the long term control of water levels in the pond, provide a predictable recovery of storage volumes within the pond, and are easily maintained by the maintenance entity</a:t>
            </a:r>
          </a:p>
        </p:txBody>
      </p:sp>
      <p:sp>
        <p:nvSpPr>
          <p:cNvPr id="13" name="Text Box 2"/>
          <p:cNvSpPr txBox="1">
            <a:spLocks noChangeArrowheads="1"/>
          </p:cNvSpPr>
          <p:nvPr/>
        </p:nvSpPr>
        <p:spPr bwMode="auto">
          <a:xfrm>
            <a:off x="76201" y="182616"/>
            <a:ext cx="9067801"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Wet Detention</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359473" y="1390493"/>
            <a:ext cx="2667001" cy="7201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1544" y="5139992"/>
            <a:ext cx="1824553" cy="1367172"/>
          </a:xfrm>
          <a:prstGeom prst="rect">
            <a:avLst/>
          </a:prstGeom>
          <a:ln w="25400">
            <a:solidFill>
              <a:schemeClr val="tx1"/>
            </a:solidFill>
          </a:ln>
        </p:spPr>
      </p:pic>
      <p:pic>
        <p:nvPicPr>
          <p:cNvPr id="8" name="Picture 2" descr="https://encrypted-tbn0.gstatic.com/images?q=tbn:ANd9GcSCBXXDFNiOekrqq_OiXoDuIBWbDDHVmg3T-pL1AHDn7aZ6znL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3497" y="5119944"/>
            <a:ext cx="1251934" cy="14084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344147" y="4704446"/>
            <a:ext cx="1601384" cy="415498"/>
          </a:xfrm>
          <a:prstGeom prst="rect">
            <a:avLst/>
          </a:prstGeom>
          <a:noFill/>
        </p:spPr>
        <p:txBody>
          <a:bodyPr wrap="square" rtlCol="0">
            <a:spAutoFit/>
          </a:bodyPr>
          <a:lstStyle/>
          <a:p>
            <a:r>
              <a:rPr lang="en-US" sz="1050" dirty="0"/>
              <a:t>Tasmanian Devil Credits to Michael Bateman, P.E.</a:t>
            </a:r>
          </a:p>
        </p:txBody>
      </p:sp>
    </p:spTree>
    <p:extLst>
      <p:ext uri="{BB962C8B-B14F-4D97-AF65-F5344CB8AC3E}">
        <p14:creationId xmlns:p14="http://schemas.microsoft.com/office/powerpoint/2010/main" val="1205761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8099" y="229642"/>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en-US" sz="3600" b="1" dirty="0">
                <a:solidFill>
                  <a:schemeClr val="bg1"/>
                </a:solidFill>
                <a:cs typeface="Arial" pitchFamily="34" charset="0"/>
              </a:rPr>
              <a:t>Wet Detention</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Slide Number Placeholder 5"/>
          <p:cNvSpPr>
            <a:spLocks noGrp="1"/>
          </p:cNvSpPr>
          <p:nvPr>
            <p:ph type="sldNum" sz="quarter" idx="12"/>
          </p:nvPr>
        </p:nvSpPr>
        <p:spPr>
          <a:xfrm>
            <a:off x="6553200" y="6324600"/>
            <a:ext cx="2133600" cy="365125"/>
          </a:xfrm>
        </p:spPr>
        <p:txBody>
          <a:bodyPr/>
          <a:lstStyle/>
          <a:p>
            <a:fld id="{2375F40C-D5F0-4A96-94F9-2043857CA1A8}" type="slidenum">
              <a:rPr lang="en-US" smtClean="0"/>
              <a:t>16</a:t>
            </a:fld>
            <a:endParaRPr lang="en-US" dirty="0"/>
          </a:p>
        </p:txBody>
      </p:sp>
      <p:sp>
        <p:nvSpPr>
          <p:cNvPr id="3" name="Content Placeholder 2"/>
          <p:cNvSpPr>
            <a:spLocks noGrp="1"/>
          </p:cNvSpPr>
          <p:nvPr>
            <p:ph idx="1"/>
          </p:nvPr>
        </p:nvSpPr>
        <p:spPr>
          <a:xfrm>
            <a:off x="521924" y="1217918"/>
            <a:ext cx="8077200" cy="2971800"/>
          </a:xfrm>
        </p:spPr>
        <p:txBody>
          <a:bodyPr>
            <a:normAutofit/>
          </a:bodyPr>
          <a:lstStyle/>
          <a:p>
            <a:r>
              <a:rPr lang="en-US" dirty="0"/>
              <a:t>Wet Detention treatment systems are required to treat the one inch of runoff from the contributing area </a:t>
            </a:r>
          </a:p>
          <a:p>
            <a:r>
              <a:rPr lang="en-US" dirty="0"/>
              <a:t>The outfall structure shall be designed to drawdown one-half the required treatment volume between 48 to 60 hours</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9088" y="3939803"/>
            <a:ext cx="4564191" cy="256735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6" name="Picture 2" descr="http://www.flbg.org/images/mc_kay_creek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142"/>
          <a:stretch/>
        </p:blipFill>
        <p:spPr bwMode="auto">
          <a:xfrm>
            <a:off x="4811534" y="3969572"/>
            <a:ext cx="4240576" cy="2537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476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2871" y="572877"/>
            <a:ext cx="7292479" cy="352540"/>
          </a:xfrm>
        </p:spPr>
        <p:txBody>
          <a:bodyPr>
            <a:normAutofit fontScale="90000"/>
          </a:bodyPr>
          <a:lstStyle/>
          <a:p>
            <a:r>
              <a:rPr lang="en-US" dirty="0"/>
              <a:t>Floating Islands or Littoral Zones:  A Variation</a:t>
            </a:r>
            <a:br>
              <a:rPr lang="en-US" dirty="0"/>
            </a:b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17</a:t>
            </a:fld>
            <a:endParaRPr lang="en-US"/>
          </a:p>
        </p:txBody>
      </p:sp>
      <p:pic>
        <p:nvPicPr>
          <p:cNvPr id="1026" name="Picture 2" descr="http://tcwp.tamu.edu/files/2013/10/FloatIsland_section.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9151" y="1189818"/>
            <a:ext cx="6637461" cy="31458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s-media-cache-ak0.pinimg.com/736x/1c/e1/e0/1ce1e0d9a867d36365b39a3929e7ca1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9281" y="4279716"/>
            <a:ext cx="3348248" cy="22154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frogenvironmental.co.uk/wp-content/uploads/2014/09/research-5-600x3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726" y="4279716"/>
            <a:ext cx="4430847" cy="221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07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204785" y="2163771"/>
            <a:ext cx="2353431" cy="6477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18</a:t>
            </a:fld>
            <a:endParaRPr lang="en-US" dirty="0"/>
          </a:p>
        </p:txBody>
      </p:sp>
      <p:sp>
        <p:nvSpPr>
          <p:cNvPr id="3" name="Content Placeholder 2"/>
          <p:cNvSpPr>
            <a:spLocks noGrp="1"/>
          </p:cNvSpPr>
          <p:nvPr>
            <p:ph idx="1"/>
          </p:nvPr>
        </p:nvSpPr>
        <p:spPr>
          <a:xfrm>
            <a:off x="84425" y="1048074"/>
            <a:ext cx="9001525" cy="3815887"/>
          </a:xfrm>
        </p:spPr>
        <p:txBody>
          <a:bodyPr>
            <a:noAutofit/>
          </a:bodyPr>
          <a:lstStyle/>
          <a:p>
            <a:r>
              <a:rPr lang="en-US" sz="1900" dirty="0"/>
              <a:t>Swales are a man-made or natural system shaped or graded to specific dimensions and designed for the conveyance and rapid infiltration of stormwater runoff</a:t>
            </a:r>
          </a:p>
          <a:p>
            <a:r>
              <a:rPr lang="en-US" sz="1900" dirty="0"/>
              <a:t>Swales are designed to infiltrate a defined quantity of runoff through the permeable soils of the swale floor and side slopes into the shallow ground water aquifer </a:t>
            </a:r>
          </a:p>
          <a:p>
            <a:r>
              <a:rPr lang="en-US" sz="1900" dirty="0"/>
              <a:t>Soil permeability and water table conditions </a:t>
            </a:r>
            <a:r>
              <a:rPr lang="en-US" sz="1900" u="sng" dirty="0"/>
              <a:t>must</a:t>
            </a:r>
            <a:r>
              <a:rPr lang="en-US" sz="1900" dirty="0"/>
              <a:t> be such that the swale can percolate the desired runoff volume from the 3-year, 1-hour storm event</a:t>
            </a:r>
          </a:p>
          <a:p>
            <a:r>
              <a:rPr lang="en-US" sz="1900" dirty="0"/>
              <a:t>The swale holds water </a:t>
            </a:r>
            <a:r>
              <a:rPr lang="en-US" sz="1900" u="sng" dirty="0"/>
              <a:t>only</a:t>
            </a:r>
            <a:r>
              <a:rPr lang="en-US" sz="1900" dirty="0"/>
              <a:t> during and immediately after a storm event.  Unlike retention basins, swales are “open” conveyance systems.  This means there are no physical barriers such as berms or check-dams to impound the runoff in the swale prior to discharge to the receiving water.  Swales can also be included within a series of systems</a:t>
            </a:r>
          </a:p>
        </p:txBody>
      </p:sp>
      <p:sp>
        <p:nvSpPr>
          <p:cNvPr id="13" name="Text Box 2"/>
          <p:cNvSpPr txBox="1">
            <a:spLocks noChangeArrowheads="1"/>
          </p:cNvSpPr>
          <p:nvPr/>
        </p:nvSpPr>
        <p:spPr bwMode="auto">
          <a:xfrm>
            <a:off x="76201" y="220716"/>
            <a:ext cx="9067801" cy="630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Swales</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29182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8101" y="191542"/>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Swales</a:t>
            </a: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19</a:t>
            </a:fld>
            <a:endParaRPr lang="en-US" dirty="0"/>
          </a:p>
        </p:txBody>
      </p:sp>
      <p:sp>
        <p:nvSpPr>
          <p:cNvPr id="3" name="Content Placeholder 2"/>
          <p:cNvSpPr>
            <a:spLocks noGrp="1"/>
          </p:cNvSpPr>
          <p:nvPr>
            <p:ph idx="1"/>
          </p:nvPr>
        </p:nvSpPr>
        <p:spPr>
          <a:xfrm>
            <a:off x="521924" y="1217918"/>
            <a:ext cx="8077200" cy="2971800"/>
          </a:xfrm>
        </p:spPr>
        <p:txBody>
          <a:bodyPr>
            <a:normAutofit/>
          </a:bodyPr>
          <a:lstStyle/>
          <a:p>
            <a:r>
              <a:rPr lang="en-US" dirty="0"/>
              <a:t>Swales should be designed to percolate 80% of the runoff from the 3 year / 1 hour design storm event (100% for discharge to </a:t>
            </a:r>
            <a:r>
              <a:rPr lang="en-US" dirty="0" err="1"/>
              <a:t>OFW</a:t>
            </a:r>
            <a:r>
              <a:rPr lang="en-US" dirty="0"/>
              <a:t>)</a:t>
            </a:r>
          </a:p>
          <a:p>
            <a:r>
              <a:rPr lang="en-US" dirty="0"/>
              <a:t>Swales must be within Hydrologic Soils Group (HSG) A or B soils</a:t>
            </a:r>
          </a:p>
          <a:p>
            <a:endParaRPr lang="en-US" dirty="0"/>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414240" y="3410989"/>
            <a:ext cx="4147996" cy="311099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106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2</a:t>
            </a:fld>
            <a:endParaRPr lang="en-US" dirty="0"/>
          </a:p>
        </p:txBody>
      </p:sp>
      <p:sp>
        <p:nvSpPr>
          <p:cNvPr id="3" name="Content Placeholder 2"/>
          <p:cNvSpPr>
            <a:spLocks noGrp="1"/>
          </p:cNvSpPr>
          <p:nvPr>
            <p:ph idx="1"/>
          </p:nvPr>
        </p:nvSpPr>
        <p:spPr>
          <a:xfrm>
            <a:off x="555583" y="1453636"/>
            <a:ext cx="5266481" cy="3414739"/>
          </a:xfrm>
        </p:spPr>
        <p:txBody>
          <a:bodyPr>
            <a:normAutofit/>
          </a:bodyPr>
          <a:lstStyle/>
          <a:p>
            <a:pPr lvl="0"/>
            <a:r>
              <a:rPr lang="en-US" sz="3200" dirty="0">
                <a:solidFill>
                  <a:prstClr val="black"/>
                </a:solidFill>
              </a:rPr>
              <a:t>Design Requirements </a:t>
            </a:r>
          </a:p>
          <a:p>
            <a:pPr lvl="0"/>
            <a:r>
              <a:rPr lang="en-US" sz="3200" dirty="0">
                <a:solidFill>
                  <a:prstClr val="black"/>
                </a:solidFill>
              </a:rPr>
              <a:t>Retention vs. Detention</a:t>
            </a:r>
          </a:p>
          <a:p>
            <a:pPr lvl="1"/>
            <a:r>
              <a:rPr lang="en-US" dirty="0">
                <a:solidFill>
                  <a:prstClr val="black"/>
                </a:solidFill>
              </a:rPr>
              <a:t>You mean they’re not the same??</a:t>
            </a:r>
          </a:p>
          <a:p>
            <a:pPr lvl="0"/>
            <a:r>
              <a:rPr lang="en-US" sz="3200" dirty="0"/>
              <a:t>Overview of Various BMPs</a:t>
            </a:r>
          </a:p>
          <a:p>
            <a:pPr lvl="0"/>
            <a:r>
              <a:rPr lang="en-US" sz="3200" dirty="0"/>
              <a:t>Q&amp;A Throughout the Presentation</a:t>
            </a:r>
          </a:p>
        </p:txBody>
      </p:sp>
      <p:sp>
        <p:nvSpPr>
          <p:cNvPr id="13" name="Text Box 2"/>
          <p:cNvSpPr txBox="1">
            <a:spLocks noChangeArrowheads="1"/>
          </p:cNvSpPr>
          <p:nvPr/>
        </p:nvSpPr>
        <p:spPr bwMode="auto">
          <a:xfrm>
            <a:off x="76201" y="176270"/>
            <a:ext cx="9067801" cy="7668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Topics</a:t>
            </a:r>
            <a:endParaRPr lang="en-US" altLang="en-US" sz="4400" dirty="0">
              <a:solidFill>
                <a:schemeClr val="bg1"/>
              </a:solidFill>
              <a:cs typeface="Arial"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6820" y="3139442"/>
            <a:ext cx="3322320" cy="3322320"/>
          </a:xfrm>
          <a:prstGeom prst="rect">
            <a:avLst/>
          </a:prstGeom>
          <a:ln w="12700">
            <a:solidFill>
              <a:schemeClr val="tx1"/>
            </a:solidFill>
          </a:ln>
        </p:spPr>
      </p:pic>
    </p:spTree>
    <p:extLst>
      <p:ext uri="{BB962C8B-B14F-4D97-AF65-F5344CB8AC3E}">
        <p14:creationId xmlns:p14="http://schemas.microsoft.com/office/powerpoint/2010/main" val="2233623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20</a:t>
            </a:fld>
            <a:endParaRPr lang="en-US" dirty="0"/>
          </a:p>
        </p:txBody>
      </p:sp>
      <p:sp>
        <p:nvSpPr>
          <p:cNvPr id="3" name="Content Placeholder 2"/>
          <p:cNvSpPr>
            <a:spLocks noGrp="1"/>
          </p:cNvSpPr>
          <p:nvPr>
            <p:ph idx="1"/>
          </p:nvPr>
        </p:nvSpPr>
        <p:spPr>
          <a:xfrm>
            <a:off x="228600" y="1066800"/>
            <a:ext cx="5410200" cy="4657898"/>
          </a:xfrm>
        </p:spPr>
        <p:txBody>
          <a:bodyPr>
            <a:noAutofit/>
          </a:bodyPr>
          <a:lstStyle/>
          <a:p>
            <a:r>
              <a:rPr lang="en-US" sz="2200" dirty="0"/>
              <a:t>By using wetlands for stormwater management, drained wetlands can be revitalized and landowners and developers have greater incentive to preserve or restore wetlands</a:t>
            </a:r>
          </a:p>
          <a:p>
            <a:r>
              <a:rPr lang="en-US" sz="2200" dirty="0"/>
              <a:t>For wetlands stormwater management systems the Agency must ensure that a proposed wetlands stormwater management system is compatible with the existing ecological characteristics of the wetlands proposed to be utilized for stormwater treatment  </a:t>
            </a:r>
          </a:p>
          <a:p>
            <a:r>
              <a:rPr lang="en-US" sz="2200" dirty="0"/>
              <a:t>The Agency must also ensure that water quality standards will not be violated by discharges from wetlands stormwater management system</a:t>
            </a:r>
          </a:p>
        </p:txBody>
      </p:sp>
      <p:sp>
        <p:nvSpPr>
          <p:cNvPr id="13" name="Text Box 2"/>
          <p:cNvSpPr txBox="1">
            <a:spLocks noChangeArrowheads="1"/>
          </p:cNvSpPr>
          <p:nvPr/>
        </p:nvSpPr>
        <p:spPr bwMode="auto">
          <a:xfrm>
            <a:off x="1346200" y="-58684"/>
            <a:ext cx="7797802" cy="11254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Wetland Stormwater Management System</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 name="Picture 3"/>
          <p:cNvPicPr>
            <a:picLocks noChangeAspect="1"/>
          </p:cNvPicPr>
          <p:nvPr/>
        </p:nvPicPr>
        <p:blipFill>
          <a:blip r:embed="rId3"/>
          <a:stretch>
            <a:fillRect/>
          </a:stretch>
        </p:blipFill>
        <p:spPr>
          <a:xfrm>
            <a:off x="5629333" y="1257301"/>
            <a:ext cx="3262254" cy="4914900"/>
          </a:xfrm>
          <a:prstGeom prst="rect">
            <a:avLst/>
          </a:prstGeom>
        </p:spPr>
      </p:pic>
    </p:spTree>
    <p:extLst>
      <p:ext uri="{BB962C8B-B14F-4D97-AF65-F5344CB8AC3E}">
        <p14:creationId xmlns:p14="http://schemas.microsoft.com/office/powerpoint/2010/main" val="2237875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21</a:t>
            </a:fld>
            <a:endParaRPr lang="en-US" dirty="0"/>
          </a:p>
        </p:txBody>
      </p:sp>
      <p:sp>
        <p:nvSpPr>
          <p:cNvPr id="3" name="Content Placeholder 2"/>
          <p:cNvSpPr>
            <a:spLocks noGrp="1"/>
          </p:cNvSpPr>
          <p:nvPr>
            <p:ph idx="1"/>
          </p:nvPr>
        </p:nvSpPr>
        <p:spPr>
          <a:xfrm>
            <a:off x="84425" y="1048074"/>
            <a:ext cx="9001525" cy="3815887"/>
          </a:xfrm>
        </p:spPr>
        <p:txBody>
          <a:bodyPr>
            <a:noAutofit/>
          </a:bodyPr>
          <a:lstStyle/>
          <a:p>
            <a:pPr marL="0" indent="0" algn="ctr">
              <a:buNone/>
            </a:pPr>
            <a:r>
              <a:rPr lang="en-US" b="1" dirty="0"/>
              <a:t>Types of Wetlands that may be utilized for stormwater treatment</a:t>
            </a:r>
          </a:p>
          <a:p>
            <a:r>
              <a:rPr lang="en-US" dirty="0"/>
              <a:t>The only wetlands which may be considered for use to provide stormwater treatment are those which are</a:t>
            </a:r>
          </a:p>
          <a:p>
            <a:pPr lvl="1"/>
            <a:r>
              <a:rPr lang="en-US" dirty="0"/>
              <a:t>isolated and wholly-owned by one individual</a:t>
            </a:r>
          </a:p>
          <a:p>
            <a:pPr lvl="1"/>
            <a:r>
              <a:rPr lang="en-US" dirty="0"/>
              <a:t>connected to other waters solely by artificial watercourses</a:t>
            </a:r>
          </a:p>
        </p:txBody>
      </p:sp>
      <p:sp>
        <p:nvSpPr>
          <p:cNvPr id="13" name="Text Box 2"/>
          <p:cNvSpPr txBox="1">
            <a:spLocks noChangeArrowheads="1"/>
          </p:cNvSpPr>
          <p:nvPr/>
        </p:nvSpPr>
        <p:spPr bwMode="auto">
          <a:xfrm>
            <a:off x="1193800" y="-63500"/>
            <a:ext cx="7950202"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Wetland Stormwater Management System</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 name="Picture 3"/>
          <p:cNvPicPr>
            <a:picLocks noChangeAspect="1"/>
          </p:cNvPicPr>
          <p:nvPr/>
        </p:nvPicPr>
        <p:blipFill>
          <a:blip r:embed="rId3"/>
          <a:stretch>
            <a:fillRect/>
          </a:stretch>
        </p:blipFill>
        <p:spPr>
          <a:xfrm>
            <a:off x="1392237" y="3600452"/>
            <a:ext cx="5953125" cy="2800350"/>
          </a:xfrm>
          <a:prstGeom prst="rect">
            <a:avLst/>
          </a:prstGeom>
        </p:spPr>
      </p:pic>
    </p:spTree>
    <p:extLst>
      <p:ext uri="{BB962C8B-B14F-4D97-AF65-F5344CB8AC3E}">
        <p14:creationId xmlns:p14="http://schemas.microsoft.com/office/powerpoint/2010/main" val="644667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22</a:t>
            </a:fld>
            <a:endParaRPr lang="en-US" dirty="0"/>
          </a:p>
        </p:txBody>
      </p:sp>
      <p:sp>
        <p:nvSpPr>
          <p:cNvPr id="3" name="Content Placeholder 2"/>
          <p:cNvSpPr>
            <a:spLocks noGrp="1"/>
          </p:cNvSpPr>
          <p:nvPr>
            <p:ph idx="1"/>
          </p:nvPr>
        </p:nvSpPr>
        <p:spPr>
          <a:xfrm>
            <a:off x="71239" y="1447800"/>
            <a:ext cx="9001525" cy="2304728"/>
          </a:xfrm>
        </p:spPr>
        <p:txBody>
          <a:bodyPr>
            <a:noAutofit/>
          </a:bodyPr>
          <a:lstStyle/>
          <a:p>
            <a:r>
              <a:rPr lang="en-US" sz="2000" dirty="0"/>
              <a:t>Vegetated natural buffers (VNB) are defined as naturally vegetated areas that are set aside between developed areas and a receiving water or wetland for stormwater treatment purposes.</a:t>
            </a:r>
          </a:p>
          <a:p>
            <a:r>
              <a:rPr lang="en-US" sz="2000" dirty="0" err="1"/>
              <a:t>VNBs</a:t>
            </a:r>
            <a:r>
              <a:rPr lang="en-US" sz="2000" dirty="0"/>
              <a:t> are sometimes an effective best management practice for the control of nonpoint source pollutants in overland flow</a:t>
            </a:r>
          </a:p>
          <a:p>
            <a:endParaRPr lang="en-US" sz="2000" dirty="0"/>
          </a:p>
        </p:txBody>
      </p:sp>
      <p:sp>
        <p:nvSpPr>
          <p:cNvPr id="13" name="Text Box 2"/>
          <p:cNvSpPr txBox="1">
            <a:spLocks noChangeArrowheads="1"/>
          </p:cNvSpPr>
          <p:nvPr/>
        </p:nvSpPr>
        <p:spPr bwMode="auto">
          <a:xfrm>
            <a:off x="76201" y="190500"/>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Vegetated Natural Buffer</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548012" y="2446809"/>
            <a:ext cx="3603475" cy="463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9193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23</a:t>
            </a:fld>
            <a:endParaRPr lang="en-US" dirty="0"/>
          </a:p>
        </p:txBody>
      </p:sp>
      <p:sp>
        <p:nvSpPr>
          <p:cNvPr id="3" name="Content Placeholder 2"/>
          <p:cNvSpPr>
            <a:spLocks noGrp="1"/>
          </p:cNvSpPr>
          <p:nvPr>
            <p:ph idx="1"/>
          </p:nvPr>
        </p:nvSpPr>
        <p:spPr>
          <a:xfrm>
            <a:off x="98067" y="1051633"/>
            <a:ext cx="9001525" cy="3444168"/>
          </a:xfrm>
        </p:spPr>
        <p:txBody>
          <a:bodyPr>
            <a:noAutofit/>
          </a:bodyPr>
          <a:lstStyle/>
          <a:p>
            <a:r>
              <a:rPr lang="en-US" sz="2000" dirty="0"/>
              <a:t>VNBs are most commonly used as </a:t>
            </a:r>
          </a:p>
          <a:p>
            <a:pPr marL="0" indent="0">
              <a:buNone/>
            </a:pPr>
            <a:r>
              <a:rPr lang="en-US" sz="2000" dirty="0"/>
              <a:t>      an alternative to swales or berms </a:t>
            </a:r>
          </a:p>
          <a:p>
            <a:pPr marL="0" indent="0">
              <a:buNone/>
            </a:pPr>
            <a:r>
              <a:rPr lang="en-US" sz="2000" dirty="0"/>
              <a:t>      typically installed between </a:t>
            </a:r>
          </a:p>
          <a:p>
            <a:pPr marL="0" indent="0">
              <a:buNone/>
            </a:pPr>
            <a:r>
              <a:rPr lang="en-US" sz="2000" dirty="0"/>
              <a:t>      back-lots and the receiving water. </a:t>
            </a:r>
          </a:p>
          <a:p>
            <a:r>
              <a:rPr lang="en-US" sz="2000" dirty="0"/>
              <a:t>Potential impacts to adjacent </a:t>
            </a:r>
          </a:p>
          <a:p>
            <a:pPr marL="0" indent="0">
              <a:buNone/>
            </a:pPr>
            <a:r>
              <a:rPr lang="en-US" sz="2000" dirty="0"/>
              <a:t>      wetlands and upland natural areas </a:t>
            </a:r>
          </a:p>
          <a:p>
            <a:pPr marL="0" indent="0">
              <a:buNone/>
            </a:pPr>
            <a:r>
              <a:rPr lang="en-US" sz="2000" dirty="0"/>
              <a:t>      are reduced and can serve as </a:t>
            </a:r>
          </a:p>
          <a:p>
            <a:pPr marL="0" indent="0">
              <a:buNone/>
            </a:pPr>
            <a:r>
              <a:rPr lang="en-US" sz="2000" dirty="0"/>
              <a:t>      wildlife corridors, reduce noise, </a:t>
            </a:r>
          </a:p>
          <a:p>
            <a:pPr marL="0" indent="0">
              <a:buNone/>
            </a:pPr>
            <a:r>
              <a:rPr lang="en-US" sz="2000" dirty="0"/>
              <a:t>      and reduce the potential for </a:t>
            </a:r>
          </a:p>
          <a:p>
            <a:pPr marL="0" indent="0">
              <a:buNone/>
            </a:pPr>
            <a:r>
              <a:rPr lang="en-US" sz="2000" dirty="0"/>
              <a:t>      siltation into receiving waters.</a:t>
            </a:r>
          </a:p>
          <a:p>
            <a:pPr marL="0" indent="0" algn="ctr">
              <a:buNone/>
            </a:pPr>
            <a:r>
              <a:rPr lang="en-US" sz="2000" dirty="0">
                <a:solidFill>
                  <a:srgbClr val="FF0000"/>
                </a:solidFill>
              </a:rPr>
              <a:t>   </a:t>
            </a:r>
          </a:p>
        </p:txBody>
      </p:sp>
      <p:sp>
        <p:nvSpPr>
          <p:cNvPr id="13" name="Text Box 2"/>
          <p:cNvSpPr txBox="1">
            <a:spLocks noChangeArrowheads="1"/>
          </p:cNvSpPr>
          <p:nvPr/>
        </p:nvSpPr>
        <p:spPr bwMode="auto">
          <a:xfrm>
            <a:off x="76201" y="208016"/>
            <a:ext cx="9067801" cy="630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Vegetated Natural Buffer</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1613" y="1447802"/>
            <a:ext cx="4343299" cy="2892705"/>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180608" y="4953002"/>
            <a:ext cx="8543301" cy="1323439"/>
          </a:xfrm>
          <a:prstGeom prst="rect">
            <a:avLst/>
          </a:prstGeom>
          <a:noFill/>
        </p:spPr>
        <p:txBody>
          <a:bodyPr wrap="none" rtlCol="0">
            <a:spAutoFit/>
          </a:bodyPr>
          <a:lstStyle/>
          <a:p>
            <a:pPr algn="ctr"/>
            <a:r>
              <a:rPr lang="en-US" sz="2000" dirty="0">
                <a:solidFill>
                  <a:srgbClr val="FF0000"/>
                </a:solidFill>
              </a:rPr>
              <a:t>Vegetative natural buffers are not intended to be the primary stormwater </a:t>
            </a:r>
          </a:p>
          <a:p>
            <a:pPr algn="ctr"/>
            <a:r>
              <a:rPr lang="en-US" sz="2000" dirty="0">
                <a:solidFill>
                  <a:srgbClr val="FF0000"/>
                </a:solidFill>
              </a:rPr>
              <a:t>management system for residential developments.  They are most commonly </a:t>
            </a:r>
          </a:p>
          <a:p>
            <a:pPr algn="ctr"/>
            <a:r>
              <a:rPr lang="en-US" sz="2000" dirty="0">
                <a:solidFill>
                  <a:srgbClr val="FF0000"/>
                </a:solidFill>
              </a:rPr>
              <a:t>used </a:t>
            </a:r>
            <a:r>
              <a:rPr lang="en-US" sz="2000" u="sng" dirty="0">
                <a:solidFill>
                  <a:srgbClr val="FF0000"/>
                </a:solidFill>
              </a:rPr>
              <a:t>only</a:t>
            </a:r>
            <a:r>
              <a:rPr lang="en-US" sz="2000" dirty="0">
                <a:solidFill>
                  <a:srgbClr val="FF0000"/>
                </a:solidFill>
              </a:rPr>
              <a:t> to treat those rear-lot portions of the development</a:t>
            </a:r>
          </a:p>
          <a:p>
            <a:pPr algn="ctr"/>
            <a:r>
              <a:rPr lang="en-US" sz="2000" dirty="0">
                <a:solidFill>
                  <a:srgbClr val="FF0000"/>
                </a:solidFill>
              </a:rPr>
              <a:t>that cannot be feasibly routed to the system serving the roads and fronts of lots.</a:t>
            </a:r>
            <a:endParaRPr lang="en-US" sz="2000" dirty="0"/>
          </a:p>
        </p:txBody>
      </p:sp>
    </p:spTree>
    <p:extLst>
      <p:ext uri="{BB962C8B-B14F-4D97-AF65-F5344CB8AC3E}">
        <p14:creationId xmlns:p14="http://schemas.microsoft.com/office/powerpoint/2010/main" val="1461468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975" y="184666"/>
            <a:ext cx="9067801" cy="7297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ctr" fontAlgn="base">
              <a:spcBef>
                <a:spcPct val="0"/>
              </a:spcBef>
              <a:spcAft>
                <a:spcPct val="0"/>
              </a:spcAft>
            </a:pPr>
            <a:r>
              <a:rPr lang="en-US" altLang="en-US" sz="3600" b="1" dirty="0">
                <a:solidFill>
                  <a:schemeClr val="bg1"/>
                </a:solidFill>
                <a:cs typeface="Arial" pitchFamily="34" charset="0"/>
              </a:rPr>
              <a:t>Vegetated Natural Buffers</a:t>
            </a: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24</a:t>
            </a:fld>
            <a:endParaRPr lang="en-US" dirty="0"/>
          </a:p>
        </p:txBody>
      </p:sp>
      <p:sp>
        <p:nvSpPr>
          <p:cNvPr id="3" name="Content Placeholder 2"/>
          <p:cNvSpPr>
            <a:spLocks noGrp="1"/>
          </p:cNvSpPr>
          <p:nvPr>
            <p:ph idx="1"/>
          </p:nvPr>
        </p:nvSpPr>
        <p:spPr>
          <a:xfrm>
            <a:off x="304800" y="1828800"/>
            <a:ext cx="4877128" cy="4800600"/>
          </a:xfrm>
        </p:spPr>
        <p:txBody>
          <a:bodyPr>
            <a:normAutofit/>
          </a:bodyPr>
          <a:lstStyle/>
          <a:p>
            <a:r>
              <a:rPr lang="en-US" dirty="0"/>
              <a:t>VNBs must provide a travel time of 200 seconds by overland flow through the buffer for receiving water bodies (other than OFWs) for the 2 year / 24 hour storm event; at least 300 seconds for receiving water bodies being OFWs. </a:t>
            </a:r>
          </a:p>
        </p:txBody>
      </p:sp>
      <p:pic>
        <p:nvPicPr>
          <p:cNvPr id="4" name="Picture 3"/>
          <p:cNvPicPr>
            <a:picLocks noChangeAspect="1"/>
          </p:cNvPicPr>
          <p:nvPr/>
        </p:nvPicPr>
        <p:blipFill>
          <a:blip r:embed="rId3"/>
          <a:stretch>
            <a:fillRect/>
          </a:stretch>
        </p:blipFill>
        <p:spPr>
          <a:xfrm>
            <a:off x="5534025" y="1207532"/>
            <a:ext cx="3152775" cy="5133975"/>
          </a:xfrm>
          <a:prstGeom prst="rect">
            <a:avLst/>
          </a:prstGeom>
        </p:spPr>
      </p:pic>
    </p:spTree>
    <p:extLst>
      <p:ext uri="{BB962C8B-B14F-4D97-AF65-F5344CB8AC3E}">
        <p14:creationId xmlns:p14="http://schemas.microsoft.com/office/powerpoint/2010/main" val="1418839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305800" cy="1143000"/>
          </a:xfrm>
        </p:spPr>
        <p:txBody>
          <a:bodyPr>
            <a:normAutofit fontScale="90000"/>
          </a:bodyPr>
          <a:lstStyle/>
          <a:p>
            <a:r>
              <a:rPr lang="en-US" dirty="0"/>
              <a:t>  Florida Statewide Stormwater Rule</a:t>
            </a:r>
          </a:p>
        </p:txBody>
      </p:sp>
      <p:sp>
        <p:nvSpPr>
          <p:cNvPr id="3" name="Content Placeholder 2"/>
          <p:cNvSpPr>
            <a:spLocks noGrp="1"/>
          </p:cNvSpPr>
          <p:nvPr>
            <p:ph idx="1"/>
          </p:nvPr>
        </p:nvSpPr>
        <p:spPr>
          <a:xfrm>
            <a:off x="628650" y="1825625"/>
            <a:ext cx="7886700" cy="2684730"/>
          </a:xfrm>
        </p:spPr>
        <p:txBody>
          <a:bodyPr/>
          <a:lstStyle/>
          <a:p>
            <a:r>
              <a:rPr lang="en-US" dirty="0" err="1"/>
              <a:t>SSR</a:t>
            </a:r>
            <a:r>
              <a:rPr lang="en-US" dirty="0"/>
              <a:t> </a:t>
            </a:r>
            <a:r>
              <a:rPr lang="en-US" b="1" u="sng" dirty="0"/>
              <a:t>not</a:t>
            </a:r>
            <a:r>
              <a:rPr lang="en-US" dirty="0"/>
              <a:t> adopted;  no work on rule since 2011</a:t>
            </a:r>
          </a:p>
          <a:p>
            <a:r>
              <a:rPr lang="en-US" dirty="0"/>
              <a:t>DEP, WMD’s will still accept designs</a:t>
            </a:r>
          </a:p>
          <a:p>
            <a:r>
              <a:rPr lang="en-US" dirty="0"/>
              <a:t>Handbook still available on-line: </a:t>
            </a:r>
            <a:r>
              <a:rPr lang="en-US" dirty="0">
                <a:hlinkClick r:id="rId3"/>
              </a:rPr>
              <a:t>http://www.dep.state.fl.us/WATER/wetlands/erp/rules/stormwater/index.htm</a:t>
            </a:r>
            <a:endParaRPr lang="en-US" dirty="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25</a:t>
            </a:fld>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668" y="3962399"/>
            <a:ext cx="3338932" cy="2504199"/>
          </a:xfrm>
          <a:prstGeom prst="rect">
            <a:avLst/>
          </a:prstGeom>
        </p:spPr>
      </p:pic>
    </p:spTree>
    <p:extLst>
      <p:ext uri="{BB962C8B-B14F-4D97-AF65-F5344CB8AC3E}">
        <p14:creationId xmlns:p14="http://schemas.microsoft.com/office/powerpoint/2010/main" val="1105254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866" y="0"/>
            <a:ext cx="8137133" cy="1143000"/>
          </a:xfrm>
        </p:spPr>
        <p:txBody>
          <a:bodyPr>
            <a:normAutofit/>
          </a:bodyPr>
          <a:lstStyle/>
          <a:p>
            <a:r>
              <a:rPr lang="en-US" dirty="0"/>
              <a:t>Low Impact Development (LID)</a:t>
            </a:r>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26</a:t>
            </a:fld>
            <a:endParaRPr lang="en-US" dirty="0"/>
          </a:p>
        </p:txBody>
      </p:sp>
      <p:cxnSp>
        <p:nvCxnSpPr>
          <p:cNvPr id="9" name="Straight Connector 8"/>
          <p:cNvCxnSpPr/>
          <p:nvPr/>
        </p:nvCxnSpPr>
        <p:spPr>
          <a:xfrm>
            <a:off x="4448712" y="976045"/>
            <a:ext cx="51371" cy="5609690"/>
          </a:xfrm>
          <a:prstGeom prst="line">
            <a:avLst/>
          </a:prstGeom>
          <a:ln w="66675" cmpd="thinThick">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50013" y="1530849"/>
            <a:ext cx="3174715" cy="646331"/>
          </a:xfrm>
          <a:prstGeom prst="rect">
            <a:avLst/>
          </a:prstGeom>
          <a:noFill/>
        </p:spPr>
        <p:txBody>
          <a:bodyPr wrap="square" rtlCol="0">
            <a:spAutoFit/>
          </a:bodyPr>
          <a:lstStyle/>
          <a:p>
            <a:r>
              <a:rPr lang="en-US" sz="3600" dirty="0"/>
              <a:t>What it is…</a:t>
            </a:r>
          </a:p>
        </p:txBody>
      </p:sp>
      <p:sp>
        <p:nvSpPr>
          <p:cNvPr id="13" name="TextBox 12"/>
          <p:cNvSpPr txBox="1"/>
          <p:nvPr/>
        </p:nvSpPr>
        <p:spPr>
          <a:xfrm>
            <a:off x="4876800" y="1489753"/>
            <a:ext cx="3638550" cy="646331"/>
          </a:xfrm>
          <a:prstGeom prst="rect">
            <a:avLst/>
          </a:prstGeom>
          <a:noFill/>
        </p:spPr>
        <p:txBody>
          <a:bodyPr wrap="square" rtlCol="0">
            <a:spAutoFit/>
          </a:bodyPr>
          <a:lstStyle/>
          <a:p>
            <a:r>
              <a:rPr lang="en-US" sz="3600" dirty="0"/>
              <a:t>And what it isn’t.</a:t>
            </a:r>
          </a:p>
        </p:txBody>
      </p:sp>
      <p:pic>
        <p:nvPicPr>
          <p:cNvPr id="1026" name="Picture 2" descr="Image result for toolbox"/>
          <p:cNvPicPr>
            <a:picLocks noChangeAspect="1" noChangeArrowheads="1"/>
          </p:cNvPicPr>
          <p:nvPr/>
        </p:nvPicPr>
        <p:blipFill rotWithShape="1">
          <a:blip r:embed="rId3">
            <a:extLst>
              <a:ext uri="{28A0092B-C50C-407E-A947-70E740481C1C}">
                <a14:useLocalDpi xmlns:a14="http://schemas.microsoft.com/office/drawing/2010/main" val="0"/>
              </a:ext>
            </a:extLst>
          </a:blip>
          <a:srcRect b="1724"/>
          <a:stretch/>
        </p:blipFill>
        <p:spPr bwMode="auto">
          <a:xfrm>
            <a:off x="129070" y="2993135"/>
            <a:ext cx="4005850" cy="26060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mag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7276" y="2334452"/>
            <a:ext cx="3198902" cy="32363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65966" y="5634676"/>
            <a:ext cx="4267199" cy="923330"/>
          </a:xfrm>
          <a:prstGeom prst="rect">
            <a:avLst/>
          </a:prstGeom>
          <a:noFill/>
        </p:spPr>
        <p:txBody>
          <a:bodyPr wrap="square" rtlCol="0">
            <a:spAutoFit/>
          </a:bodyPr>
          <a:lstStyle/>
          <a:p>
            <a:r>
              <a:rPr lang="en-US" dirty="0"/>
              <a:t>"Any sufficiently advanced technology is indistinguishable from magic.“</a:t>
            </a:r>
          </a:p>
          <a:p>
            <a:r>
              <a:rPr lang="en-US" dirty="0"/>
              <a:t>		</a:t>
            </a:r>
            <a:r>
              <a:rPr lang="en-US" i="1" dirty="0"/>
              <a:t>Arthur C. Clarke</a:t>
            </a:r>
            <a:endParaRPr lang="en-US" dirty="0"/>
          </a:p>
        </p:txBody>
      </p:sp>
    </p:spTree>
    <p:extLst>
      <p:ext uri="{BB962C8B-B14F-4D97-AF65-F5344CB8AC3E}">
        <p14:creationId xmlns:p14="http://schemas.microsoft.com/office/powerpoint/2010/main" val="2624953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3"/>
            <a:ext cx="7609114" cy="1037688"/>
          </a:xfrm>
        </p:spPr>
        <p:txBody>
          <a:bodyPr/>
          <a:lstStyle/>
          <a:p>
            <a:r>
              <a:rPr lang="en-US" dirty="0"/>
              <a:t>What is LID?</a:t>
            </a:r>
          </a:p>
        </p:txBody>
      </p:sp>
      <p:sp>
        <p:nvSpPr>
          <p:cNvPr id="3" name="Content Placeholder 2"/>
          <p:cNvSpPr>
            <a:spLocks noGrp="1"/>
          </p:cNvSpPr>
          <p:nvPr>
            <p:ph idx="1"/>
          </p:nvPr>
        </p:nvSpPr>
        <p:spPr>
          <a:xfrm>
            <a:off x="580209" y="1784528"/>
            <a:ext cx="8261170" cy="4351338"/>
          </a:xfrm>
        </p:spPr>
        <p:txBody>
          <a:bodyPr>
            <a:normAutofit/>
          </a:bodyPr>
          <a:lstStyle/>
          <a:p>
            <a:r>
              <a:rPr lang="en-US" dirty="0"/>
              <a:t>Comprehensive approach</a:t>
            </a:r>
          </a:p>
          <a:p>
            <a:r>
              <a:rPr lang="en-US" dirty="0"/>
              <a:t>Hydrology integrated into framework</a:t>
            </a:r>
          </a:p>
          <a:p>
            <a:r>
              <a:rPr lang="en-US" dirty="0"/>
              <a:t>Simple, nonstructural methods</a:t>
            </a:r>
          </a:p>
          <a:p>
            <a:r>
              <a:rPr lang="en-US" dirty="0"/>
              <a:t>Control stormwater at the source</a:t>
            </a:r>
          </a:p>
          <a:p>
            <a:r>
              <a:rPr lang="en-US" dirty="0"/>
              <a:t>Microscale stormwater management</a:t>
            </a:r>
          </a:p>
          <a:p>
            <a:r>
              <a:rPr lang="en-US" dirty="0"/>
              <a:t>Decentralized BMPs and dispersed flows</a:t>
            </a:r>
          </a:p>
          <a:p>
            <a:r>
              <a:rPr lang="en-US" dirty="0"/>
              <a:t>Multifunctional landscape and infrastructure</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27</a:t>
            </a:fld>
            <a:endParaRPr lang="en-US"/>
          </a:p>
        </p:txBody>
      </p:sp>
    </p:spTree>
    <p:extLst>
      <p:ext uri="{BB962C8B-B14F-4D97-AF65-F5344CB8AC3E}">
        <p14:creationId xmlns:p14="http://schemas.microsoft.com/office/powerpoint/2010/main" val="2892423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157" y="3"/>
            <a:ext cx="8013842" cy="1058236"/>
          </a:xfrm>
        </p:spPr>
        <p:txBody>
          <a:bodyPr/>
          <a:lstStyle/>
          <a:p>
            <a:r>
              <a:rPr lang="en-US" dirty="0"/>
              <a:t>ERP and Regulatory Framework</a:t>
            </a:r>
          </a:p>
        </p:txBody>
      </p:sp>
      <p:sp>
        <p:nvSpPr>
          <p:cNvPr id="3" name="Content Placeholder 2"/>
          <p:cNvSpPr>
            <a:spLocks noGrp="1"/>
          </p:cNvSpPr>
          <p:nvPr>
            <p:ph idx="1"/>
          </p:nvPr>
        </p:nvSpPr>
        <p:spPr>
          <a:xfrm>
            <a:off x="628650" y="1171254"/>
            <a:ext cx="7886700" cy="5005709"/>
          </a:xfrm>
        </p:spPr>
        <p:txBody>
          <a:bodyPr>
            <a:normAutofit fontScale="92500" lnSpcReduction="10000"/>
          </a:bodyPr>
          <a:lstStyle/>
          <a:p>
            <a:pPr marL="0" indent="0" algn="ctr">
              <a:buNone/>
            </a:pPr>
            <a:r>
              <a:rPr lang="en-US" sz="3200" b="1" dirty="0"/>
              <a:t>ERP rules don’t reference LID, but it easily fits:</a:t>
            </a:r>
          </a:p>
          <a:p>
            <a:pPr marL="0" indent="0" algn="ctr">
              <a:buNone/>
            </a:pPr>
            <a:endParaRPr lang="en-US" dirty="0"/>
          </a:p>
          <a:p>
            <a:pPr marL="0" indent="0">
              <a:buNone/>
            </a:pPr>
            <a:r>
              <a:rPr lang="en-US" b="1" dirty="0"/>
              <a:t>Presumptive Criteria (volume based):</a:t>
            </a:r>
          </a:p>
          <a:p>
            <a:r>
              <a:rPr lang="en-US" dirty="0"/>
              <a:t>Retain first ½ inch of runoff</a:t>
            </a:r>
          </a:p>
          <a:p>
            <a:r>
              <a:rPr lang="en-US" dirty="0"/>
              <a:t>Retain first ¾ inch of runoff (direct OFW discharge)</a:t>
            </a:r>
          </a:p>
          <a:p>
            <a:pPr marL="0" indent="0">
              <a:buNone/>
            </a:pPr>
            <a:r>
              <a:rPr lang="en-US" b="1" dirty="0"/>
              <a:t>Non-Presumptive Criteria (load based):</a:t>
            </a:r>
          </a:p>
          <a:p>
            <a:r>
              <a:rPr lang="en-US" dirty="0"/>
              <a:t>80% pollutant removal</a:t>
            </a:r>
          </a:p>
          <a:p>
            <a:r>
              <a:rPr lang="en-US" dirty="0"/>
              <a:t>95% pollutant removal (direct OFW discharge)</a:t>
            </a:r>
          </a:p>
          <a:p>
            <a:pPr marL="0" indent="0">
              <a:buNone/>
            </a:pPr>
            <a:r>
              <a:rPr lang="en-US" b="1" dirty="0"/>
              <a:t>Net Improvement (load based):</a:t>
            </a:r>
          </a:p>
          <a:p>
            <a:r>
              <a:rPr lang="en-US" dirty="0"/>
              <a:t>Post-development pollutant load &lt; pre-development for pollutant of impairment</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28</a:t>
            </a:fld>
            <a:endParaRPr lang="en-US"/>
          </a:p>
        </p:txBody>
      </p:sp>
    </p:spTree>
    <p:extLst>
      <p:ext uri="{BB962C8B-B14F-4D97-AF65-F5344CB8AC3E}">
        <p14:creationId xmlns:p14="http://schemas.microsoft.com/office/powerpoint/2010/main" val="3323038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2"/>
            <a:ext cx="7609114" cy="1109607"/>
          </a:xfrm>
        </p:spPr>
        <p:txBody>
          <a:bodyPr/>
          <a:lstStyle/>
          <a:p>
            <a:r>
              <a:rPr lang="en-US" dirty="0"/>
              <a:t>LID Non-Structural BMPs</a:t>
            </a:r>
          </a:p>
        </p:txBody>
      </p:sp>
      <p:sp>
        <p:nvSpPr>
          <p:cNvPr id="3" name="Content Placeholder 2"/>
          <p:cNvSpPr>
            <a:spLocks noGrp="1"/>
          </p:cNvSpPr>
          <p:nvPr>
            <p:ph idx="1"/>
          </p:nvPr>
        </p:nvSpPr>
        <p:spPr>
          <a:xfrm>
            <a:off x="556731" y="1281060"/>
            <a:ext cx="6152294" cy="3157341"/>
          </a:xfrm>
        </p:spPr>
        <p:txBody>
          <a:bodyPr/>
          <a:lstStyle/>
          <a:p>
            <a:r>
              <a:rPr lang="en-US" dirty="0"/>
              <a:t>Minimize disturbance</a:t>
            </a:r>
          </a:p>
          <a:p>
            <a:r>
              <a:rPr lang="en-US" dirty="0"/>
              <a:t>Protect vegetation, trees, wetlands</a:t>
            </a:r>
          </a:p>
          <a:p>
            <a:r>
              <a:rPr lang="en-US" dirty="0"/>
              <a:t>Minimize soil compaction</a:t>
            </a:r>
          </a:p>
          <a:p>
            <a:r>
              <a:rPr lang="en-US" dirty="0"/>
              <a:t>Reduce/disconnect impervious surfaces</a:t>
            </a:r>
          </a:p>
          <a:p>
            <a:r>
              <a:rPr lang="en-US" dirty="0"/>
              <a:t>Minimize pollutant sources</a:t>
            </a:r>
          </a:p>
          <a:p>
            <a:r>
              <a:rPr lang="en-US" dirty="0"/>
              <a:t>Minimize runoff volume/load</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29</a:t>
            </a:fld>
            <a:endParaRPr lang="en-US"/>
          </a:p>
        </p:txBody>
      </p:sp>
      <p:sp>
        <p:nvSpPr>
          <p:cNvPr id="7" name="TextBox 6"/>
          <p:cNvSpPr txBox="1"/>
          <p:nvPr/>
        </p:nvSpPr>
        <p:spPr>
          <a:xfrm>
            <a:off x="2327435" y="4868912"/>
            <a:ext cx="2533269" cy="1384995"/>
          </a:xfrm>
          <a:prstGeom prst="rect">
            <a:avLst/>
          </a:prstGeom>
          <a:noFill/>
        </p:spPr>
        <p:txBody>
          <a:bodyPr wrap="square" rtlCol="0">
            <a:spAutoFit/>
          </a:bodyPr>
          <a:lstStyle/>
          <a:p>
            <a:r>
              <a:rPr lang="en-US" sz="2800" i="1" dirty="0"/>
              <a:t>Don’t need to treat runoff you don’t produce!</a:t>
            </a:r>
          </a:p>
        </p:txBody>
      </p:sp>
      <p:pic>
        <p:nvPicPr>
          <p:cNvPr id="1026" name="Picture 2" descr="http://www.mdcoastalbays.org/content/images/pervious%20diagr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2088" y="4438401"/>
            <a:ext cx="4641912" cy="2249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6838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305800" cy="990600"/>
          </a:xfrm>
        </p:spPr>
        <p:txBody>
          <a:bodyPr>
            <a:normAutofit fontScale="90000"/>
          </a:bodyPr>
          <a:lstStyle/>
          <a:p>
            <a:r>
              <a:rPr lang="en-US" dirty="0"/>
              <a:t>Design Requirements for Surface Water Management Systems</a:t>
            </a:r>
          </a:p>
        </p:txBody>
      </p:sp>
      <p:sp>
        <p:nvSpPr>
          <p:cNvPr id="3" name="Content Placeholder 2"/>
          <p:cNvSpPr>
            <a:spLocks noGrp="1"/>
          </p:cNvSpPr>
          <p:nvPr>
            <p:ph idx="1"/>
          </p:nvPr>
        </p:nvSpPr>
        <p:spPr>
          <a:xfrm>
            <a:off x="457200" y="1600200"/>
            <a:ext cx="8229600" cy="1904999"/>
          </a:xfrm>
        </p:spPr>
        <p:txBody>
          <a:bodyPr>
            <a:normAutofit/>
          </a:bodyPr>
          <a:lstStyle/>
          <a:p>
            <a:r>
              <a:rPr lang="en-US" dirty="0"/>
              <a:t>A (mostly) non-mathematical approach</a:t>
            </a:r>
            <a:r>
              <a:rPr lang="en-US" baseline="30000" dirty="0"/>
              <a:t>(</a:t>
            </a:r>
            <a:r>
              <a:rPr lang="en-US" b="1" baseline="30000" dirty="0"/>
              <a:t>*</a:t>
            </a:r>
            <a:r>
              <a:rPr lang="en-US" baseline="30000" dirty="0"/>
              <a:t>)</a:t>
            </a:r>
            <a:endParaRPr lang="en-US" b="1" baseline="30000" dirty="0"/>
          </a:p>
          <a:p>
            <a:r>
              <a:rPr lang="en-US" dirty="0"/>
              <a:t>Stormwater Quantity </a:t>
            </a:r>
          </a:p>
          <a:p>
            <a:pPr lvl="1"/>
            <a:r>
              <a:rPr lang="en-US" dirty="0"/>
              <a:t>Rate and volume controls (i.e., flooding)</a:t>
            </a:r>
          </a:p>
          <a:p>
            <a:r>
              <a:rPr lang="en-US" dirty="0"/>
              <a:t>Stormwater Quality</a:t>
            </a:r>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dirty="0"/>
          </a:p>
        </p:txBody>
      </p:sp>
      <p:sp>
        <p:nvSpPr>
          <p:cNvPr id="6" name="Content Placeholder 2"/>
          <p:cNvSpPr txBox="1">
            <a:spLocks/>
          </p:cNvSpPr>
          <p:nvPr/>
        </p:nvSpPr>
        <p:spPr>
          <a:xfrm>
            <a:off x="4495800" y="4219026"/>
            <a:ext cx="4191000" cy="781143"/>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baseline="30000" dirty="0"/>
              <a:t>(*) </a:t>
            </a:r>
            <a:r>
              <a:rPr lang="en-US" dirty="0"/>
              <a:t>If it can’t be expressed in figures, it is not science; it is opinion.   (Robert Heinlein)</a:t>
            </a:r>
            <a:endParaRPr lang="en-US" baseline="30000" dirty="0"/>
          </a:p>
          <a:p>
            <a:endParaRPr lang="en-US"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719090"/>
            <a:ext cx="3162301" cy="2483696"/>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1549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3"/>
            <a:ext cx="7609114" cy="1037688"/>
          </a:xfrm>
        </p:spPr>
        <p:txBody>
          <a:bodyPr/>
          <a:lstStyle/>
          <a:p>
            <a:r>
              <a:rPr lang="en-US" dirty="0"/>
              <a:t>LID Structural BMPs</a:t>
            </a:r>
          </a:p>
        </p:txBody>
      </p:sp>
      <p:sp>
        <p:nvSpPr>
          <p:cNvPr id="3" name="Content Placeholder 2"/>
          <p:cNvSpPr>
            <a:spLocks noGrp="1"/>
          </p:cNvSpPr>
          <p:nvPr>
            <p:ph idx="1"/>
          </p:nvPr>
        </p:nvSpPr>
        <p:spPr/>
        <p:txBody>
          <a:bodyPr/>
          <a:lstStyle/>
          <a:p>
            <a:r>
              <a:rPr lang="en-US" dirty="0"/>
              <a:t>Retention basin and swales (already discussed)</a:t>
            </a:r>
          </a:p>
          <a:p>
            <a:r>
              <a:rPr lang="en-US" dirty="0"/>
              <a:t>Pervious pavement</a:t>
            </a:r>
          </a:p>
          <a:p>
            <a:r>
              <a:rPr lang="en-US" dirty="0"/>
              <a:t>Filter strips</a:t>
            </a:r>
          </a:p>
          <a:p>
            <a:r>
              <a:rPr lang="en-US" dirty="0" err="1"/>
              <a:t>Greenroofs</a:t>
            </a:r>
            <a:r>
              <a:rPr lang="en-US" dirty="0"/>
              <a:t> </a:t>
            </a:r>
          </a:p>
          <a:p>
            <a:r>
              <a:rPr lang="en-US" dirty="0"/>
              <a:t>Stormwater harvesting </a:t>
            </a:r>
          </a:p>
          <a:p>
            <a:r>
              <a:rPr lang="en-US" dirty="0" err="1"/>
              <a:t>Biofiltration</a:t>
            </a:r>
            <a:r>
              <a:rPr lang="en-US" dirty="0"/>
              <a:t> systems</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30</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0996" y="3714750"/>
            <a:ext cx="3508334" cy="2462213"/>
          </a:xfrm>
          <a:prstGeom prst="rect">
            <a:avLst/>
          </a:prstGeom>
        </p:spPr>
      </p:pic>
    </p:spTree>
    <p:extLst>
      <p:ext uri="{BB962C8B-B14F-4D97-AF65-F5344CB8AC3E}">
        <p14:creationId xmlns:p14="http://schemas.microsoft.com/office/powerpoint/2010/main" val="34364053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3"/>
            <a:ext cx="7609114" cy="1068510"/>
          </a:xfrm>
        </p:spPr>
        <p:txBody>
          <a:bodyPr/>
          <a:lstStyle/>
          <a:p>
            <a:r>
              <a:rPr lang="en-US" dirty="0"/>
              <a:t>Pervious Pavement</a:t>
            </a:r>
          </a:p>
        </p:txBody>
      </p:sp>
      <p:sp>
        <p:nvSpPr>
          <p:cNvPr id="3" name="Content Placeholder 2"/>
          <p:cNvSpPr>
            <a:spLocks noGrp="1"/>
          </p:cNvSpPr>
          <p:nvPr>
            <p:ph idx="1"/>
          </p:nvPr>
        </p:nvSpPr>
        <p:spPr>
          <a:xfrm>
            <a:off x="3934047" y="4831798"/>
            <a:ext cx="5034007" cy="1774486"/>
          </a:xfrm>
        </p:spPr>
        <p:txBody>
          <a:bodyPr>
            <a:normAutofit/>
          </a:bodyPr>
          <a:lstStyle/>
          <a:p>
            <a:pPr marL="0" indent="0">
              <a:buNone/>
            </a:pPr>
            <a:r>
              <a:rPr lang="en-US" dirty="0"/>
              <a:t>“From an ERP perspective, pervious pavement is just a retention pond with cars on top.”</a:t>
            </a:r>
          </a:p>
          <a:p>
            <a:pPr marL="0" indent="0">
              <a:buNone/>
            </a:pPr>
            <a:r>
              <a:rPr lang="en-US" i="1" dirty="0"/>
              <a:t>		</a:t>
            </a:r>
            <a:r>
              <a:rPr lang="en-US" sz="2200" i="1" dirty="0"/>
              <a:t>Hank Higginbotham, P.E.</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31</a:t>
            </a:fld>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435" y="1111885"/>
            <a:ext cx="5497975" cy="3666049"/>
          </a:xfrm>
          <a:prstGeom prst="rect">
            <a:avLst/>
          </a:prstGeom>
          <a:ln w="15875">
            <a:solidFill>
              <a:schemeClr val="tx1"/>
            </a:solidFill>
          </a:ln>
        </p:spPr>
      </p:pic>
    </p:spTree>
    <p:extLst>
      <p:ext uri="{BB962C8B-B14F-4D97-AF65-F5344CB8AC3E}">
        <p14:creationId xmlns:p14="http://schemas.microsoft.com/office/powerpoint/2010/main" val="3479037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3"/>
            <a:ext cx="7609114" cy="1063254"/>
          </a:xfrm>
        </p:spPr>
        <p:txBody>
          <a:bodyPr/>
          <a:lstStyle/>
          <a:p>
            <a:r>
              <a:rPr lang="en-US" dirty="0"/>
              <a:t>Pervious Pavement</a:t>
            </a:r>
          </a:p>
        </p:txBody>
      </p:sp>
      <p:pic>
        <p:nvPicPr>
          <p:cNvPr id="7" name="Content Placeholder 6"/>
          <p:cNvPicPr>
            <a:picLocks noGrp="1" noChangeAspect="1"/>
          </p:cNvPicPr>
          <p:nvPr>
            <p:ph idx="1"/>
          </p:nvPr>
        </p:nvPicPr>
        <p:blipFill>
          <a:blip r:embed="rId2"/>
          <a:stretch>
            <a:fillRect/>
          </a:stretch>
        </p:blipFill>
        <p:spPr>
          <a:xfrm>
            <a:off x="1275899" y="1034688"/>
            <a:ext cx="6698511" cy="5529472"/>
          </a:xfrm>
          <a:prstGeom prst="rect">
            <a:avLst/>
          </a:prstGeom>
        </p:spPr>
      </p:pic>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32</a:t>
            </a:fld>
            <a:endParaRPr lang="en-US"/>
          </a:p>
        </p:txBody>
      </p:sp>
    </p:spTree>
    <p:extLst>
      <p:ext uri="{BB962C8B-B14F-4D97-AF65-F5344CB8AC3E}">
        <p14:creationId xmlns:p14="http://schemas.microsoft.com/office/powerpoint/2010/main" val="6977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3"/>
            <a:ext cx="7609114" cy="1017140"/>
          </a:xfrm>
        </p:spPr>
        <p:txBody>
          <a:bodyPr/>
          <a:lstStyle/>
          <a:p>
            <a:r>
              <a:rPr lang="en-US" dirty="0"/>
              <a:t>Filter Strips</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33</a:t>
            </a:fld>
            <a:endParaRPr lang="en-US"/>
          </a:p>
        </p:txBody>
      </p:sp>
      <p:pic>
        <p:nvPicPr>
          <p:cNvPr id="2050" name="Picture 2" descr="http://www.lakesuperiorstreams.org/stormwater/toolkit/images/filterStrip.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51" y="1140217"/>
            <a:ext cx="4286021" cy="23118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stormwater filter strip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9663" y="3780891"/>
            <a:ext cx="3254443" cy="27142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stormwater filter strip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9240" y="3452115"/>
            <a:ext cx="4233582" cy="302469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nac.unl.edu/buffers/images/guide/3.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5914" y="1156592"/>
            <a:ext cx="4308430" cy="2119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009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Biofiltration</a:t>
            </a:r>
            <a:endParaRPr lang="en-US" dirty="0"/>
          </a:p>
        </p:txBody>
      </p:sp>
      <p:sp>
        <p:nvSpPr>
          <p:cNvPr id="3" name="Content Placeholder 2"/>
          <p:cNvSpPr>
            <a:spLocks noGrp="1"/>
          </p:cNvSpPr>
          <p:nvPr>
            <p:ph idx="1"/>
          </p:nvPr>
        </p:nvSpPr>
        <p:spPr>
          <a:xfrm>
            <a:off x="5044612" y="5013464"/>
            <a:ext cx="3861156" cy="1233220"/>
          </a:xfrm>
        </p:spPr>
        <p:txBody>
          <a:bodyPr>
            <a:normAutofit lnSpcReduction="10000"/>
          </a:bodyPr>
          <a:lstStyle/>
          <a:p>
            <a:pPr marL="0" indent="0">
              <a:buNone/>
            </a:pPr>
            <a:r>
              <a:rPr lang="en-US" dirty="0"/>
              <a:t>From an ERP perspective, retention by any other name…is still retention.</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34</a:t>
            </a:fld>
            <a:endParaRPr lang="en-US"/>
          </a:p>
        </p:txBody>
      </p:sp>
      <p:pic>
        <p:nvPicPr>
          <p:cNvPr id="7" name="Picture 6"/>
          <p:cNvPicPr>
            <a:picLocks noChangeAspect="1"/>
          </p:cNvPicPr>
          <p:nvPr/>
        </p:nvPicPr>
        <p:blipFill>
          <a:blip r:embed="rId3"/>
          <a:stretch>
            <a:fillRect/>
          </a:stretch>
        </p:blipFill>
        <p:spPr>
          <a:xfrm>
            <a:off x="579592" y="4053987"/>
            <a:ext cx="3712324" cy="2441153"/>
          </a:xfrm>
          <a:prstGeom prst="rect">
            <a:avLst/>
          </a:prstGeom>
        </p:spPr>
      </p:pic>
      <p:pic>
        <p:nvPicPr>
          <p:cNvPr id="8" name="Picture 7"/>
          <p:cNvPicPr>
            <a:picLocks noChangeAspect="1"/>
          </p:cNvPicPr>
          <p:nvPr/>
        </p:nvPicPr>
        <p:blipFill>
          <a:blip r:embed="rId4"/>
          <a:stretch>
            <a:fillRect/>
          </a:stretch>
        </p:blipFill>
        <p:spPr>
          <a:xfrm>
            <a:off x="5044612" y="1220805"/>
            <a:ext cx="3858000" cy="3250791"/>
          </a:xfrm>
          <a:prstGeom prst="rect">
            <a:avLst/>
          </a:prstGeom>
        </p:spPr>
      </p:pic>
      <p:pic>
        <p:nvPicPr>
          <p:cNvPr id="9" name="Picture 8"/>
          <p:cNvPicPr>
            <a:picLocks noChangeAspect="1"/>
          </p:cNvPicPr>
          <p:nvPr/>
        </p:nvPicPr>
        <p:blipFill>
          <a:blip r:embed="rId5"/>
          <a:stretch>
            <a:fillRect/>
          </a:stretch>
        </p:blipFill>
        <p:spPr>
          <a:xfrm>
            <a:off x="421285" y="1089061"/>
            <a:ext cx="4028938" cy="2841840"/>
          </a:xfrm>
          <a:prstGeom prst="rect">
            <a:avLst/>
          </a:prstGeom>
        </p:spPr>
      </p:pic>
    </p:spTree>
    <p:extLst>
      <p:ext uri="{BB962C8B-B14F-4D97-AF65-F5344CB8AC3E}">
        <p14:creationId xmlns:p14="http://schemas.microsoft.com/office/powerpoint/2010/main" val="1649086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2"/>
            <a:ext cx="8237763" cy="1211853"/>
          </a:xfrm>
        </p:spPr>
        <p:txBody>
          <a:bodyPr>
            <a:normAutofit/>
          </a:bodyPr>
          <a:lstStyle/>
          <a:p>
            <a:r>
              <a:rPr lang="en-US" dirty="0"/>
              <a:t>Green Roofs/Cistern Systems</a:t>
            </a:r>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35</a:t>
            </a:fld>
            <a:endParaRPr lang="en-US" dirty="0"/>
          </a:p>
        </p:txBody>
      </p:sp>
      <p:pic>
        <p:nvPicPr>
          <p:cNvPr id="2050" name="Picture 2" descr="http://3.bp.blogspot.com/_zcyr8VTibaU/S_HB6DA3BVI/AAAAAAAAAY8/6a7vQfxFakE/s400/doghouse2-green+roo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8625" y="1104899"/>
            <a:ext cx="5387975" cy="5387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527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153400" cy="1143000"/>
          </a:xfrm>
        </p:spPr>
        <p:txBody>
          <a:bodyPr/>
          <a:lstStyle/>
          <a:p>
            <a:r>
              <a:rPr lang="en-US" dirty="0"/>
              <a:t>Green Roofs/Cistern Systems</a:t>
            </a:r>
          </a:p>
        </p:txBody>
      </p:sp>
      <p:sp>
        <p:nvSpPr>
          <p:cNvPr id="3" name="Content Placeholder 2"/>
          <p:cNvSpPr>
            <a:spLocks noGrp="1"/>
          </p:cNvSpPr>
          <p:nvPr>
            <p:ph idx="1"/>
          </p:nvPr>
        </p:nvSpPr>
        <p:spPr>
          <a:xfrm>
            <a:off x="457200" y="1295400"/>
            <a:ext cx="5501811" cy="5177319"/>
          </a:xfrm>
        </p:spPr>
        <p:txBody>
          <a:bodyPr>
            <a:normAutofit/>
          </a:bodyPr>
          <a:lstStyle/>
          <a:p>
            <a:r>
              <a:rPr lang="en-US" dirty="0"/>
              <a:t>Reduces volume of discharge and mass of pollutants</a:t>
            </a:r>
          </a:p>
          <a:p>
            <a:r>
              <a:rPr lang="en-US" dirty="0"/>
              <a:t>Neutralization of acid rain</a:t>
            </a:r>
          </a:p>
          <a:p>
            <a:r>
              <a:rPr lang="en-US" dirty="0"/>
              <a:t>Reduction of urban heat island effect</a:t>
            </a:r>
          </a:p>
          <a:p>
            <a:r>
              <a:rPr lang="en-US" dirty="0"/>
              <a:t>Increased roof lifespan (40+ years)</a:t>
            </a:r>
          </a:p>
          <a:p>
            <a:r>
              <a:rPr lang="en-US" dirty="0"/>
              <a:t>Sound insulation</a:t>
            </a:r>
          </a:p>
          <a:p>
            <a:r>
              <a:rPr lang="en-US" dirty="0"/>
              <a:t>Habitat and biodiversity</a:t>
            </a:r>
          </a:p>
          <a:p>
            <a:r>
              <a:rPr lang="en-US" dirty="0"/>
              <a:t>Reduction of heating and cooling costs by 25% to 50%</a:t>
            </a:r>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36</a:t>
            </a:fld>
            <a:endParaRPr lang="en-US" dirty="0"/>
          </a:p>
        </p:txBody>
      </p:sp>
      <p:pic>
        <p:nvPicPr>
          <p:cNvPr id="6" name="Picture 5"/>
          <p:cNvPicPr>
            <a:picLocks noChangeAspect="1"/>
          </p:cNvPicPr>
          <p:nvPr/>
        </p:nvPicPr>
        <p:blipFill>
          <a:blip r:embed="rId3"/>
          <a:stretch>
            <a:fillRect/>
          </a:stretch>
        </p:blipFill>
        <p:spPr>
          <a:xfrm>
            <a:off x="5827534" y="1272979"/>
            <a:ext cx="3057525" cy="2524125"/>
          </a:xfrm>
          <a:prstGeom prst="rect">
            <a:avLst/>
          </a:prstGeom>
        </p:spPr>
      </p:pic>
      <p:pic>
        <p:nvPicPr>
          <p:cNvPr id="7" name="Picture 6"/>
          <p:cNvPicPr>
            <a:picLocks noChangeAspect="1"/>
          </p:cNvPicPr>
          <p:nvPr/>
        </p:nvPicPr>
        <p:blipFill>
          <a:blip r:embed="rId4"/>
          <a:stretch>
            <a:fillRect/>
          </a:stretch>
        </p:blipFill>
        <p:spPr>
          <a:xfrm>
            <a:off x="5865634" y="3927083"/>
            <a:ext cx="3019425" cy="2543175"/>
          </a:xfrm>
          <a:prstGeom prst="rect">
            <a:avLst/>
          </a:prstGeom>
        </p:spPr>
      </p:pic>
    </p:spTree>
    <p:extLst>
      <p:ext uri="{BB962C8B-B14F-4D97-AF65-F5344CB8AC3E}">
        <p14:creationId xmlns:p14="http://schemas.microsoft.com/office/powerpoint/2010/main" val="26688830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229600" cy="1143000"/>
          </a:xfrm>
        </p:spPr>
        <p:txBody>
          <a:bodyPr/>
          <a:lstStyle/>
          <a:p>
            <a:r>
              <a:rPr lang="en-US" dirty="0"/>
              <a:t>Green Roofs/Cistern Systems</a:t>
            </a:r>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37</a:t>
            </a:fld>
            <a:endParaRPr lang="en-US" dirty="0"/>
          </a:p>
        </p:txBody>
      </p:sp>
      <p:sp>
        <p:nvSpPr>
          <p:cNvPr id="6" name="Rectangle 5"/>
          <p:cNvSpPr/>
          <p:nvPr/>
        </p:nvSpPr>
        <p:spPr>
          <a:xfrm>
            <a:off x="304800" y="1295400"/>
            <a:ext cx="8610600" cy="954107"/>
          </a:xfrm>
          <a:prstGeom prst="rect">
            <a:avLst/>
          </a:prstGeom>
        </p:spPr>
        <p:txBody>
          <a:bodyPr wrap="square">
            <a:spAutoFit/>
          </a:bodyPr>
          <a:lstStyle/>
          <a:p>
            <a:pPr marR="0" lvl="0" algn="ctr">
              <a:spcBef>
                <a:spcPts val="0"/>
              </a:spcBef>
              <a:spcAft>
                <a:spcPts val="0"/>
              </a:spcAft>
              <a:tabLst>
                <a:tab pos="457200" algn="l"/>
              </a:tabLst>
            </a:pPr>
            <a:r>
              <a:rPr lang="en-US" sz="28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Should be coupled with a cistern to collect and recycle runoff to irrigate roof</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580153"/>
            <a:ext cx="2667000" cy="3584447"/>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2565022"/>
            <a:ext cx="5379369" cy="3599578"/>
          </a:xfrm>
          <a:prstGeom prst="rect">
            <a:avLst/>
          </a:prstGeom>
        </p:spPr>
      </p:pic>
    </p:spTree>
    <p:extLst>
      <p:ext uri="{BB962C8B-B14F-4D97-AF65-F5344CB8AC3E}">
        <p14:creationId xmlns:p14="http://schemas.microsoft.com/office/powerpoint/2010/main" val="548981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3"/>
            <a:ext cx="7609114" cy="1037688"/>
          </a:xfrm>
        </p:spPr>
        <p:txBody>
          <a:bodyPr/>
          <a:lstStyle/>
          <a:p>
            <a:r>
              <a:rPr lang="en-US" dirty="0"/>
              <a:t>Green Roofs in Florida</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38</a:t>
            </a:fld>
            <a:endParaRPr lang="en-US"/>
          </a:p>
        </p:txBody>
      </p:sp>
      <p:sp>
        <p:nvSpPr>
          <p:cNvPr id="8" name="Rectangle 7"/>
          <p:cNvSpPr/>
          <p:nvPr/>
        </p:nvSpPr>
        <p:spPr>
          <a:xfrm>
            <a:off x="82193" y="1037691"/>
            <a:ext cx="9061807" cy="430887"/>
          </a:xfrm>
          <a:prstGeom prst="rect">
            <a:avLst/>
          </a:prstGeom>
        </p:spPr>
        <p:txBody>
          <a:bodyPr wrap="square">
            <a:spAutoFit/>
          </a:bodyPr>
          <a:lstStyle/>
          <a:p>
            <a:pPr algn="ctr"/>
            <a:r>
              <a:rPr lang="en-US" sz="2200" dirty="0">
                <a:latin typeface="Calibri" panose="020F0502020204030204" pitchFamily="34" charset="0"/>
              </a:rPr>
              <a:t>Introduced to Florida in 2003: Now, at least 15 locations in Florida  </a:t>
            </a:r>
          </a:p>
        </p:txBody>
      </p:sp>
      <p:sp>
        <p:nvSpPr>
          <p:cNvPr id="9" name="Content Placeholder 8"/>
          <p:cNvSpPr>
            <a:spLocks noGrp="1"/>
          </p:cNvSpPr>
          <p:nvPr>
            <p:ph idx="1"/>
          </p:nvPr>
        </p:nvSpPr>
        <p:spPr>
          <a:xfrm>
            <a:off x="628650" y="1500026"/>
            <a:ext cx="7886700" cy="5208999"/>
          </a:xfrm>
        </p:spPr>
        <p:txBody>
          <a:bodyPr>
            <a:normAutofit fontScale="70000" lnSpcReduction="20000"/>
          </a:bodyPr>
          <a:lstStyle/>
          <a:p>
            <a:r>
              <a:rPr lang="en-US" dirty="0"/>
              <a:t>UCF Student Union, Physical Science and Stormwater Lab (3) </a:t>
            </a:r>
          </a:p>
          <a:p>
            <a:r>
              <a:rPr lang="en-US" dirty="0"/>
              <a:t>FSGE (</a:t>
            </a:r>
            <a:r>
              <a:rPr lang="en-US" dirty="0" err="1"/>
              <a:t>Envirohome</a:t>
            </a:r>
            <a:r>
              <a:rPr lang="en-US" dirty="0"/>
              <a:t>) (2) in Indialantic </a:t>
            </a:r>
          </a:p>
          <a:p>
            <a:r>
              <a:rPr lang="en-US" dirty="0"/>
              <a:t>Bonita Bay (first one and has been modified for irrigation) </a:t>
            </a:r>
          </a:p>
          <a:p>
            <a:r>
              <a:rPr lang="en-US" dirty="0"/>
              <a:t>New American Home in Orlando </a:t>
            </a:r>
          </a:p>
          <a:p>
            <a:r>
              <a:rPr lang="en-US" dirty="0"/>
              <a:t>Charlotte County Stadium </a:t>
            </a:r>
          </a:p>
          <a:p>
            <a:r>
              <a:rPr lang="en-US" dirty="0"/>
              <a:t>UF Perry Construction Yard Building </a:t>
            </a:r>
          </a:p>
          <a:p>
            <a:r>
              <a:rPr lang="en-US" dirty="0"/>
              <a:t>Tecta-America Building in Sanford (tray vs. continuous) </a:t>
            </a:r>
          </a:p>
          <a:p>
            <a:r>
              <a:rPr lang="it-IT" dirty="0"/>
              <a:t>Romano Eco Center in Lake Worth </a:t>
            </a:r>
          </a:p>
          <a:p>
            <a:r>
              <a:rPr lang="en-US" dirty="0"/>
              <a:t>Honda Headquarters in Clermont </a:t>
            </a:r>
          </a:p>
          <a:p>
            <a:r>
              <a:rPr lang="en-US" dirty="0"/>
              <a:t>Escambia County One Stop Permit Building </a:t>
            </a:r>
          </a:p>
          <a:p>
            <a:r>
              <a:rPr lang="en-US" dirty="0"/>
              <a:t>Residence on Casey Key </a:t>
            </a:r>
          </a:p>
          <a:p>
            <a:r>
              <a:rPr lang="en-US" dirty="0"/>
              <a:t>Orlando Fire Station #1 </a:t>
            </a:r>
          </a:p>
          <a:p>
            <a:r>
              <a:rPr lang="en-US" dirty="0"/>
              <a:t>Environmental Center, Key West </a:t>
            </a:r>
          </a:p>
          <a:p>
            <a:r>
              <a:rPr lang="en-US" dirty="0" err="1"/>
              <a:t>Kimley</a:t>
            </a:r>
            <a:r>
              <a:rPr lang="en-US" dirty="0"/>
              <a:t>-Horn in Vero Beach </a:t>
            </a:r>
          </a:p>
          <a:p>
            <a:r>
              <a:rPr lang="en-US" dirty="0"/>
              <a:t>Gulf Coast College in Panama City </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6492" y="4037744"/>
            <a:ext cx="3273507" cy="2455130"/>
          </a:xfrm>
          <a:prstGeom prst="rect">
            <a:avLst/>
          </a:prstGeom>
        </p:spPr>
      </p:pic>
    </p:spTree>
    <p:extLst>
      <p:ext uri="{BB962C8B-B14F-4D97-AF65-F5344CB8AC3E}">
        <p14:creationId xmlns:p14="http://schemas.microsoft.com/office/powerpoint/2010/main" val="28323459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305800" cy="1143000"/>
          </a:xfrm>
        </p:spPr>
        <p:txBody>
          <a:bodyPr/>
          <a:lstStyle/>
          <a:p>
            <a:r>
              <a:rPr lang="en-US" dirty="0"/>
              <a:t>Green Roofs/Cistern Systems</a:t>
            </a:r>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39</a:t>
            </a:fld>
            <a:endParaRPr lang="en-US" dirty="0"/>
          </a:p>
        </p:txBody>
      </p:sp>
      <p:pic>
        <p:nvPicPr>
          <p:cNvPr id="6" name="Picture 5"/>
          <p:cNvPicPr>
            <a:picLocks noChangeAspect="1"/>
          </p:cNvPicPr>
          <p:nvPr/>
        </p:nvPicPr>
        <p:blipFill>
          <a:blip r:embed="rId3"/>
          <a:stretch>
            <a:fillRect/>
          </a:stretch>
        </p:blipFill>
        <p:spPr>
          <a:xfrm>
            <a:off x="416187" y="2034064"/>
            <a:ext cx="8342223" cy="4519137"/>
          </a:xfrm>
          <a:prstGeom prst="rect">
            <a:avLst/>
          </a:prstGeom>
        </p:spPr>
      </p:pic>
      <p:sp>
        <p:nvSpPr>
          <p:cNvPr id="7" name="TextBox 6"/>
          <p:cNvSpPr txBox="1"/>
          <p:nvPr/>
        </p:nvSpPr>
        <p:spPr>
          <a:xfrm>
            <a:off x="685800" y="1219200"/>
            <a:ext cx="7772400" cy="738664"/>
          </a:xfrm>
          <a:prstGeom prst="rect">
            <a:avLst/>
          </a:prstGeom>
          <a:noFill/>
        </p:spPr>
        <p:txBody>
          <a:bodyPr wrap="square" rtlCol="0">
            <a:spAutoFit/>
          </a:bodyPr>
          <a:lstStyle/>
          <a:p>
            <a:pPr algn="ctr"/>
            <a:r>
              <a:rPr lang="en-US" sz="2400" dirty="0"/>
              <a:t>Example Temperature Comparisons (</a:t>
            </a:r>
            <a:r>
              <a:rPr lang="en-US" sz="2400" baseline="30000" dirty="0" err="1"/>
              <a:t>o</a:t>
            </a:r>
            <a:r>
              <a:rPr lang="en-US" sz="2400" dirty="0" err="1"/>
              <a:t>F</a:t>
            </a:r>
            <a:r>
              <a:rPr lang="en-US" sz="2400" dirty="0"/>
              <a:t>) at </a:t>
            </a:r>
            <a:r>
              <a:rPr lang="en-US" sz="2400" dirty="0" err="1"/>
              <a:t>UCF</a:t>
            </a:r>
            <a:r>
              <a:rPr lang="en-US" sz="2400" dirty="0"/>
              <a:t> Green Roof</a:t>
            </a:r>
          </a:p>
          <a:p>
            <a:pPr algn="ctr"/>
            <a:r>
              <a:rPr lang="en-US" dirty="0"/>
              <a:t>Conventional Roof (</a:t>
            </a:r>
            <a:r>
              <a:rPr lang="en-US" dirty="0">
                <a:solidFill>
                  <a:srgbClr val="FF0000"/>
                </a:solidFill>
              </a:rPr>
              <a:t>red</a:t>
            </a:r>
            <a:r>
              <a:rPr lang="en-US" dirty="0"/>
              <a:t>) vs. Green Roof (</a:t>
            </a:r>
            <a:r>
              <a:rPr lang="en-US" dirty="0">
                <a:solidFill>
                  <a:schemeClr val="accent3">
                    <a:lumMod val="50000"/>
                  </a:schemeClr>
                </a:solidFill>
              </a:rPr>
              <a:t>green</a:t>
            </a:r>
            <a:r>
              <a:rPr lang="en-US" dirty="0"/>
              <a:t>) at roof surface</a:t>
            </a:r>
          </a:p>
        </p:txBody>
      </p:sp>
    </p:spTree>
    <p:extLst>
      <p:ext uri="{BB962C8B-B14F-4D97-AF65-F5344CB8AC3E}">
        <p14:creationId xmlns:p14="http://schemas.microsoft.com/office/powerpoint/2010/main" val="1080245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Stormwater Quality</a:t>
            </a:r>
          </a:p>
        </p:txBody>
      </p:sp>
      <p:sp>
        <p:nvSpPr>
          <p:cNvPr id="3" name="Content Placeholder 2"/>
          <p:cNvSpPr>
            <a:spLocks noGrp="1"/>
          </p:cNvSpPr>
          <p:nvPr>
            <p:ph idx="1"/>
          </p:nvPr>
        </p:nvSpPr>
        <p:spPr/>
        <p:txBody>
          <a:bodyPr/>
          <a:lstStyle/>
          <a:p>
            <a:r>
              <a:rPr lang="en-US" dirty="0"/>
              <a:t>Based on “First Flush” phenomena</a:t>
            </a:r>
          </a:p>
          <a:p>
            <a:r>
              <a:rPr lang="en-US" dirty="0"/>
              <a:t>~80% of Florida storms are one-inch or less</a:t>
            </a:r>
          </a:p>
          <a:p>
            <a:r>
              <a:rPr lang="en-US" dirty="0"/>
              <a:t> Pollutant removal goal is 80% of the average annual pollutant load</a:t>
            </a:r>
          </a:p>
          <a:p>
            <a:r>
              <a:rPr lang="en-US" dirty="0"/>
              <a:t>Therefore, if you treat 80% of the runoff from a one-inch storm, you’ve theoretically achieved the goal.</a:t>
            </a:r>
          </a:p>
          <a:p>
            <a:r>
              <a:rPr lang="en-US" dirty="0"/>
              <a:t>Usually called “treatment volume” by practitioners</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a:t>
            </a:fld>
            <a:endParaRPr lang="en-US" dirty="0"/>
          </a:p>
        </p:txBody>
      </p:sp>
    </p:spTree>
    <p:extLst>
      <p:ext uri="{BB962C8B-B14F-4D97-AF65-F5344CB8AC3E}">
        <p14:creationId xmlns:p14="http://schemas.microsoft.com/office/powerpoint/2010/main" val="1298763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229600" cy="1143000"/>
          </a:xfrm>
        </p:spPr>
        <p:txBody>
          <a:bodyPr/>
          <a:lstStyle/>
          <a:p>
            <a:r>
              <a:rPr lang="en-US" dirty="0"/>
              <a:t>Green Roofs/Cistern Systems</a:t>
            </a:r>
          </a:p>
        </p:txBody>
      </p:sp>
      <p:sp>
        <p:nvSpPr>
          <p:cNvPr id="3" name="Content Placeholder 2"/>
          <p:cNvSpPr>
            <a:spLocks noGrp="1"/>
          </p:cNvSpPr>
          <p:nvPr>
            <p:ph idx="1"/>
          </p:nvPr>
        </p:nvSpPr>
        <p:spPr>
          <a:xfrm>
            <a:off x="457200" y="1219201"/>
            <a:ext cx="8229600" cy="1154129"/>
          </a:xfrm>
        </p:spPr>
        <p:txBody>
          <a:bodyPr/>
          <a:lstStyle/>
          <a:p>
            <a:pPr marL="0" indent="0" algn="ctr">
              <a:buNone/>
            </a:pPr>
            <a:r>
              <a:rPr lang="en-US" dirty="0"/>
              <a:t>Escambia County’s Central Office Complex</a:t>
            </a:r>
          </a:p>
          <a:p>
            <a:pPr marL="0" indent="0" algn="ctr">
              <a:buNone/>
            </a:pPr>
            <a:r>
              <a:rPr lang="en-US" dirty="0"/>
              <a:t>“Largest Green Roof in Florida”</a:t>
            </a:r>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40</a:t>
            </a:fld>
            <a:endParaRPr lang="en-US"/>
          </a:p>
        </p:txBody>
      </p:sp>
      <p:pic>
        <p:nvPicPr>
          <p:cNvPr id="6" name="Picture 5"/>
          <p:cNvPicPr>
            <a:picLocks noChangeAspect="1"/>
          </p:cNvPicPr>
          <p:nvPr/>
        </p:nvPicPr>
        <p:blipFill>
          <a:blip r:embed="rId3"/>
          <a:stretch>
            <a:fillRect/>
          </a:stretch>
        </p:blipFill>
        <p:spPr>
          <a:xfrm>
            <a:off x="1222630" y="2235540"/>
            <a:ext cx="6822037" cy="3863538"/>
          </a:xfrm>
          <a:prstGeom prst="rect">
            <a:avLst/>
          </a:prstGeom>
        </p:spPr>
      </p:pic>
      <p:sp>
        <p:nvSpPr>
          <p:cNvPr id="7" name="Content Placeholder 2"/>
          <p:cNvSpPr txBox="1">
            <a:spLocks/>
          </p:cNvSpPr>
          <p:nvPr/>
        </p:nvSpPr>
        <p:spPr>
          <a:xfrm>
            <a:off x="457200" y="6103010"/>
            <a:ext cx="8229600" cy="4572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33,500 sq. ft. of green roof area</a:t>
            </a:r>
          </a:p>
        </p:txBody>
      </p:sp>
    </p:spTree>
    <p:extLst>
      <p:ext uri="{BB962C8B-B14F-4D97-AF65-F5344CB8AC3E}">
        <p14:creationId xmlns:p14="http://schemas.microsoft.com/office/powerpoint/2010/main" val="30230136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Central Office Complex</a:t>
            </a:r>
          </a:p>
        </p:txBody>
      </p:sp>
      <p:sp>
        <p:nvSpPr>
          <p:cNvPr id="3" name="Content Placeholder 2"/>
          <p:cNvSpPr>
            <a:spLocks noGrp="1"/>
          </p:cNvSpPr>
          <p:nvPr>
            <p:ph idx="1"/>
          </p:nvPr>
        </p:nvSpPr>
        <p:spPr>
          <a:xfrm>
            <a:off x="304800" y="1600200"/>
            <a:ext cx="8534400" cy="4009490"/>
          </a:xfrm>
        </p:spPr>
        <p:txBody>
          <a:bodyPr>
            <a:normAutofit/>
          </a:bodyPr>
          <a:lstStyle/>
          <a:p>
            <a:r>
              <a:rPr lang="en-US" dirty="0" err="1"/>
              <a:t>FDEP</a:t>
            </a:r>
            <a:r>
              <a:rPr lang="en-US" dirty="0"/>
              <a:t> </a:t>
            </a:r>
            <a:r>
              <a:rPr lang="en-US" dirty="0" err="1"/>
              <a:t>TMDL</a:t>
            </a:r>
            <a:r>
              <a:rPr lang="en-US" dirty="0"/>
              <a:t> category grant funding ($285,398.80)</a:t>
            </a:r>
          </a:p>
          <a:p>
            <a:r>
              <a:rPr lang="en-US" dirty="0"/>
              <a:t>LEED Gold Certification – credits for stormwater management, reduction of heat island effect, water efficient landscaping, optimized energy performance</a:t>
            </a:r>
          </a:p>
          <a:p>
            <a:r>
              <a:rPr lang="en-US" dirty="0"/>
              <a:t>Rating:  84</a:t>
            </a:r>
          </a:p>
          <a:p>
            <a:pPr lvl="1"/>
            <a:r>
              <a:rPr lang="en-US" dirty="0"/>
              <a:t>National average:  50</a:t>
            </a:r>
          </a:p>
          <a:p>
            <a:r>
              <a:rPr lang="en-US" dirty="0"/>
              <a:t>Annual Energy Cost: $124,000/year</a:t>
            </a:r>
          </a:p>
          <a:p>
            <a:pPr lvl="1"/>
            <a:r>
              <a:rPr lang="en-US" dirty="0"/>
              <a:t>National Average:  $185,000/year</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41</a:t>
            </a:fld>
            <a:endParaRPr lang="en-US"/>
          </a:p>
        </p:txBody>
      </p:sp>
      <p:pic>
        <p:nvPicPr>
          <p:cNvPr id="6" name="Picture 5"/>
          <p:cNvPicPr>
            <a:picLocks noChangeAspect="1"/>
          </p:cNvPicPr>
          <p:nvPr/>
        </p:nvPicPr>
        <p:blipFill>
          <a:blip r:embed="rId3"/>
          <a:stretch>
            <a:fillRect/>
          </a:stretch>
        </p:blipFill>
        <p:spPr>
          <a:xfrm>
            <a:off x="6161284" y="3528290"/>
            <a:ext cx="2266950" cy="2524125"/>
          </a:xfrm>
          <a:prstGeom prst="rect">
            <a:avLst/>
          </a:prstGeom>
        </p:spPr>
      </p:pic>
    </p:spTree>
    <p:extLst>
      <p:ext uri="{BB962C8B-B14F-4D97-AF65-F5344CB8AC3E}">
        <p14:creationId xmlns:p14="http://schemas.microsoft.com/office/powerpoint/2010/main" val="2289064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42</a:t>
            </a:fld>
            <a:endParaRPr lang="en-US" dirty="0"/>
          </a:p>
        </p:txBody>
      </p:sp>
      <p:pic>
        <p:nvPicPr>
          <p:cNvPr id="6" name="Picture 5"/>
          <p:cNvPicPr>
            <a:picLocks noChangeAspect="1"/>
          </p:cNvPicPr>
          <p:nvPr/>
        </p:nvPicPr>
        <p:blipFill>
          <a:blip r:embed="rId3"/>
          <a:stretch>
            <a:fillRect/>
          </a:stretch>
        </p:blipFill>
        <p:spPr>
          <a:xfrm>
            <a:off x="963667" y="1143000"/>
            <a:ext cx="7037333" cy="5128379"/>
          </a:xfrm>
          <a:prstGeom prst="rect">
            <a:avLst/>
          </a:prstGeom>
        </p:spPr>
      </p:pic>
      <p:sp>
        <p:nvSpPr>
          <p:cNvPr id="7" name="TextBox 6"/>
          <p:cNvSpPr txBox="1"/>
          <p:nvPr/>
        </p:nvSpPr>
        <p:spPr>
          <a:xfrm>
            <a:off x="5168462" y="6271379"/>
            <a:ext cx="3929024" cy="276999"/>
          </a:xfrm>
          <a:prstGeom prst="rect">
            <a:avLst/>
          </a:prstGeom>
          <a:noFill/>
        </p:spPr>
        <p:txBody>
          <a:bodyPr wrap="none" rtlCol="0">
            <a:spAutoFit/>
          </a:bodyPr>
          <a:lstStyle/>
          <a:p>
            <a:r>
              <a:rPr lang="en-US" sz="1200" dirty="0"/>
              <a:t>Source:  Rainwater Harvesting, EPA-841-R-13-002, Jan. 2013</a:t>
            </a:r>
          </a:p>
        </p:txBody>
      </p:sp>
      <p:sp>
        <p:nvSpPr>
          <p:cNvPr id="10" name="Text Box 2"/>
          <p:cNvSpPr txBox="1">
            <a:spLocks noChangeArrowheads="1"/>
          </p:cNvSpPr>
          <p:nvPr/>
        </p:nvSpPr>
        <p:spPr bwMode="auto">
          <a:xfrm>
            <a:off x="76201" y="207795"/>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Stormwater Harvesting (Reuse)</a:t>
            </a:r>
            <a:endParaRPr lang="en-US" altLang="en-US" sz="4400" dirty="0">
              <a:solidFill>
                <a:schemeClr val="bg1"/>
              </a:solidFill>
              <a:cs typeface="Arial" pitchFamily="34" charset="0"/>
            </a:endParaRPr>
          </a:p>
        </p:txBody>
      </p:sp>
    </p:spTree>
    <p:extLst>
      <p:ext uri="{BB962C8B-B14F-4D97-AF65-F5344CB8AC3E}">
        <p14:creationId xmlns:p14="http://schemas.microsoft.com/office/powerpoint/2010/main" val="13875277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944" t="4200" r="26567" b="3211"/>
          <a:stretch/>
        </p:blipFill>
        <p:spPr bwMode="auto">
          <a:xfrm rot="5400000">
            <a:off x="3061824" y="2201852"/>
            <a:ext cx="2639352"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43</a:t>
            </a:fld>
            <a:endParaRPr lang="en-US" dirty="0"/>
          </a:p>
        </p:txBody>
      </p:sp>
      <p:sp>
        <p:nvSpPr>
          <p:cNvPr id="3" name="Content Placeholder 2"/>
          <p:cNvSpPr>
            <a:spLocks noGrp="1"/>
          </p:cNvSpPr>
          <p:nvPr>
            <p:ph idx="1"/>
          </p:nvPr>
        </p:nvSpPr>
        <p:spPr>
          <a:xfrm>
            <a:off x="54429" y="1219202"/>
            <a:ext cx="8889694" cy="2743199"/>
          </a:xfrm>
        </p:spPr>
        <p:txBody>
          <a:bodyPr>
            <a:noAutofit/>
          </a:bodyPr>
          <a:lstStyle/>
          <a:p>
            <a:r>
              <a:rPr lang="en-US" sz="2400" dirty="0"/>
              <a:t>The Agency encourages the use of stormwater reuse systems because of the following benefits they provide </a:t>
            </a:r>
          </a:p>
          <a:p>
            <a:pPr lvl="1"/>
            <a:r>
              <a:rPr lang="en-US" sz="2000" dirty="0"/>
              <a:t>Reduction of runoff volume discharged to the receiving waters</a:t>
            </a:r>
          </a:p>
          <a:p>
            <a:pPr lvl="1"/>
            <a:r>
              <a:rPr lang="en-US" sz="2000" dirty="0"/>
              <a:t>Reduction of pollutants discharged to the receiving waters</a:t>
            </a:r>
          </a:p>
          <a:p>
            <a:pPr lvl="1"/>
            <a:r>
              <a:rPr lang="en-US" sz="2000" dirty="0"/>
              <a:t>Substitution of stormwater use instead of potable ground water withdrawals</a:t>
            </a:r>
          </a:p>
          <a:p>
            <a:pPr lvl="1"/>
            <a:r>
              <a:rPr lang="en-US" sz="2000" dirty="0"/>
              <a:t>Potential economic savings from not having to pay user fees for potable water</a:t>
            </a:r>
            <a:endParaRPr lang="en-US" sz="1800" dirty="0"/>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Text Box 2"/>
          <p:cNvSpPr txBox="1">
            <a:spLocks noChangeArrowheads="1"/>
          </p:cNvSpPr>
          <p:nvPr/>
        </p:nvSpPr>
        <p:spPr bwMode="auto">
          <a:xfrm>
            <a:off x="76201" y="207795"/>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Stormwater Harvesting (Reuse)</a:t>
            </a:r>
            <a:endParaRPr lang="en-US" altLang="en-US" sz="4400" dirty="0">
              <a:solidFill>
                <a:schemeClr val="bg1"/>
              </a:solidFill>
              <a:cs typeface="Arial" pitchFamily="34" charset="0"/>
            </a:endParaRPr>
          </a:p>
        </p:txBody>
      </p:sp>
    </p:spTree>
    <p:extLst>
      <p:ext uri="{BB962C8B-B14F-4D97-AF65-F5344CB8AC3E}">
        <p14:creationId xmlns:p14="http://schemas.microsoft.com/office/powerpoint/2010/main" val="17054953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44</a:t>
            </a:fld>
            <a:endParaRPr lang="en-US" dirty="0"/>
          </a:p>
        </p:txBody>
      </p:sp>
      <p:pic>
        <p:nvPicPr>
          <p:cNvPr id="1026" name="Picture 2" descr="http://www.lifewater.org/resources/rws1/rws1m4.gif"/>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 b="10780"/>
          <a:stretch/>
        </p:blipFill>
        <p:spPr bwMode="auto">
          <a:xfrm>
            <a:off x="8104" y="1752600"/>
            <a:ext cx="9080500" cy="3352800"/>
          </a:xfrm>
          <a:prstGeom prst="rect">
            <a:avLst/>
          </a:prstGeom>
          <a:noFill/>
          <a:extLst>
            <a:ext uri="{909E8E84-426E-40DD-AFC4-6F175D3DCCD1}">
              <a14:hiddenFill xmlns:a14="http://schemas.microsoft.com/office/drawing/2010/main">
                <a:solidFill>
                  <a:srgbClr val="FFFFFF"/>
                </a:solidFill>
              </a14:hiddenFill>
            </a:ext>
          </a:extLst>
        </p:spPr>
      </p:pic>
      <p:sp>
        <p:nvSpPr>
          <p:cNvPr id="6" name="&quot;No&quot; Symbol 5"/>
          <p:cNvSpPr/>
          <p:nvPr/>
        </p:nvSpPr>
        <p:spPr>
          <a:xfrm>
            <a:off x="2819400" y="1828800"/>
            <a:ext cx="4038600" cy="3886200"/>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 Box 2"/>
          <p:cNvSpPr txBox="1">
            <a:spLocks noChangeArrowheads="1"/>
          </p:cNvSpPr>
          <p:nvPr/>
        </p:nvSpPr>
        <p:spPr bwMode="auto">
          <a:xfrm>
            <a:off x="76201" y="207795"/>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Stormwater Harvesting (Reuse)</a:t>
            </a:r>
            <a:endParaRPr lang="en-US" altLang="en-US" sz="4400" dirty="0">
              <a:solidFill>
                <a:schemeClr val="bg1"/>
              </a:solidFill>
              <a:cs typeface="Arial" pitchFamily="34" charset="0"/>
            </a:endParaRPr>
          </a:p>
        </p:txBody>
      </p:sp>
    </p:spTree>
    <p:extLst>
      <p:ext uri="{BB962C8B-B14F-4D97-AF65-F5344CB8AC3E}">
        <p14:creationId xmlns:p14="http://schemas.microsoft.com/office/powerpoint/2010/main" val="196197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45</a:t>
            </a:fld>
            <a:endParaRPr lang="en-US" dirty="0"/>
          </a:p>
        </p:txBody>
      </p:sp>
      <p:sp>
        <p:nvSpPr>
          <p:cNvPr id="3" name="Content Placeholder 2"/>
          <p:cNvSpPr>
            <a:spLocks noGrp="1"/>
          </p:cNvSpPr>
          <p:nvPr>
            <p:ph idx="1"/>
          </p:nvPr>
        </p:nvSpPr>
        <p:spPr>
          <a:xfrm>
            <a:off x="215902" y="1257300"/>
            <a:ext cx="3733801" cy="4800600"/>
          </a:xfrm>
        </p:spPr>
        <p:txBody>
          <a:bodyPr>
            <a:normAutofit/>
          </a:bodyPr>
          <a:lstStyle/>
          <a:p>
            <a:r>
              <a:rPr lang="en-US" dirty="0"/>
              <a:t>A portion of the runoff from the site must be stored in the pond and withdrawn through the reuse system.</a:t>
            </a:r>
          </a:p>
          <a:p>
            <a:pPr lvl="1">
              <a:buFont typeface="Calibri" panose="020F0502020204030204" pitchFamily="34" charset="0"/>
              <a:buChar char="⁻"/>
            </a:pPr>
            <a:r>
              <a:rPr lang="en-US" dirty="0"/>
              <a:t>Reuse at least 50 percent for sites discharging to a Class III receiving water bodies.</a:t>
            </a:r>
          </a:p>
          <a:p>
            <a:pPr lvl="1">
              <a:buFont typeface="Calibri" panose="020F0502020204030204" pitchFamily="34" charset="0"/>
              <a:buChar char="⁻"/>
            </a:pPr>
            <a:r>
              <a:rPr lang="en-US" dirty="0"/>
              <a:t>Reuse at least 90 percent for sites discharging to an OFW.</a:t>
            </a:r>
          </a:p>
        </p:txBody>
      </p:sp>
      <p:pic>
        <p:nvPicPr>
          <p:cNvPr id="4" name="Picture 3"/>
          <p:cNvPicPr>
            <a:picLocks noChangeAspect="1"/>
          </p:cNvPicPr>
          <p:nvPr/>
        </p:nvPicPr>
        <p:blipFill>
          <a:blip r:embed="rId3"/>
          <a:stretch>
            <a:fillRect/>
          </a:stretch>
        </p:blipFill>
        <p:spPr>
          <a:xfrm>
            <a:off x="3949703" y="2152114"/>
            <a:ext cx="5057772" cy="3445277"/>
          </a:xfrm>
          <a:prstGeom prst="rect">
            <a:avLst/>
          </a:prstGeom>
        </p:spPr>
      </p:pic>
      <p:sp>
        <p:nvSpPr>
          <p:cNvPr id="7" name="Text Box 2"/>
          <p:cNvSpPr txBox="1">
            <a:spLocks noChangeArrowheads="1"/>
          </p:cNvSpPr>
          <p:nvPr/>
        </p:nvSpPr>
        <p:spPr bwMode="auto">
          <a:xfrm>
            <a:off x="76201" y="207795"/>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Stormwater Harvesting (Reuse)</a:t>
            </a:r>
            <a:endParaRPr lang="en-US" altLang="en-US" sz="4400" dirty="0">
              <a:solidFill>
                <a:schemeClr val="bg1"/>
              </a:solidFill>
              <a:cs typeface="Arial" pitchFamily="34" charset="0"/>
            </a:endParaRPr>
          </a:p>
        </p:txBody>
      </p:sp>
    </p:spTree>
    <p:extLst>
      <p:ext uri="{BB962C8B-B14F-4D97-AF65-F5344CB8AC3E}">
        <p14:creationId xmlns:p14="http://schemas.microsoft.com/office/powerpoint/2010/main" val="23388520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46</a:t>
            </a:fld>
            <a:endParaRPr lang="en-US" dirty="0"/>
          </a:p>
        </p:txBody>
      </p:sp>
      <p:sp>
        <p:nvSpPr>
          <p:cNvPr id="3" name="Content Placeholder 2"/>
          <p:cNvSpPr>
            <a:spLocks noGrp="1"/>
          </p:cNvSpPr>
          <p:nvPr>
            <p:ph idx="1"/>
          </p:nvPr>
        </p:nvSpPr>
        <p:spPr>
          <a:xfrm>
            <a:off x="54430" y="1219200"/>
            <a:ext cx="9001525" cy="5181600"/>
          </a:xfrm>
        </p:spPr>
        <p:txBody>
          <a:bodyPr>
            <a:noAutofit/>
          </a:bodyPr>
          <a:lstStyle/>
          <a:p>
            <a:r>
              <a:rPr lang="en-US" sz="2200" dirty="0"/>
              <a:t>Stormwater reuse systems are designed to prevent the discharge of a given volume of stormwater into surface waters of the state by deliberate application of stormwater runoff for irrigation or other acceptable supplemental water uses</a:t>
            </a:r>
          </a:p>
          <a:p>
            <a:pPr lvl="1"/>
            <a:r>
              <a:rPr lang="en-US" sz="1900" dirty="0"/>
              <a:t>Supplemental uses include hydration of wetlands, low flow augmentation, cooling water, process water, and wash water</a:t>
            </a:r>
          </a:p>
          <a:p>
            <a:r>
              <a:rPr lang="en-US" sz="2200" dirty="0"/>
              <a:t>A stormwater reuse pond is similar to a wet detention system </a:t>
            </a:r>
            <a:r>
              <a:rPr lang="en-US" sz="2200" u="sng" dirty="0"/>
              <a:t>except</a:t>
            </a:r>
            <a:r>
              <a:rPr lang="en-US" sz="2200" dirty="0"/>
              <a:t> for the drawdown of the treatment volume storage</a:t>
            </a:r>
          </a:p>
          <a:p>
            <a:r>
              <a:rPr lang="en-US" sz="2200" dirty="0"/>
              <a:t>A stormwater reuse system has a mechanical reuse system which recovers the treatment volume storage by withdrawing water from the pond</a:t>
            </a:r>
          </a:p>
          <a:p>
            <a:r>
              <a:rPr lang="en-US" sz="2200" dirty="0"/>
              <a:t>In a reuse pond the treatment volume is termed "reuse volume" and the "control elevation" is the lowest elevation at which water can be withdrawn from the pond by the reuse system</a:t>
            </a:r>
          </a:p>
        </p:txBody>
      </p:sp>
      <p:sp>
        <p:nvSpPr>
          <p:cNvPr id="13" name="Text Box 2"/>
          <p:cNvSpPr txBox="1">
            <a:spLocks noChangeArrowheads="1"/>
          </p:cNvSpPr>
          <p:nvPr/>
        </p:nvSpPr>
        <p:spPr bwMode="auto">
          <a:xfrm>
            <a:off x="76201" y="207795"/>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fontAlgn="base">
              <a:spcBef>
                <a:spcPct val="0"/>
              </a:spcBef>
              <a:spcAft>
                <a:spcPct val="0"/>
              </a:spcAft>
            </a:pPr>
            <a:r>
              <a:rPr lang="en-US" altLang="en-US" sz="3600" b="1" dirty="0">
                <a:solidFill>
                  <a:schemeClr val="bg1"/>
                </a:solidFill>
                <a:cs typeface="Arial" pitchFamily="34" charset="0"/>
              </a:rPr>
              <a:t>Stormwater Harvesting (Reuse)</a:t>
            </a:r>
            <a:endParaRPr lang="en-US" altLang="en-US" sz="44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6479363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636" y="2"/>
            <a:ext cx="8075363" cy="980499"/>
          </a:xfrm>
        </p:spPr>
        <p:txBody>
          <a:bodyPr/>
          <a:lstStyle/>
          <a:p>
            <a:r>
              <a:rPr lang="en-US" dirty="0"/>
              <a:t>Chemical Treatment</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47</a:t>
            </a:fld>
            <a:endParaRPr lang="en-US"/>
          </a:p>
        </p:txBody>
      </p:sp>
      <p:pic>
        <p:nvPicPr>
          <p:cNvPr id="1026" name="Picture 2" descr="http://www.visionsoftravel.org/wp-content/uploads/2013/09/Lake-Ella-Tallahasse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362" y="1083850"/>
            <a:ext cx="7253154" cy="543986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56771" y="5938096"/>
            <a:ext cx="1178805" cy="369332"/>
          </a:xfrm>
          <a:prstGeom prst="rect">
            <a:avLst/>
          </a:prstGeom>
          <a:noFill/>
        </p:spPr>
        <p:txBody>
          <a:bodyPr wrap="square" rtlCol="0">
            <a:spAutoFit/>
          </a:bodyPr>
          <a:lstStyle/>
          <a:p>
            <a:r>
              <a:rPr lang="en-US" dirty="0">
                <a:solidFill>
                  <a:schemeClr val="bg1"/>
                </a:solidFill>
              </a:rPr>
              <a:t>Lake Ella</a:t>
            </a:r>
          </a:p>
        </p:txBody>
      </p:sp>
    </p:spTree>
    <p:extLst>
      <p:ext uri="{BB962C8B-B14F-4D97-AF65-F5344CB8AC3E}">
        <p14:creationId xmlns:p14="http://schemas.microsoft.com/office/powerpoint/2010/main" val="625907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636" y="2"/>
            <a:ext cx="8075363" cy="980499"/>
          </a:xfrm>
        </p:spPr>
        <p:txBody>
          <a:bodyPr/>
          <a:lstStyle/>
          <a:p>
            <a:r>
              <a:rPr lang="en-US" dirty="0"/>
              <a:t>Chemical Treatment</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48</a:t>
            </a:fld>
            <a:endParaRPr lang="en-US"/>
          </a:p>
        </p:txBody>
      </p:sp>
      <p:sp>
        <p:nvSpPr>
          <p:cNvPr id="8" name="Content Placeholder 2"/>
          <p:cNvSpPr>
            <a:spLocks noGrp="1"/>
          </p:cNvSpPr>
          <p:nvPr>
            <p:ph idx="1"/>
          </p:nvPr>
        </p:nvSpPr>
        <p:spPr>
          <a:xfrm>
            <a:off x="529498" y="1274782"/>
            <a:ext cx="7886700" cy="4520090"/>
          </a:xfrm>
        </p:spPr>
        <p:txBody>
          <a:bodyPr/>
          <a:lstStyle/>
          <a:p>
            <a:r>
              <a:rPr lang="en-US" dirty="0"/>
              <a:t>Often has a smaller footprint (good for retrofits)</a:t>
            </a:r>
          </a:p>
          <a:p>
            <a:r>
              <a:rPr lang="en-US" dirty="0"/>
              <a:t>Requires more frequent maintenance by trained operator</a:t>
            </a:r>
          </a:p>
          <a:p>
            <a:r>
              <a:rPr lang="en-US" dirty="0"/>
              <a:t>Usually automated, injecting liquid alum into storm sewer lines on flow-weighted basis</a:t>
            </a:r>
          </a:p>
          <a:p>
            <a:r>
              <a:rPr lang="en-US" dirty="0"/>
              <a:t>Originated in Lake Ella (1986)</a:t>
            </a:r>
          </a:p>
          <a:p>
            <a:r>
              <a:rPr lang="en-US" dirty="0"/>
              <a:t>Lime, ferric sulfate and/or ferric chloride also used</a:t>
            </a:r>
          </a:p>
          <a:p>
            <a:r>
              <a:rPr lang="en-US" dirty="0"/>
              <a:t>Removal is a combination of enmeshment, adsorption and chemical transformation</a:t>
            </a:r>
          </a:p>
          <a:p>
            <a:endParaRPr lang="en-US" dirty="0"/>
          </a:p>
        </p:txBody>
      </p:sp>
    </p:spTree>
    <p:extLst>
      <p:ext uri="{BB962C8B-B14F-4D97-AF65-F5344CB8AC3E}">
        <p14:creationId xmlns:p14="http://schemas.microsoft.com/office/powerpoint/2010/main" val="13227618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636" y="2"/>
            <a:ext cx="8075363" cy="980499"/>
          </a:xfrm>
        </p:spPr>
        <p:txBody>
          <a:bodyPr/>
          <a:lstStyle/>
          <a:p>
            <a:r>
              <a:rPr lang="en-US" dirty="0"/>
              <a:t>Chemical Treatment</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49</a:t>
            </a:fld>
            <a:endParaRPr lang="en-US"/>
          </a:p>
        </p:txBody>
      </p:sp>
      <p:sp>
        <p:nvSpPr>
          <p:cNvPr id="7" name="TextBox 6"/>
          <p:cNvSpPr txBox="1"/>
          <p:nvPr/>
        </p:nvSpPr>
        <p:spPr>
          <a:xfrm>
            <a:off x="1156771" y="5938096"/>
            <a:ext cx="1178805" cy="369332"/>
          </a:xfrm>
          <a:prstGeom prst="rect">
            <a:avLst/>
          </a:prstGeom>
          <a:noFill/>
        </p:spPr>
        <p:txBody>
          <a:bodyPr wrap="square" rtlCol="0">
            <a:spAutoFit/>
          </a:bodyPr>
          <a:lstStyle/>
          <a:p>
            <a:r>
              <a:rPr lang="en-US" dirty="0">
                <a:solidFill>
                  <a:schemeClr val="bg1"/>
                </a:solidFill>
              </a:rPr>
              <a:t>Lake Ella</a:t>
            </a:r>
          </a:p>
        </p:txBody>
      </p:sp>
      <p:pic>
        <p:nvPicPr>
          <p:cNvPr id="2050" name="Picture 2" descr="http://erd.org/images-projects/titusvill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019" y="3549100"/>
            <a:ext cx="3677771" cy="275832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4927394" y="1170786"/>
            <a:ext cx="3807815" cy="5136642"/>
          </a:xfrm>
          <a:prstGeom prst="rect">
            <a:avLst/>
          </a:prstGeom>
        </p:spPr>
      </p:pic>
      <p:pic>
        <p:nvPicPr>
          <p:cNvPr id="8" name="Picture 7"/>
          <p:cNvPicPr>
            <a:picLocks noChangeAspect="1"/>
          </p:cNvPicPr>
          <p:nvPr/>
        </p:nvPicPr>
        <p:blipFill>
          <a:blip r:embed="rId5"/>
          <a:stretch>
            <a:fillRect/>
          </a:stretch>
        </p:blipFill>
        <p:spPr>
          <a:xfrm>
            <a:off x="357019" y="1168213"/>
            <a:ext cx="3677771" cy="2186556"/>
          </a:xfrm>
          <a:prstGeom prst="rect">
            <a:avLst/>
          </a:prstGeom>
        </p:spPr>
      </p:pic>
    </p:spTree>
    <p:extLst>
      <p:ext uri="{BB962C8B-B14F-4D97-AF65-F5344CB8AC3E}">
        <p14:creationId xmlns:p14="http://schemas.microsoft.com/office/powerpoint/2010/main" val="535137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Stormwater Quantity</a:t>
            </a:r>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dirty="0"/>
          </a:p>
        </p:txBody>
      </p:sp>
      <p:pic>
        <p:nvPicPr>
          <p:cNvPr id="4098" name="Picture 2" descr="http://www.civil.ryerson.ca/Stormwater/menu_1/bin/pic_1.gif"/>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3590" y="990600"/>
            <a:ext cx="8163210" cy="51054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a:off x="2372810" y="3136739"/>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324847" y="3009419"/>
            <a:ext cx="464652" cy="13259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222339" y="3161819"/>
            <a:ext cx="719560" cy="20641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2140111" y="3345083"/>
            <a:ext cx="892456" cy="26621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072593" y="3551497"/>
            <a:ext cx="1052572" cy="32602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2049081" y="3767373"/>
            <a:ext cx="1249704" cy="37636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980358" y="3955555"/>
            <a:ext cx="1434174" cy="46886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1889327" y="4143737"/>
            <a:ext cx="1664101" cy="52173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1740310" y="4299810"/>
            <a:ext cx="1940439" cy="63845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1649279" y="4821541"/>
            <a:ext cx="857947" cy="31279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298785" y="4406213"/>
            <a:ext cx="472995" cy="17428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467465" y="5054491"/>
            <a:ext cx="754874" cy="28291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3579902" y="4486425"/>
            <a:ext cx="302541" cy="11436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1164924" y="5290408"/>
            <a:ext cx="724403" cy="26131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3798254" y="4543609"/>
            <a:ext cx="235459" cy="7543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3999948" y="4619039"/>
            <a:ext cx="151270" cy="614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4151218" y="4680463"/>
            <a:ext cx="159824" cy="7543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63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14"/>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8"/>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20"/>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500"/>
                                  </p:stCondLst>
                                  <p:childTnLst>
                                    <p:set>
                                      <p:cBhvr>
                                        <p:cTn id="27" dur="1" fill="hold">
                                          <p:stCondLst>
                                            <p:cond delay="0"/>
                                          </p:stCondLst>
                                        </p:cTn>
                                        <p:tgtEl>
                                          <p:spTgt spid="22"/>
                                        </p:tgtEl>
                                        <p:attrNameLst>
                                          <p:attrName>style.visibility</p:attrName>
                                        </p:attrNameLst>
                                      </p:cBhvr>
                                      <p:to>
                                        <p:strVal val="visible"/>
                                      </p:to>
                                    </p:set>
                                  </p:childTnLst>
                                </p:cTn>
                              </p:par>
                            </p:childTnLst>
                          </p:cTn>
                        </p:par>
                        <p:par>
                          <p:cTn id="28" fill="hold">
                            <p:stCondLst>
                              <p:cond delay="3500"/>
                            </p:stCondLst>
                            <p:childTnLst>
                              <p:par>
                                <p:cTn id="29" presetID="1" presetClass="entr" presetSubtype="0" fill="hold" nodeType="afterEffect">
                                  <p:stCondLst>
                                    <p:cond delay="50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500"/>
                                  </p:stCondLst>
                                  <p:childTnLst>
                                    <p:set>
                                      <p:cBhvr>
                                        <p:cTn id="32" dur="1" fill="hold">
                                          <p:stCondLst>
                                            <p:cond delay="0"/>
                                          </p:stCondLst>
                                        </p:cTn>
                                        <p:tgtEl>
                                          <p:spTgt spid="29"/>
                                        </p:tgtEl>
                                        <p:attrNameLst>
                                          <p:attrName>style.visibility</p:attrName>
                                        </p:attrNameLst>
                                      </p:cBhvr>
                                      <p:to>
                                        <p:strVal val="visible"/>
                                      </p:to>
                                    </p:set>
                                  </p:childTnLst>
                                </p:cTn>
                              </p:par>
                            </p:childTnLst>
                          </p:cTn>
                        </p:par>
                        <p:par>
                          <p:cTn id="33" fill="hold">
                            <p:stCondLst>
                              <p:cond delay="4000"/>
                            </p:stCondLst>
                            <p:childTnLst>
                              <p:par>
                                <p:cTn id="34" presetID="1" presetClass="entr" presetSubtype="0" fill="hold" nodeType="afterEffect">
                                  <p:stCondLst>
                                    <p:cond delay="500"/>
                                  </p:stCondLst>
                                  <p:childTnLst>
                                    <p:set>
                                      <p:cBhvr>
                                        <p:cTn id="35" dur="1" fill="hold">
                                          <p:stCondLst>
                                            <p:cond delay="0"/>
                                          </p:stCondLst>
                                        </p:cTn>
                                        <p:tgtEl>
                                          <p:spTgt spid="32"/>
                                        </p:tgtEl>
                                        <p:attrNameLst>
                                          <p:attrName>style.visibility</p:attrName>
                                        </p:attrNameLst>
                                      </p:cBhvr>
                                      <p:to>
                                        <p:strVal val="visible"/>
                                      </p:to>
                                    </p:set>
                                  </p:childTnLst>
                                </p:cTn>
                              </p:par>
                              <p:par>
                                <p:cTn id="36" presetID="1" presetClass="entr" presetSubtype="0" fill="hold" nodeType="withEffect">
                                  <p:stCondLst>
                                    <p:cond delay="500"/>
                                  </p:stCondLst>
                                  <p:childTnLst>
                                    <p:set>
                                      <p:cBhvr>
                                        <p:cTn id="37" dur="1" fill="hold">
                                          <p:stCondLst>
                                            <p:cond delay="0"/>
                                          </p:stCondLst>
                                        </p:cTn>
                                        <p:tgtEl>
                                          <p:spTgt spid="33"/>
                                        </p:tgtEl>
                                        <p:attrNameLst>
                                          <p:attrName>style.visibility</p:attrName>
                                        </p:attrNameLst>
                                      </p:cBhvr>
                                      <p:to>
                                        <p:strVal val="visible"/>
                                      </p:to>
                                    </p:set>
                                  </p:childTnLst>
                                </p:cTn>
                              </p:par>
                            </p:childTnLst>
                          </p:cTn>
                        </p:par>
                        <p:par>
                          <p:cTn id="38" fill="hold">
                            <p:stCondLst>
                              <p:cond delay="4500"/>
                            </p:stCondLst>
                            <p:childTnLst>
                              <p:par>
                                <p:cTn id="39" presetID="1" presetClass="entr" presetSubtype="0" fill="hold" nodeType="afterEffect">
                                  <p:stCondLst>
                                    <p:cond delay="50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nodeType="withEffect">
                                  <p:stCondLst>
                                    <p:cond delay="500"/>
                                  </p:stCondLst>
                                  <p:childTnLst>
                                    <p:set>
                                      <p:cBhvr>
                                        <p:cTn id="42" dur="1" fill="hold">
                                          <p:stCondLst>
                                            <p:cond delay="0"/>
                                          </p:stCondLst>
                                        </p:cTn>
                                        <p:tgtEl>
                                          <p:spTgt spid="40"/>
                                        </p:tgtEl>
                                        <p:attrNameLst>
                                          <p:attrName>style.visibility</p:attrName>
                                        </p:attrNameLst>
                                      </p:cBhvr>
                                      <p:to>
                                        <p:strVal val="visible"/>
                                      </p:to>
                                    </p:set>
                                  </p:childTnLst>
                                </p:cTn>
                              </p:par>
                            </p:childTnLst>
                          </p:cTn>
                        </p:par>
                        <p:par>
                          <p:cTn id="43" fill="hold">
                            <p:stCondLst>
                              <p:cond delay="5000"/>
                            </p:stCondLst>
                            <p:childTnLst>
                              <p:par>
                                <p:cTn id="44" presetID="1" presetClass="entr" presetSubtype="0" fill="hold" nodeType="afterEffect">
                                  <p:stCondLst>
                                    <p:cond delay="500"/>
                                  </p:stCondLst>
                                  <p:childTnLst>
                                    <p:set>
                                      <p:cBhvr>
                                        <p:cTn id="45" dur="1" fill="hold">
                                          <p:stCondLst>
                                            <p:cond delay="0"/>
                                          </p:stCondLst>
                                        </p:cTn>
                                        <p:tgtEl>
                                          <p:spTgt spid="42"/>
                                        </p:tgtEl>
                                        <p:attrNameLst>
                                          <p:attrName>style.visibility</p:attrName>
                                        </p:attrNameLst>
                                      </p:cBhvr>
                                      <p:to>
                                        <p:strVal val="visible"/>
                                      </p:to>
                                    </p:set>
                                  </p:childTnLst>
                                </p:cTn>
                              </p:par>
                            </p:childTnLst>
                          </p:cTn>
                        </p:par>
                        <p:par>
                          <p:cTn id="46" fill="hold">
                            <p:stCondLst>
                              <p:cond delay="5500"/>
                            </p:stCondLst>
                            <p:childTnLst>
                              <p:par>
                                <p:cTn id="47" presetID="1" presetClass="entr" presetSubtype="0" fill="hold" nodeType="afterEffect">
                                  <p:stCondLst>
                                    <p:cond delay="500"/>
                                  </p:stCondLst>
                                  <p:childTnLst>
                                    <p:set>
                                      <p:cBhvr>
                                        <p:cTn id="4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636" y="2"/>
            <a:ext cx="8075363" cy="980499"/>
          </a:xfrm>
        </p:spPr>
        <p:txBody>
          <a:bodyPr/>
          <a:lstStyle/>
          <a:p>
            <a:r>
              <a:rPr lang="en-US" dirty="0"/>
              <a:t>Chemical Treatment</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50</a:t>
            </a:fld>
            <a:endParaRPr lang="en-US"/>
          </a:p>
        </p:txBody>
      </p:sp>
      <p:sp>
        <p:nvSpPr>
          <p:cNvPr id="7" name="TextBox 6"/>
          <p:cNvSpPr txBox="1"/>
          <p:nvPr/>
        </p:nvSpPr>
        <p:spPr>
          <a:xfrm>
            <a:off x="1156771" y="5938096"/>
            <a:ext cx="1178805" cy="369332"/>
          </a:xfrm>
          <a:prstGeom prst="rect">
            <a:avLst/>
          </a:prstGeom>
          <a:noFill/>
        </p:spPr>
        <p:txBody>
          <a:bodyPr wrap="square" rtlCol="0">
            <a:spAutoFit/>
          </a:bodyPr>
          <a:lstStyle/>
          <a:p>
            <a:r>
              <a:rPr lang="en-US" dirty="0">
                <a:solidFill>
                  <a:schemeClr val="bg1"/>
                </a:solidFill>
              </a:rPr>
              <a:t>Lake Ella</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79" y="1745824"/>
            <a:ext cx="4385941" cy="378464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5050" y="1726720"/>
            <a:ext cx="4425483" cy="3818763"/>
          </a:xfrm>
          <a:prstGeom prst="rect">
            <a:avLst/>
          </a:prstGeom>
        </p:spPr>
      </p:pic>
      <p:sp>
        <p:nvSpPr>
          <p:cNvPr id="9" name="TextBox 8"/>
          <p:cNvSpPr txBox="1"/>
          <p:nvPr/>
        </p:nvSpPr>
        <p:spPr>
          <a:xfrm>
            <a:off x="1" y="5761823"/>
            <a:ext cx="9052566" cy="369332"/>
          </a:xfrm>
          <a:prstGeom prst="rect">
            <a:avLst/>
          </a:prstGeom>
          <a:noFill/>
        </p:spPr>
        <p:txBody>
          <a:bodyPr wrap="square" rtlCol="0">
            <a:spAutoFit/>
          </a:bodyPr>
          <a:lstStyle/>
          <a:p>
            <a:pPr algn="ctr"/>
            <a:r>
              <a:rPr lang="en-US" dirty="0"/>
              <a:t>L-Street Pond Retrofit, Pensacola</a:t>
            </a:r>
          </a:p>
        </p:txBody>
      </p:sp>
    </p:spTree>
    <p:extLst>
      <p:ext uri="{BB962C8B-B14F-4D97-AF65-F5344CB8AC3E}">
        <p14:creationId xmlns:p14="http://schemas.microsoft.com/office/powerpoint/2010/main" val="3133767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2"/>
            <a:ext cx="7609114" cy="980499"/>
          </a:xfrm>
        </p:spPr>
        <p:txBody>
          <a:bodyPr/>
          <a:lstStyle/>
          <a:p>
            <a:r>
              <a:rPr lang="en-US" dirty="0"/>
              <a:t>Dry Detention</a:t>
            </a:r>
          </a:p>
        </p:txBody>
      </p:sp>
      <p:sp>
        <p:nvSpPr>
          <p:cNvPr id="3" name="Content Placeholder 2"/>
          <p:cNvSpPr>
            <a:spLocks noGrp="1"/>
          </p:cNvSpPr>
          <p:nvPr>
            <p:ph idx="1"/>
          </p:nvPr>
        </p:nvSpPr>
        <p:spPr>
          <a:xfrm>
            <a:off x="529498" y="1274782"/>
            <a:ext cx="7886700" cy="1953160"/>
          </a:xfrm>
        </p:spPr>
        <p:txBody>
          <a:bodyPr/>
          <a:lstStyle/>
          <a:p>
            <a:r>
              <a:rPr lang="en-US" dirty="0"/>
              <a:t>ONLY available in SFWMD</a:t>
            </a:r>
          </a:p>
          <a:p>
            <a:r>
              <a:rPr lang="en-US" dirty="0"/>
              <a:t>Treats by detaining water over 72 hour period</a:t>
            </a:r>
          </a:p>
          <a:p>
            <a:r>
              <a:rPr lang="en-US" dirty="0"/>
              <a:t>Sedimentation is the primary pollutant removal mechanism due to short residence time</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51</a:t>
            </a:fld>
            <a:endParaRPr lang="en-US"/>
          </a:p>
        </p:txBody>
      </p:sp>
      <p:pic>
        <p:nvPicPr>
          <p:cNvPr id="8" name="Picture 7"/>
          <p:cNvPicPr>
            <a:picLocks noChangeAspect="1"/>
          </p:cNvPicPr>
          <p:nvPr/>
        </p:nvPicPr>
        <p:blipFill>
          <a:blip r:embed="rId2"/>
          <a:stretch>
            <a:fillRect/>
          </a:stretch>
        </p:blipFill>
        <p:spPr>
          <a:xfrm>
            <a:off x="1119187" y="4221700"/>
            <a:ext cx="6905625" cy="2314575"/>
          </a:xfrm>
          <a:prstGeom prst="rect">
            <a:avLst/>
          </a:prstGeom>
        </p:spPr>
      </p:pic>
    </p:spTree>
    <p:extLst>
      <p:ext uri="{BB962C8B-B14F-4D97-AF65-F5344CB8AC3E}">
        <p14:creationId xmlns:p14="http://schemas.microsoft.com/office/powerpoint/2010/main" val="23375479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2"/>
            <a:ext cx="7609114" cy="980499"/>
          </a:xfrm>
        </p:spPr>
        <p:txBody>
          <a:bodyPr/>
          <a:lstStyle/>
          <a:p>
            <a:r>
              <a:rPr lang="en-US" dirty="0"/>
              <a:t>Dry Detention</a:t>
            </a:r>
          </a:p>
        </p:txBody>
      </p:sp>
      <p:sp>
        <p:nvSpPr>
          <p:cNvPr id="3" name="Content Placeholder 2"/>
          <p:cNvSpPr>
            <a:spLocks noGrp="1"/>
          </p:cNvSpPr>
          <p:nvPr>
            <p:ph idx="1"/>
          </p:nvPr>
        </p:nvSpPr>
        <p:spPr>
          <a:xfrm>
            <a:off x="529498" y="1274782"/>
            <a:ext cx="7886700" cy="1953160"/>
          </a:xfrm>
        </p:spPr>
        <p:txBody>
          <a:bodyPr/>
          <a:lstStyle/>
          <a:p>
            <a:r>
              <a:rPr lang="en-US" dirty="0"/>
              <a:t>Biological activity is severely limited</a:t>
            </a:r>
          </a:p>
          <a:p>
            <a:r>
              <a:rPr lang="en-US" dirty="0"/>
              <a:t>Removal efficiencies for dissolved constituents (nutrients) are low</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52</a:t>
            </a:fld>
            <a:endParaRPr lang="en-US"/>
          </a:p>
        </p:txBody>
      </p:sp>
      <p:pic>
        <p:nvPicPr>
          <p:cNvPr id="8" name="Picture 7"/>
          <p:cNvPicPr>
            <a:picLocks noChangeAspect="1"/>
          </p:cNvPicPr>
          <p:nvPr/>
        </p:nvPicPr>
        <p:blipFill>
          <a:blip r:embed="rId3"/>
          <a:stretch>
            <a:fillRect/>
          </a:stretch>
        </p:blipFill>
        <p:spPr>
          <a:xfrm>
            <a:off x="1977119" y="2689615"/>
            <a:ext cx="5467350" cy="3838575"/>
          </a:xfrm>
          <a:prstGeom prst="rect">
            <a:avLst/>
          </a:prstGeom>
        </p:spPr>
      </p:pic>
    </p:spTree>
    <p:extLst>
      <p:ext uri="{BB962C8B-B14F-4D97-AF65-F5344CB8AC3E}">
        <p14:creationId xmlns:p14="http://schemas.microsoft.com/office/powerpoint/2010/main" val="18562114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2"/>
            <a:ext cx="7609114" cy="1183339"/>
          </a:xfrm>
        </p:spPr>
        <p:txBody>
          <a:bodyPr/>
          <a:lstStyle/>
          <a:p>
            <a:r>
              <a:rPr lang="en-US" dirty="0"/>
              <a:t>Detention with Filtration</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53</a:t>
            </a:fld>
            <a:endParaRPr lang="en-US"/>
          </a:p>
        </p:txBody>
      </p:sp>
      <p:pic>
        <p:nvPicPr>
          <p:cNvPr id="2050" name="Picture 2" descr="http://www.detentionpondservices.com/wp-content/uploads/2014/07/IMG_1530-1000x5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90250"/>
            <a:ext cx="9144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6482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54</a:t>
            </a:fld>
            <a:endParaRPr lang="en-US" dirty="0"/>
          </a:p>
        </p:txBody>
      </p:sp>
      <p:sp>
        <p:nvSpPr>
          <p:cNvPr id="13" name="Text Box 2"/>
          <p:cNvSpPr txBox="1">
            <a:spLocks noChangeArrowheads="1"/>
          </p:cNvSpPr>
          <p:nvPr/>
        </p:nvSpPr>
        <p:spPr bwMode="auto">
          <a:xfrm>
            <a:off x="1193800" y="-88900"/>
            <a:ext cx="7950202" cy="1143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ctr" fontAlgn="base">
              <a:spcBef>
                <a:spcPct val="0"/>
              </a:spcBef>
              <a:spcAft>
                <a:spcPct val="0"/>
              </a:spcAft>
            </a:pPr>
            <a:r>
              <a:rPr lang="en-US" altLang="en-US" sz="3600" b="1" dirty="0">
                <a:solidFill>
                  <a:schemeClr val="bg1"/>
                </a:solidFill>
                <a:cs typeface="Arial" pitchFamily="34" charset="0"/>
              </a:rPr>
              <a:t>Cautions Concerning the Use of </a:t>
            </a:r>
          </a:p>
          <a:p>
            <a:pPr lvl="0" algn="ctr" fontAlgn="base">
              <a:spcBef>
                <a:spcPct val="0"/>
              </a:spcBef>
              <a:spcAft>
                <a:spcPct val="0"/>
              </a:spcAft>
            </a:pPr>
            <a:r>
              <a:rPr lang="en-US" altLang="en-US" sz="3600" b="1" dirty="0">
                <a:solidFill>
                  <a:schemeClr val="bg1"/>
                </a:solidFill>
                <a:cs typeface="Arial" pitchFamily="34" charset="0"/>
              </a:rPr>
              <a:t>Detention with Filtration Systems</a:t>
            </a: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Box 3"/>
          <p:cNvSpPr txBox="1"/>
          <p:nvPr/>
        </p:nvSpPr>
        <p:spPr>
          <a:xfrm>
            <a:off x="464306" y="1227138"/>
            <a:ext cx="8338457" cy="1785104"/>
          </a:xfrm>
          <a:prstGeom prst="rect">
            <a:avLst/>
          </a:prstGeom>
          <a:noFill/>
        </p:spPr>
        <p:txBody>
          <a:bodyPr wrap="square" rtlCol="0">
            <a:spAutoFit/>
          </a:bodyPr>
          <a:lstStyle/>
          <a:p>
            <a:pPr marL="285750" indent="-285750">
              <a:buFont typeface="Arial" panose="020B0604020202020204" pitchFamily="34" charset="0"/>
              <a:buChar char="•"/>
            </a:pPr>
            <a:r>
              <a:rPr lang="en-US" sz="2200" dirty="0"/>
              <a:t>Prone to failure and high operation and maintenance (O &amp; M) cost.  </a:t>
            </a:r>
          </a:p>
          <a:p>
            <a:pPr marL="285750" indent="-285750">
              <a:buFont typeface="Arial" panose="020B0604020202020204" pitchFamily="34" charset="0"/>
              <a:buChar char="•"/>
            </a:pPr>
            <a:r>
              <a:rPr lang="en-US" sz="2200" dirty="0"/>
              <a:t>Such filter systems should only be considered where no other Best Management Practice (BMP) is feasible.  </a:t>
            </a:r>
          </a:p>
          <a:p>
            <a:pPr marL="285750" indent="-285750">
              <a:buFont typeface="Arial" panose="020B0604020202020204" pitchFamily="34" charset="0"/>
              <a:buChar char="•"/>
            </a:pPr>
            <a:r>
              <a:rPr lang="en-US" sz="2200" dirty="0"/>
              <a:t>Not in every Applicant’s Handbook II, but allowed under the Alternative Design Section of Applicant’s Handbook Volume I</a:t>
            </a:r>
          </a:p>
        </p:txBody>
      </p:sp>
      <p:pic>
        <p:nvPicPr>
          <p:cNvPr id="3" name="Picture 2"/>
          <p:cNvPicPr>
            <a:picLocks noChangeAspect="1"/>
          </p:cNvPicPr>
          <p:nvPr/>
        </p:nvPicPr>
        <p:blipFill>
          <a:blip r:embed="rId3"/>
          <a:stretch>
            <a:fillRect/>
          </a:stretch>
        </p:blipFill>
        <p:spPr>
          <a:xfrm>
            <a:off x="1156831" y="3689351"/>
            <a:ext cx="6737428" cy="2793999"/>
          </a:xfrm>
          <a:prstGeom prst="rect">
            <a:avLst/>
          </a:prstGeom>
        </p:spPr>
      </p:pic>
    </p:spTree>
    <p:extLst>
      <p:ext uri="{BB962C8B-B14F-4D97-AF65-F5344CB8AC3E}">
        <p14:creationId xmlns:p14="http://schemas.microsoft.com/office/powerpoint/2010/main" val="32733275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832293" y="6324602"/>
            <a:ext cx="2133600" cy="365125"/>
          </a:xfrm>
        </p:spPr>
        <p:txBody>
          <a:bodyPr/>
          <a:lstStyle/>
          <a:p>
            <a:fld id="{2375F40C-D5F0-4A96-94F9-2043857CA1A8}" type="slidenum">
              <a:rPr lang="en-US" smtClean="0"/>
              <a:t>55</a:t>
            </a:fld>
            <a:endParaRPr lang="en-US" dirty="0"/>
          </a:p>
        </p:txBody>
      </p:sp>
      <p:sp>
        <p:nvSpPr>
          <p:cNvPr id="13" name="Text Box 2"/>
          <p:cNvSpPr txBox="1">
            <a:spLocks noChangeArrowheads="1"/>
          </p:cNvSpPr>
          <p:nvPr/>
        </p:nvSpPr>
        <p:spPr bwMode="auto">
          <a:xfrm>
            <a:off x="76201" y="-122406"/>
            <a:ext cx="9067801" cy="11130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ctr" fontAlgn="base">
              <a:spcBef>
                <a:spcPct val="0"/>
              </a:spcBef>
              <a:spcAft>
                <a:spcPct val="0"/>
              </a:spcAft>
            </a:pPr>
            <a:r>
              <a:rPr lang="en-US" altLang="en-US" sz="3600" b="1" dirty="0">
                <a:solidFill>
                  <a:schemeClr val="bg1"/>
                </a:solidFill>
                <a:cs typeface="Arial" pitchFamily="34" charset="0"/>
              </a:rPr>
              <a:t>Issues Related to the Use of </a:t>
            </a:r>
          </a:p>
          <a:p>
            <a:pPr lvl="0" algn="ctr" fontAlgn="base">
              <a:spcBef>
                <a:spcPct val="0"/>
              </a:spcBef>
              <a:spcAft>
                <a:spcPct val="0"/>
              </a:spcAft>
            </a:pPr>
            <a:r>
              <a:rPr lang="en-US" altLang="en-US" sz="3600" b="1" dirty="0">
                <a:solidFill>
                  <a:schemeClr val="bg1"/>
                </a:solidFill>
                <a:cs typeface="Arial" pitchFamily="34" charset="0"/>
              </a:rPr>
              <a:t>Detention with Filtration Systems</a:t>
            </a: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Box 3"/>
          <p:cNvSpPr txBox="1"/>
          <p:nvPr/>
        </p:nvSpPr>
        <p:spPr>
          <a:xfrm>
            <a:off x="402620" y="1384302"/>
            <a:ext cx="8338457" cy="4770537"/>
          </a:xfrm>
          <a:prstGeom prst="rect">
            <a:avLst/>
          </a:prstGeom>
          <a:noFill/>
        </p:spPr>
        <p:txBody>
          <a:bodyPr wrap="square" rtlCol="0">
            <a:spAutoFit/>
          </a:bodyPr>
          <a:lstStyle/>
          <a:p>
            <a:pPr marL="285750" indent="-285750">
              <a:buFont typeface="Arial" panose="020B0604020202020204" pitchFamily="34" charset="0"/>
              <a:buChar char="•"/>
            </a:pPr>
            <a:r>
              <a:rPr lang="en-US" sz="1900" dirty="0"/>
              <a:t>Periodic in-situ testing for the life of the system</a:t>
            </a:r>
          </a:p>
          <a:p>
            <a:pPr marL="285750" indent="-285750">
              <a:buFont typeface="Arial" panose="020B0604020202020204" pitchFamily="34" charset="0"/>
              <a:buChar char="•"/>
            </a:pPr>
            <a:r>
              <a:rPr lang="en-US" sz="1900" dirty="0"/>
              <a:t>Routine inspection and cleaning by pressure back-washing</a:t>
            </a:r>
          </a:p>
          <a:p>
            <a:pPr marL="285750" indent="-285750">
              <a:buFont typeface="Arial" panose="020B0604020202020204" pitchFamily="34" charset="0"/>
              <a:buChar char="•"/>
            </a:pPr>
            <a:r>
              <a:rPr lang="en-US" sz="1900" dirty="0"/>
              <a:t>Annual reports prepared by a registered professional are necessary</a:t>
            </a:r>
          </a:p>
          <a:p>
            <a:pPr marL="285750" indent="-285750">
              <a:buFont typeface="Arial" panose="020B0604020202020204" pitchFamily="34" charset="0"/>
              <a:buChar char="•"/>
            </a:pPr>
            <a:r>
              <a:rPr lang="en-US" sz="1900" dirty="0"/>
              <a:t>Sufficient budgeting for O&amp;M costs, that accounts for inspection and maintenance activities as well as periodic replacement of the filter</a:t>
            </a:r>
          </a:p>
          <a:p>
            <a:pPr marL="285750" indent="-285750">
              <a:buFont typeface="Arial" panose="020B0604020202020204" pitchFamily="34" charset="0"/>
              <a:buChar char="•"/>
            </a:pPr>
            <a:r>
              <a:rPr lang="en-US" sz="1900" dirty="0"/>
              <a:t>Heightened design considerations when proposed in poorly drained soils</a:t>
            </a:r>
          </a:p>
          <a:p>
            <a:pPr marL="285750" indent="-285750">
              <a:buFont typeface="Arial" panose="020B0604020202020204" pitchFamily="34" charset="0"/>
              <a:buChar char="•"/>
            </a:pPr>
            <a:r>
              <a:rPr lang="en-US" sz="1900" dirty="0"/>
              <a:t>Placement of systems within the wet SHGWT require more construction and O&amp;M cost due to system being designed to eliminate groundwater intrusion</a:t>
            </a:r>
          </a:p>
          <a:p>
            <a:pPr marL="285750" indent="-285750">
              <a:buFont typeface="Arial" panose="020B0604020202020204" pitchFamily="34" charset="0"/>
              <a:buChar char="•"/>
            </a:pPr>
            <a:r>
              <a:rPr lang="en-US" sz="1900" dirty="0"/>
              <a:t>Use of system is limited to small drainage areas (less than five acres) such as highly imperious commercial/industrial sites that are well stabilized with little potential for erodible soils, organic matter, or other materials to impact the filter function.  Filters are not recommended for subdivisions where homeowners’ associations are responsible for maintenance</a:t>
            </a:r>
          </a:p>
          <a:p>
            <a:pPr marL="285750" indent="-285750">
              <a:buFont typeface="Arial" panose="020B0604020202020204" pitchFamily="34" charset="0"/>
              <a:buChar char="•"/>
            </a:pPr>
            <a:r>
              <a:rPr lang="en-US" sz="1900" dirty="0"/>
              <a:t>Special protection of the filter bed from the time of construction until the site has been stabilized to prohibit blinding with </a:t>
            </a:r>
            <a:r>
              <a:rPr lang="en-US" sz="1900" dirty="0" err="1"/>
              <a:t>silty</a:t>
            </a:r>
            <a:r>
              <a:rPr lang="en-US" sz="1900" dirty="0"/>
              <a:t> material, excessive compaction, or damage to the drainage system</a:t>
            </a:r>
          </a:p>
        </p:txBody>
      </p:sp>
    </p:spTree>
    <p:extLst>
      <p:ext uri="{BB962C8B-B14F-4D97-AF65-F5344CB8AC3E}">
        <p14:creationId xmlns:p14="http://schemas.microsoft.com/office/powerpoint/2010/main" val="27585238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3"/>
            <a:ext cx="8073376" cy="1055710"/>
          </a:xfrm>
        </p:spPr>
        <p:txBody>
          <a:bodyPr/>
          <a:lstStyle/>
          <a:p>
            <a:r>
              <a:rPr lang="en-US" dirty="0" err="1"/>
              <a:t>Biofiltration</a:t>
            </a:r>
            <a:r>
              <a:rPr lang="en-US" dirty="0"/>
              <a:t> – Tree Box Filter</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56</a:t>
            </a:fld>
            <a:endParaRPr lang="en-US"/>
          </a:p>
        </p:txBody>
      </p:sp>
      <p:pic>
        <p:nvPicPr>
          <p:cNvPr id="4098" name="Picture 2" descr="https://www.wbdg.org/ccb/AF/AFSUSTTOOLKIT/Strategies/Site/images/treebox-Mod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9479" y="1087939"/>
            <a:ext cx="6359703" cy="537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0622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3"/>
            <a:ext cx="8073376" cy="1055710"/>
          </a:xfrm>
        </p:spPr>
        <p:txBody>
          <a:bodyPr/>
          <a:lstStyle/>
          <a:p>
            <a:r>
              <a:rPr lang="en-US" dirty="0" err="1"/>
              <a:t>Biofiltration</a:t>
            </a:r>
            <a:r>
              <a:rPr lang="en-US" dirty="0"/>
              <a:t> – Tree Box Filter</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57</a:t>
            </a:fld>
            <a:endParaRPr lang="en-US"/>
          </a:p>
        </p:txBody>
      </p:sp>
      <p:pic>
        <p:nvPicPr>
          <p:cNvPr id="1026" name="Picture 2" descr="Image result for tree box filt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594" y="1310072"/>
            <a:ext cx="3108002" cy="23367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ree box fil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080" y="3931746"/>
            <a:ext cx="3150745" cy="20991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tree box fil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1596" y="2296218"/>
            <a:ext cx="2427492" cy="301645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tree box filt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4185" y="4130211"/>
            <a:ext cx="2364929" cy="23649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stretch>
            <a:fillRect/>
          </a:stretch>
        </p:blipFill>
        <p:spPr>
          <a:xfrm>
            <a:off x="5781859" y="1331579"/>
            <a:ext cx="3426380" cy="2572473"/>
          </a:xfrm>
          <a:prstGeom prst="rect">
            <a:avLst/>
          </a:prstGeom>
        </p:spPr>
      </p:pic>
    </p:spTree>
    <p:extLst>
      <p:ext uri="{BB962C8B-B14F-4D97-AF65-F5344CB8AC3E}">
        <p14:creationId xmlns:p14="http://schemas.microsoft.com/office/powerpoint/2010/main" val="40937730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2"/>
            <a:ext cx="7609114" cy="1041989"/>
          </a:xfrm>
        </p:spPr>
        <p:txBody>
          <a:bodyPr>
            <a:normAutofit fontScale="90000"/>
          </a:bodyPr>
          <a:lstStyle/>
          <a:p>
            <a:r>
              <a:rPr lang="en-US" dirty="0"/>
              <a:t>Bio-Sorption Activated Media (BAM)</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58</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4787" y="1839435"/>
            <a:ext cx="5813608" cy="3604437"/>
          </a:xfrm>
          <a:prstGeom prst="rect">
            <a:avLst/>
          </a:prstGeom>
        </p:spPr>
      </p:pic>
    </p:spTree>
    <p:extLst>
      <p:ext uri="{BB962C8B-B14F-4D97-AF65-F5344CB8AC3E}">
        <p14:creationId xmlns:p14="http://schemas.microsoft.com/office/powerpoint/2010/main" val="29080811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4976" y="1325895"/>
            <a:ext cx="7886700" cy="4351338"/>
          </a:xfrm>
        </p:spPr>
        <p:txBody>
          <a:bodyPr/>
          <a:lstStyle/>
          <a:p>
            <a:r>
              <a:rPr lang="en-US" dirty="0"/>
              <a:t>Sorption is a physiochemical process that occurs with solid media to build-up or concentrate pollutant(s) onto the media.</a:t>
            </a:r>
          </a:p>
          <a:p>
            <a:r>
              <a:rPr lang="en-US" dirty="0"/>
              <a:t>Activation occurs when the media and the working environment are altered to improve removal, sometimes by physical measures or biological means.</a:t>
            </a:r>
          </a:p>
          <a:p>
            <a:r>
              <a:rPr lang="en-US" dirty="0"/>
              <a:t>Thus BAM is a media for pollutant removal that has sorption properties in a specific environment.</a:t>
            </a:r>
          </a:p>
          <a:p>
            <a:pPr marL="0"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59</a:t>
            </a:fld>
            <a:endParaRPr lang="en-US"/>
          </a:p>
        </p:txBody>
      </p:sp>
      <p:sp>
        <p:nvSpPr>
          <p:cNvPr id="7" name="Title 1"/>
          <p:cNvSpPr>
            <a:spLocks noGrp="1"/>
          </p:cNvSpPr>
          <p:nvPr>
            <p:ph type="title"/>
          </p:nvPr>
        </p:nvSpPr>
        <p:spPr>
          <a:xfrm>
            <a:off x="906237" y="2"/>
            <a:ext cx="7609114" cy="1010091"/>
          </a:xfrm>
        </p:spPr>
        <p:txBody>
          <a:bodyPr>
            <a:normAutofit fontScale="90000"/>
          </a:bodyPr>
          <a:lstStyle/>
          <a:p>
            <a:r>
              <a:rPr lang="en-US" dirty="0"/>
              <a:t>Bio-Sorption Activated Media (BAM)</a:t>
            </a:r>
          </a:p>
        </p:txBody>
      </p:sp>
    </p:spTree>
    <p:extLst>
      <p:ext uri="{BB962C8B-B14F-4D97-AF65-F5344CB8AC3E}">
        <p14:creationId xmlns:p14="http://schemas.microsoft.com/office/powerpoint/2010/main" val="284642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1104900" y="264404"/>
            <a:ext cx="7989527" cy="7388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lgn="ctr" fontAlgn="base">
              <a:spcBef>
                <a:spcPct val="0"/>
              </a:spcBef>
              <a:spcAft>
                <a:spcPct val="0"/>
              </a:spcAft>
            </a:pPr>
            <a:r>
              <a:rPr lang="en-US" altLang="en-US" sz="3600" b="1" dirty="0">
                <a:solidFill>
                  <a:schemeClr val="bg1"/>
                </a:solidFill>
                <a:cs typeface="Arial" pitchFamily="34" charset="0"/>
              </a:rPr>
              <a:t>On-Line vs Off-Line Stormwater Systems</a:t>
            </a:r>
            <a:endParaRPr lang="en-US" altLang="en-US" sz="3600" dirty="0">
              <a:solidFill>
                <a:schemeClr val="bg1"/>
              </a:solidFill>
              <a:cs typeface="Arial" pitchFamily="34" charset="0"/>
            </a:endParaRPr>
          </a:p>
        </p:txBody>
      </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17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3900" y="1752600"/>
            <a:ext cx="3177177"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101" y="1206500"/>
            <a:ext cx="2722701" cy="319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315800" y="3294080"/>
            <a:ext cx="1939717" cy="434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838200" y="5237603"/>
            <a:ext cx="2209800" cy="307777"/>
          </a:xfrm>
          <a:prstGeom prst="rect">
            <a:avLst/>
          </a:prstGeom>
          <a:noFill/>
        </p:spPr>
        <p:txBody>
          <a:bodyPr wrap="square" rtlCol="0">
            <a:spAutoFit/>
          </a:bodyPr>
          <a:lstStyle/>
          <a:p>
            <a:pPr algn="ctr"/>
            <a:r>
              <a:rPr lang="en-US" sz="1400" dirty="0">
                <a:solidFill>
                  <a:schemeClr val="tx2"/>
                </a:solidFill>
              </a:rPr>
              <a:t>On-Line Treatment System</a:t>
            </a:r>
          </a:p>
        </p:txBody>
      </p:sp>
      <p:sp>
        <p:nvSpPr>
          <p:cNvPr id="17" name="TextBox 16"/>
          <p:cNvSpPr txBox="1"/>
          <p:nvPr/>
        </p:nvSpPr>
        <p:spPr>
          <a:xfrm>
            <a:off x="6629400" y="3429002"/>
            <a:ext cx="2209800" cy="307777"/>
          </a:xfrm>
          <a:prstGeom prst="rect">
            <a:avLst/>
          </a:prstGeom>
          <a:noFill/>
        </p:spPr>
        <p:txBody>
          <a:bodyPr wrap="square" rtlCol="0">
            <a:spAutoFit/>
          </a:bodyPr>
          <a:lstStyle/>
          <a:p>
            <a:pPr algn="ctr"/>
            <a:r>
              <a:rPr lang="en-US" sz="1400" dirty="0">
                <a:solidFill>
                  <a:schemeClr val="tx2"/>
                </a:solidFill>
              </a:rPr>
              <a:t>Off-Line Treatment System</a:t>
            </a:r>
          </a:p>
        </p:txBody>
      </p:sp>
      <p:sp>
        <p:nvSpPr>
          <p:cNvPr id="6" name="Slide Number Placeholder 5"/>
          <p:cNvSpPr>
            <a:spLocks noGrp="1"/>
          </p:cNvSpPr>
          <p:nvPr>
            <p:ph type="sldNum" sz="quarter" idx="12"/>
          </p:nvPr>
        </p:nvSpPr>
        <p:spPr>
          <a:xfrm>
            <a:off x="6553200" y="6324602"/>
            <a:ext cx="2133600" cy="365125"/>
          </a:xfrm>
        </p:spPr>
        <p:txBody>
          <a:bodyPr/>
          <a:lstStyle/>
          <a:p>
            <a:fld id="{2375F40C-D5F0-4A96-94F9-2043857CA1A8}" type="slidenum">
              <a:rPr lang="en-US" smtClean="0"/>
              <a:t>6</a:t>
            </a:fld>
            <a:endParaRPr lang="en-US" dirty="0"/>
          </a:p>
        </p:txBody>
      </p:sp>
    </p:spTree>
    <p:extLst>
      <p:ext uri="{BB962C8B-B14F-4D97-AF65-F5344CB8AC3E}">
        <p14:creationId xmlns:p14="http://schemas.microsoft.com/office/powerpoint/2010/main" val="31326887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2"/>
            <a:ext cx="7609114" cy="1052621"/>
          </a:xfrm>
        </p:spPr>
        <p:txBody>
          <a:bodyPr/>
          <a:lstStyle/>
          <a:p>
            <a:r>
              <a:rPr lang="en-US" dirty="0"/>
              <a:t>Possible Sources for BAM</a:t>
            </a:r>
          </a:p>
        </p:txBody>
      </p:sp>
      <p:sp>
        <p:nvSpPr>
          <p:cNvPr id="3" name="Content Placeholder 2"/>
          <p:cNvSpPr>
            <a:spLocks noGrp="1"/>
          </p:cNvSpPr>
          <p:nvPr>
            <p:ph idx="1"/>
          </p:nvPr>
        </p:nvSpPr>
        <p:spPr>
          <a:xfrm>
            <a:off x="570835" y="1347160"/>
            <a:ext cx="4230429" cy="4351338"/>
          </a:xfrm>
        </p:spPr>
        <p:txBody>
          <a:bodyPr>
            <a:normAutofit/>
          </a:bodyPr>
          <a:lstStyle/>
          <a:p>
            <a:r>
              <a:rPr lang="en-US" dirty="0"/>
              <a:t>Expanded Clay</a:t>
            </a:r>
          </a:p>
          <a:p>
            <a:r>
              <a:rPr lang="en-US" dirty="0"/>
              <a:t>Peat</a:t>
            </a:r>
          </a:p>
          <a:p>
            <a:r>
              <a:rPr lang="en-US" dirty="0"/>
              <a:t>Sandy/Loamy/Clayey Soils</a:t>
            </a:r>
          </a:p>
          <a:p>
            <a:r>
              <a:rPr lang="en-US" dirty="0"/>
              <a:t>Untreated Sawdust</a:t>
            </a:r>
          </a:p>
          <a:p>
            <a:r>
              <a:rPr lang="en-US" dirty="0"/>
              <a:t>Paper/Newspaper</a:t>
            </a:r>
          </a:p>
          <a:p>
            <a:r>
              <a:rPr lang="en-US" dirty="0"/>
              <a:t>Palm Tree Fronds</a:t>
            </a:r>
          </a:p>
          <a:p>
            <a:r>
              <a:rPr lang="en-US" dirty="0"/>
              <a:t>Tire Crumb or Chips</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60</a:t>
            </a:fld>
            <a:endParaRPr lang="en-US"/>
          </a:p>
        </p:txBody>
      </p:sp>
      <p:sp>
        <p:nvSpPr>
          <p:cNvPr id="8" name="Content Placeholder 2"/>
          <p:cNvSpPr txBox="1">
            <a:spLocks/>
          </p:cNvSpPr>
          <p:nvPr/>
        </p:nvSpPr>
        <p:spPr>
          <a:xfrm>
            <a:off x="5156792" y="1347160"/>
            <a:ext cx="389151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US" dirty="0"/>
              <a:t>Limestone</a:t>
            </a:r>
          </a:p>
          <a:p>
            <a:pPr marL="285750" indent="-285750"/>
            <a:r>
              <a:rPr lang="en-US" dirty="0"/>
              <a:t>Crushed Shells</a:t>
            </a:r>
          </a:p>
          <a:p>
            <a:pPr marL="285750" indent="-285750"/>
            <a:r>
              <a:rPr lang="en-US" dirty="0"/>
              <a:t>Wood </a:t>
            </a:r>
          </a:p>
          <a:p>
            <a:pPr marL="285750" indent="-285750"/>
            <a:r>
              <a:rPr lang="en-US" dirty="0"/>
              <a:t>Sawdust (untreated)</a:t>
            </a:r>
          </a:p>
          <a:p>
            <a:pPr marL="285750" indent="-285750"/>
            <a:r>
              <a:rPr lang="en-US" dirty="0"/>
              <a:t>Activated Carbon</a:t>
            </a:r>
          </a:p>
          <a:p>
            <a:pPr marL="285750" indent="-285750"/>
            <a:r>
              <a:rPr lang="en-US" dirty="0"/>
              <a:t>Compost</a:t>
            </a:r>
          </a:p>
          <a:p>
            <a:pPr marL="285750" indent="-285750"/>
            <a:r>
              <a:rPr lang="en-US" dirty="0"/>
              <a:t>Coconut Coir</a:t>
            </a:r>
          </a:p>
        </p:txBody>
      </p:sp>
    </p:spTree>
    <p:extLst>
      <p:ext uri="{BB962C8B-B14F-4D97-AF65-F5344CB8AC3E}">
        <p14:creationId xmlns:p14="http://schemas.microsoft.com/office/powerpoint/2010/main" val="39043643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3"/>
            <a:ext cx="7609114" cy="988826"/>
          </a:xfrm>
        </p:spPr>
        <p:txBody>
          <a:bodyPr>
            <a:normAutofit fontScale="90000"/>
          </a:bodyPr>
          <a:lstStyle/>
          <a:p>
            <a:r>
              <a:rPr lang="en-US" dirty="0"/>
              <a:t>Bio-Sorption Activated Media (BAM)</a:t>
            </a:r>
          </a:p>
        </p:txBody>
      </p:sp>
      <p:sp>
        <p:nvSpPr>
          <p:cNvPr id="3" name="Content Placeholder 2"/>
          <p:cNvSpPr>
            <a:spLocks noGrp="1"/>
          </p:cNvSpPr>
          <p:nvPr>
            <p:ph idx="1"/>
          </p:nvPr>
        </p:nvSpPr>
        <p:spPr>
          <a:xfrm>
            <a:off x="204787" y="1256783"/>
            <a:ext cx="7886700" cy="4272147"/>
          </a:xfrm>
        </p:spPr>
        <p:txBody>
          <a:bodyPr>
            <a:normAutofit lnSpcReduction="10000"/>
          </a:bodyPr>
          <a:lstStyle/>
          <a:p>
            <a:r>
              <a:rPr lang="en-US" dirty="0"/>
              <a:t>Over 15 years of experience at UCF</a:t>
            </a:r>
          </a:p>
          <a:p>
            <a:r>
              <a:rPr lang="en-US" dirty="0"/>
              <a:t>60-90% reduction in nitrate, and 80-90% reduction in phosphorus are achievable and typical removal ranges</a:t>
            </a:r>
          </a:p>
          <a:p>
            <a:r>
              <a:rPr lang="en-US" dirty="0"/>
              <a:t>Long life span (20+ years)</a:t>
            </a:r>
          </a:p>
          <a:p>
            <a:r>
              <a:rPr lang="en-US" dirty="0"/>
              <a:t>Many deployment options available (seemingly only limited by imagination!)</a:t>
            </a:r>
          </a:p>
          <a:p>
            <a:r>
              <a:rPr lang="en-US" dirty="0"/>
              <a:t>Retention basins, swales, rain gardens, exfiltration, baffle boxes, tree wells, pervious pavement, </a:t>
            </a:r>
            <a:r>
              <a:rPr lang="en-US" dirty="0" err="1"/>
              <a:t>greenroofs</a:t>
            </a:r>
            <a:r>
              <a:rPr lang="en-US" dirty="0"/>
              <a:t>, side drains, vegetated filter strips.</a:t>
            </a:r>
          </a:p>
          <a:p>
            <a:endParaRPr lang="en-US" dirty="0"/>
          </a:p>
          <a:p>
            <a:pPr marL="0"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61</a:t>
            </a:fld>
            <a:endParaRPr lang="en-US"/>
          </a:p>
        </p:txBody>
      </p:sp>
      <p:pic>
        <p:nvPicPr>
          <p:cNvPr id="1026" name="Picture 2" descr="https://stormwater.ucf.edu/wp-content/uploads/2014/09/StormwaterMasco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591" y="5218789"/>
            <a:ext cx="2158409" cy="1308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2621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62</a:t>
            </a:fld>
            <a:endParaRPr lang="en-US"/>
          </a:p>
        </p:txBody>
      </p:sp>
      <p:pic>
        <p:nvPicPr>
          <p:cNvPr id="7" name="Picture 6"/>
          <p:cNvPicPr>
            <a:picLocks noChangeAspect="1"/>
          </p:cNvPicPr>
          <p:nvPr/>
        </p:nvPicPr>
        <p:blipFill>
          <a:blip r:embed="rId3"/>
          <a:stretch>
            <a:fillRect/>
          </a:stretch>
        </p:blipFill>
        <p:spPr>
          <a:xfrm>
            <a:off x="0" y="6200"/>
            <a:ext cx="9144000" cy="6845599"/>
          </a:xfrm>
          <a:prstGeom prst="rect">
            <a:avLst/>
          </a:prstGeom>
        </p:spPr>
      </p:pic>
      <p:sp>
        <p:nvSpPr>
          <p:cNvPr id="3" name="TextBox 2"/>
          <p:cNvSpPr txBox="1"/>
          <p:nvPr/>
        </p:nvSpPr>
        <p:spPr>
          <a:xfrm>
            <a:off x="7518400" y="6062133"/>
            <a:ext cx="1625600" cy="601707"/>
          </a:xfrm>
          <a:prstGeom prst="rect">
            <a:avLst/>
          </a:prstGeom>
          <a:noFill/>
        </p:spPr>
        <p:txBody>
          <a:bodyPr wrap="square" rtlCol="0">
            <a:spAutoFit/>
          </a:bodyPr>
          <a:lstStyle/>
          <a:p>
            <a:r>
              <a:rPr lang="en-US" sz="1600" dirty="0"/>
              <a:t>Slide Credit to Clark Hull</a:t>
            </a:r>
          </a:p>
        </p:txBody>
      </p:sp>
    </p:spTree>
    <p:extLst>
      <p:ext uri="{BB962C8B-B14F-4D97-AF65-F5344CB8AC3E}">
        <p14:creationId xmlns:p14="http://schemas.microsoft.com/office/powerpoint/2010/main" val="22658984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7" y="2"/>
            <a:ext cx="7609114" cy="1006865"/>
          </a:xfrm>
        </p:spPr>
        <p:txBody>
          <a:bodyPr/>
          <a:lstStyle/>
          <a:p>
            <a:r>
              <a:rPr lang="en-US" dirty="0"/>
              <a:t>Retention Ponds in the Sky</a:t>
            </a:r>
          </a:p>
        </p:txBody>
      </p:sp>
      <p:sp>
        <p:nvSpPr>
          <p:cNvPr id="3" name="Content Placeholder 2"/>
          <p:cNvSpPr>
            <a:spLocks noGrp="1"/>
          </p:cNvSpPr>
          <p:nvPr>
            <p:ph idx="1"/>
          </p:nvPr>
        </p:nvSpPr>
        <p:spPr>
          <a:xfrm>
            <a:off x="294900" y="1664334"/>
            <a:ext cx="4245807" cy="4211149"/>
          </a:xfrm>
        </p:spPr>
        <p:txBody>
          <a:bodyPr>
            <a:normAutofit/>
          </a:bodyPr>
          <a:lstStyle/>
          <a:p>
            <a:r>
              <a:rPr lang="en-US" dirty="0"/>
              <a:t>First line of defense in stormwater source control</a:t>
            </a:r>
          </a:p>
          <a:p>
            <a:r>
              <a:rPr lang="en-US" dirty="0"/>
              <a:t>Increase evapotranspiration</a:t>
            </a:r>
          </a:p>
          <a:p>
            <a:r>
              <a:rPr lang="en-US" dirty="0"/>
              <a:t>A tree canopy can intercept 15-20% of water that falls on leaves</a:t>
            </a:r>
          </a:p>
          <a:p>
            <a:r>
              <a:rPr lang="en-US" dirty="0"/>
              <a:t>Cover impervious surface and shade buildings</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63</a:t>
            </a:fld>
            <a:endParaRPr lang="en-US"/>
          </a:p>
        </p:txBody>
      </p:sp>
      <p:sp>
        <p:nvSpPr>
          <p:cNvPr id="8" name="Content Placeholder 2"/>
          <p:cNvSpPr txBox="1">
            <a:spLocks/>
          </p:cNvSpPr>
          <p:nvPr/>
        </p:nvSpPr>
        <p:spPr>
          <a:xfrm>
            <a:off x="369898" y="2736645"/>
            <a:ext cx="4376763" cy="13178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600" dirty="0"/>
          </a:p>
        </p:txBody>
      </p:sp>
      <p:pic>
        <p:nvPicPr>
          <p:cNvPr id="3076" name="Picture 4" descr="http://legacy.iaacblog.com/maa2014-2015-advanced-architecture-concepts/files/2014/11/Pooktre-man-tree-shap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1664334"/>
            <a:ext cx="4495791" cy="421114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323522" y="5993296"/>
            <a:ext cx="4005469" cy="276999"/>
          </a:xfrm>
          <a:prstGeom prst="rect">
            <a:avLst/>
          </a:prstGeom>
          <a:noFill/>
        </p:spPr>
        <p:txBody>
          <a:bodyPr wrap="square" rtlCol="0">
            <a:spAutoFit/>
          </a:bodyPr>
          <a:lstStyle/>
          <a:p>
            <a:pPr algn="r"/>
            <a:r>
              <a:rPr lang="en-US" sz="1200" dirty="0"/>
              <a:t>Photo credit:  </a:t>
            </a:r>
            <a:r>
              <a:rPr lang="en-US" sz="1200" dirty="0" err="1"/>
              <a:t>Pooktre</a:t>
            </a:r>
            <a:r>
              <a:rPr lang="en-US" sz="1200" dirty="0"/>
              <a:t> Tree Shapers</a:t>
            </a:r>
          </a:p>
        </p:txBody>
      </p:sp>
    </p:spTree>
    <p:extLst>
      <p:ext uri="{BB962C8B-B14F-4D97-AF65-F5344CB8AC3E}">
        <p14:creationId xmlns:p14="http://schemas.microsoft.com/office/powerpoint/2010/main" val="26614265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Lee Marchman, P.E.</a:t>
            </a:r>
          </a:p>
        </p:txBody>
      </p:sp>
      <p:sp>
        <p:nvSpPr>
          <p:cNvPr id="3" name="Content Placeholder 2"/>
          <p:cNvSpPr>
            <a:spLocks noGrp="1"/>
          </p:cNvSpPr>
          <p:nvPr>
            <p:ph idx="1"/>
          </p:nvPr>
        </p:nvSpPr>
        <p:spPr>
          <a:xfrm>
            <a:off x="647700" y="5226907"/>
            <a:ext cx="8229600" cy="1367677"/>
          </a:xfrm>
        </p:spPr>
        <p:txBody>
          <a:bodyPr>
            <a:normAutofit/>
          </a:bodyPr>
          <a:lstStyle/>
          <a:p>
            <a:pPr marL="0" indent="0">
              <a:buNone/>
            </a:pPr>
            <a:r>
              <a:rPr lang="en-US" sz="1800" dirty="0"/>
              <a:t>Award winning </a:t>
            </a:r>
            <a:r>
              <a:rPr lang="en-US" sz="1800" dirty="0" err="1"/>
              <a:t>zymurgist</a:t>
            </a:r>
            <a:r>
              <a:rPr lang="en-US" sz="1800" dirty="0"/>
              <a:t>.​ Superb chef. Long distance hiker. Advanced degreed engineer and scientist.​ Obsessive reader and collector of any written material. Skilled swordsman. Music connoisseur. Magnificent​ liar.</a:t>
            </a:r>
          </a:p>
          <a:p>
            <a:pPr marL="0" indent="0">
              <a:buNone/>
            </a:pPr>
            <a:endParaRPr lang="en-US" sz="1800" dirty="0"/>
          </a:p>
          <a:p>
            <a:pPr marL="0" indent="0">
              <a:buNone/>
            </a:pP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11/29/2016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64</a:t>
            </a:fld>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9550" y="2367040"/>
            <a:ext cx="2716799" cy="1838244"/>
          </a:xfrm>
          <a:prstGeom prst="rect">
            <a:avLst/>
          </a:prstGeom>
        </p:spPr>
      </p:pic>
      <p:sp>
        <p:nvSpPr>
          <p:cNvPr id="8" name="TextBox 7"/>
          <p:cNvSpPr txBox="1"/>
          <p:nvPr/>
        </p:nvSpPr>
        <p:spPr>
          <a:xfrm>
            <a:off x="407772" y="1371600"/>
            <a:ext cx="8469527" cy="646331"/>
          </a:xfrm>
          <a:prstGeom prst="rect">
            <a:avLst/>
          </a:prstGeom>
          <a:noFill/>
        </p:spPr>
        <p:txBody>
          <a:bodyPr wrap="square" rtlCol="0">
            <a:spAutoFit/>
          </a:bodyPr>
          <a:lstStyle/>
          <a:p>
            <a:pPr lvl="0">
              <a:spcBef>
                <a:spcPct val="20000"/>
              </a:spcBef>
            </a:pPr>
            <a:r>
              <a:rPr lang="en-US" b="1" dirty="0">
                <a:solidFill>
                  <a:prstClr val="black"/>
                </a:solidFill>
                <a:latin typeface="Arial" pitchFamily="34" charset="0"/>
                <a:cs typeface="Arial" pitchFamily="34" charset="0"/>
              </a:rPr>
              <a:t>“My resume contains a laundry list of skills that were useful a couple of centuries ago” </a:t>
            </a:r>
            <a:r>
              <a:rPr lang="en-US" dirty="0">
                <a:solidFill>
                  <a:prstClr val="black"/>
                </a:solidFill>
                <a:latin typeface="Arial" pitchFamily="34" charset="0"/>
                <a:cs typeface="Arial" pitchFamily="34" charset="0"/>
              </a:rPr>
              <a:t>(Credit to Jim Butcher, but mine does, too)</a:t>
            </a:r>
          </a:p>
        </p:txBody>
      </p:sp>
      <p:sp>
        <p:nvSpPr>
          <p:cNvPr id="10" name="TextBox 9"/>
          <p:cNvSpPr txBox="1"/>
          <p:nvPr/>
        </p:nvSpPr>
        <p:spPr>
          <a:xfrm>
            <a:off x="980817" y="2629739"/>
            <a:ext cx="3410465" cy="1754326"/>
          </a:xfrm>
          <a:prstGeom prst="rect">
            <a:avLst/>
          </a:prstGeom>
          <a:noFill/>
        </p:spPr>
        <p:txBody>
          <a:bodyPr wrap="square" rtlCol="0">
            <a:spAutoFit/>
          </a:bodyPr>
          <a:lstStyle/>
          <a:p>
            <a:pPr algn="ctr"/>
            <a:r>
              <a:rPr lang="en-US" b="1" dirty="0"/>
              <a:t>Lee’s Contact Info</a:t>
            </a:r>
          </a:p>
          <a:p>
            <a:pPr algn="ctr"/>
            <a:r>
              <a:rPr lang="en-US" dirty="0"/>
              <a:t>BMC 625J</a:t>
            </a:r>
          </a:p>
          <a:p>
            <a:pPr algn="ctr"/>
            <a:r>
              <a:rPr lang="en-US" dirty="0"/>
              <a:t>850-245-8520</a:t>
            </a:r>
          </a:p>
          <a:p>
            <a:pPr algn="ctr"/>
            <a:r>
              <a:rPr lang="en-US" dirty="0"/>
              <a:t>X55520</a:t>
            </a:r>
          </a:p>
          <a:p>
            <a:pPr algn="ctr"/>
            <a:r>
              <a:rPr lang="en-US" dirty="0"/>
              <a:t>Lee.Marchman@dep.state.fl.us</a:t>
            </a:r>
          </a:p>
          <a:p>
            <a:endParaRPr lang="en-US" dirty="0"/>
          </a:p>
        </p:txBody>
      </p:sp>
    </p:spTree>
    <p:extLst>
      <p:ext uri="{BB962C8B-B14F-4D97-AF65-F5344CB8AC3E}">
        <p14:creationId xmlns:p14="http://schemas.microsoft.com/office/powerpoint/2010/main" val="2881981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Retention vs. Detention</a:t>
            </a:r>
          </a:p>
        </p:txBody>
      </p:sp>
      <p:sp>
        <p:nvSpPr>
          <p:cNvPr id="4" name="Date Placeholder 3"/>
          <p:cNvSpPr>
            <a:spLocks noGrp="1"/>
          </p:cNvSpPr>
          <p:nvPr>
            <p:ph type="dt" sz="half" idx="10"/>
          </p:nvPr>
        </p:nvSpPr>
        <p:spPr/>
        <p:txBody>
          <a:bodyPr/>
          <a:lstStyle/>
          <a:p>
            <a:fld id="{DBDB7EE6-1B5E-4476-A47F-F921151C9BB7}" type="datetime1">
              <a:rPr lang="en-US" smtClean="0"/>
              <a:t>11/29/2016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a:p>
        </p:txBody>
      </p:sp>
      <p:sp>
        <p:nvSpPr>
          <p:cNvPr id="7" name="TextBox 6"/>
          <p:cNvSpPr txBox="1"/>
          <p:nvPr/>
        </p:nvSpPr>
        <p:spPr>
          <a:xfrm>
            <a:off x="1972638" y="1498965"/>
            <a:ext cx="5198723" cy="553998"/>
          </a:xfrm>
          <a:prstGeom prst="rect">
            <a:avLst/>
          </a:prstGeom>
          <a:noFill/>
        </p:spPr>
        <p:txBody>
          <a:bodyPr wrap="square" rtlCol="0">
            <a:spAutoFit/>
          </a:bodyPr>
          <a:lstStyle/>
          <a:p>
            <a:pPr algn="ctr"/>
            <a:r>
              <a:rPr lang="en-US" sz="3000" dirty="0"/>
              <a:t>They’re not the same thing!</a:t>
            </a:r>
          </a:p>
        </p:txBody>
      </p:sp>
      <p:pic>
        <p:nvPicPr>
          <p:cNvPr id="1026" name="Picture 2" descr="Image result for leaking bucke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01676" y="2434976"/>
            <a:ext cx="3613674" cy="27113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bucket full of wa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1774" y="2434976"/>
            <a:ext cx="3613674" cy="27113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36998" y="5162444"/>
            <a:ext cx="3613674" cy="553998"/>
          </a:xfrm>
          <a:prstGeom prst="rect">
            <a:avLst/>
          </a:prstGeom>
          <a:noFill/>
        </p:spPr>
        <p:txBody>
          <a:bodyPr wrap="square" rtlCol="0">
            <a:spAutoFit/>
          </a:bodyPr>
          <a:lstStyle/>
          <a:p>
            <a:pPr algn="ctr"/>
            <a:r>
              <a:rPr lang="en-US" sz="3000" dirty="0"/>
              <a:t>Retention</a:t>
            </a:r>
          </a:p>
        </p:txBody>
      </p:sp>
      <p:sp>
        <p:nvSpPr>
          <p:cNvPr id="12" name="TextBox 11"/>
          <p:cNvSpPr txBox="1"/>
          <p:nvPr/>
        </p:nvSpPr>
        <p:spPr>
          <a:xfrm>
            <a:off x="4899060" y="5181282"/>
            <a:ext cx="3613674" cy="553998"/>
          </a:xfrm>
          <a:prstGeom prst="rect">
            <a:avLst/>
          </a:prstGeom>
          <a:noFill/>
        </p:spPr>
        <p:txBody>
          <a:bodyPr wrap="square" rtlCol="0">
            <a:spAutoFit/>
          </a:bodyPr>
          <a:lstStyle/>
          <a:p>
            <a:pPr algn="ctr"/>
            <a:r>
              <a:rPr lang="en-US" sz="3000" dirty="0"/>
              <a:t>Detention</a:t>
            </a:r>
          </a:p>
        </p:txBody>
      </p:sp>
    </p:spTree>
    <p:extLst>
      <p:ext uri="{BB962C8B-B14F-4D97-AF65-F5344CB8AC3E}">
        <p14:creationId xmlns:p14="http://schemas.microsoft.com/office/powerpoint/2010/main" val="2989752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217124" y="267983"/>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en-US" sz="3600" b="1" dirty="0">
                <a:solidFill>
                  <a:schemeClr val="bg1"/>
                </a:solidFill>
                <a:cs typeface="Arial" pitchFamily="34" charset="0"/>
              </a:rPr>
              <a:t>Retention Systems</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Slide Number Placeholder 5"/>
          <p:cNvSpPr>
            <a:spLocks noGrp="1"/>
          </p:cNvSpPr>
          <p:nvPr>
            <p:ph type="sldNum" sz="quarter" idx="12"/>
          </p:nvPr>
        </p:nvSpPr>
        <p:spPr>
          <a:xfrm>
            <a:off x="6553200" y="6324600"/>
            <a:ext cx="2133600" cy="365125"/>
          </a:xfrm>
        </p:spPr>
        <p:txBody>
          <a:bodyPr/>
          <a:lstStyle/>
          <a:p>
            <a:fld id="{2375F40C-D5F0-4A96-94F9-2043857CA1A8}" type="slidenum">
              <a:rPr lang="en-US" smtClean="0"/>
              <a:t>8</a:t>
            </a:fld>
            <a:endParaRPr lang="en-US" dirty="0"/>
          </a:p>
        </p:txBody>
      </p:sp>
      <p:sp>
        <p:nvSpPr>
          <p:cNvPr id="3" name="Content Placeholder 2"/>
          <p:cNvSpPr>
            <a:spLocks noGrp="1"/>
          </p:cNvSpPr>
          <p:nvPr>
            <p:ph idx="1"/>
          </p:nvPr>
        </p:nvSpPr>
        <p:spPr>
          <a:xfrm>
            <a:off x="521924" y="1132843"/>
            <a:ext cx="8077200" cy="2971800"/>
          </a:xfrm>
        </p:spPr>
        <p:txBody>
          <a:bodyPr>
            <a:normAutofit/>
          </a:bodyPr>
          <a:lstStyle/>
          <a:p>
            <a:r>
              <a:rPr lang="en-US" dirty="0"/>
              <a:t>Retention, Exfiltration, Underdrain, Vaults </a:t>
            </a:r>
          </a:p>
          <a:p>
            <a:r>
              <a:rPr lang="en-US" dirty="0"/>
              <a:t>Treat by holding water back for infiltration, evapotranspiration, etc., with no discharge to surface water</a:t>
            </a:r>
          </a:p>
          <a:p>
            <a:r>
              <a:rPr lang="en-US" dirty="0"/>
              <a:t>These systems are to recover the required treatment volume within 72 hours</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669820" y="3987800"/>
            <a:ext cx="3393196" cy="254489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52402" y="5695720"/>
            <a:ext cx="2416137" cy="738664"/>
          </a:xfrm>
          <a:prstGeom prst="rect">
            <a:avLst/>
          </a:prstGeom>
          <a:noFill/>
        </p:spPr>
        <p:txBody>
          <a:bodyPr wrap="square" rtlCol="0">
            <a:spAutoFit/>
          </a:bodyPr>
          <a:lstStyle/>
          <a:p>
            <a:r>
              <a:rPr lang="en-US" sz="1400" dirty="0"/>
              <a:t>Presumptive BMP presentation credits to Dana Palermo, P.E.</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5878" y="4942347"/>
            <a:ext cx="1824553" cy="1367172"/>
          </a:xfrm>
          <a:prstGeom prst="rect">
            <a:avLst/>
          </a:prstGeom>
          <a:ln w="22225">
            <a:solidFill>
              <a:schemeClr val="tx1"/>
            </a:solidFill>
          </a:ln>
        </p:spPr>
      </p:pic>
    </p:spTree>
    <p:extLst>
      <p:ext uri="{BB962C8B-B14F-4D97-AF65-F5344CB8AC3E}">
        <p14:creationId xmlns:p14="http://schemas.microsoft.com/office/powerpoint/2010/main" val="2406109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8099" y="168283"/>
            <a:ext cx="9067801" cy="60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en-US" sz="3600" b="1" dirty="0">
                <a:solidFill>
                  <a:schemeClr val="bg1"/>
                </a:solidFill>
                <a:cs typeface="Arial" pitchFamily="34" charset="0"/>
              </a:rPr>
              <a:t>Detention Systems</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Slide Number Placeholder 5"/>
          <p:cNvSpPr>
            <a:spLocks noGrp="1"/>
          </p:cNvSpPr>
          <p:nvPr>
            <p:ph type="sldNum" sz="quarter" idx="12"/>
          </p:nvPr>
        </p:nvSpPr>
        <p:spPr>
          <a:xfrm>
            <a:off x="6553200" y="6324600"/>
            <a:ext cx="2133600" cy="365125"/>
          </a:xfrm>
        </p:spPr>
        <p:txBody>
          <a:bodyPr/>
          <a:lstStyle/>
          <a:p>
            <a:fld id="{2375F40C-D5F0-4A96-94F9-2043857CA1A8}" type="slidenum">
              <a:rPr lang="en-US" smtClean="0"/>
              <a:t>9</a:t>
            </a:fld>
            <a:endParaRPr lang="en-US" dirty="0"/>
          </a:p>
        </p:txBody>
      </p:sp>
      <p:sp>
        <p:nvSpPr>
          <p:cNvPr id="3" name="Content Placeholder 2"/>
          <p:cNvSpPr>
            <a:spLocks noGrp="1"/>
          </p:cNvSpPr>
          <p:nvPr>
            <p:ph idx="1"/>
          </p:nvPr>
        </p:nvSpPr>
        <p:spPr>
          <a:xfrm>
            <a:off x="521924" y="1217918"/>
            <a:ext cx="8077200" cy="2971800"/>
          </a:xfrm>
        </p:spPr>
        <p:txBody>
          <a:bodyPr>
            <a:normAutofit/>
          </a:bodyPr>
          <a:lstStyle/>
          <a:p>
            <a:r>
              <a:rPr lang="en-US" dirty="0"/>
              <a:t>Wet Detention, Dry Detention, Swales, Wetland Systems, Vegetated Natural Buffers, Stormwater Harvesting, Vaults</a:t>
            </a:r>
          </a:p>
          <a:p>
            <a:r>
              <a:rPr lang="en-US" dirty="0"/>
              <a:t>Treat by holding water for treatment, then release to surface water</a:t>
            </a:r>
          </a:p>
          <a:p>
            <a:r>
              <a:rPr lang="en-US" dirty="0"/>
              <a:t>Recovery times vary</a:t>
            </a:r>
          </a:p>
          <a:p>
            <a:endParaRPr lang="en-US"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5425" y="4035578"/>
            <a:ext cx="4343400" cy="244316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5878" y="4942347"/>
            <a:ext cx="1824553" cy="1367172"/>
          </a:xfrm>
          <a:prstGeom prst="rect">
            <a:avLst/>
          </a:prstGeom>
          <a:noFill/>
          <a:ln w="25400">
            <a:solidFill>
              <a:schemeClr val="tx1"/>
            </a:solidFill>
          </a:ln>
        </p:spPr>
      </p:pic>
      <p:sp>
        <p:nvSpPr>
          <p:cNvPr id="8" name="TextBox 7"/>
          <p:cNvSpPr txBox="1"/>
          <p:nvPr/>
        </p:nvSpPr>
        <p:spPr>
          <a:xfrm>
            <a:off x="5710974" y="5940187"/>
            <a:ext cx="1143000" cy="369332"/>
          </a:xfrm>
          <a:prstGeom prst="rect">
            <a:avLst/>
          </a:prstGeom>
          <a:noFill/>
        </p:spPr>
        <p:txBody>
          <a:bodyPr wrap="square" rtlCol="0">
            <a:spAutoFit/>
          </a:bodyPr>
          <a:lstStyle/>
          <a:p>
            <a:r>
              <a:rPr lang="en-US" dirty="0">
                <a:solidFill>
                  <a:srgbClr val="FF0000"/>
                </a:solidFill>
              </a:rPr>
              <a:t>Marsupial</a:t>
            </a:r>
          </a:p>
        </p:txBody>
      </p:sp>
      <p:cxnSp>
        <p:nvCxnSpPr>
          <p:cNvPr id="9" name="Straight Arrow Connector 8"/>
          <p:cNvCxnSpPr>
            <a:stCxn id="8" idx="0"/>
          </p:cNvCxnSpPr>
          <p:nvPr/>
        </p:nvCxnSpPr>
        <p:spPr>
          <a:xfrm flipV="1">
            <a:off x="6282474" y="5524877"/>
            <a:ext cx="1173649" cy="415310"/>
          </a:xfrm>
          <a:prstGeom prst="straightConnector1">
            <a:avLst/>
          </a:prstGeom>
          <a:noFill/>
          <a:ln w="22225" cap="flat" cmpd="sng" algn="ctr">
            <a:solidFill>
              <a:srgbClr val="FF0000"/>
            </a:solidFill>
            <a:prstDash val="solid"/>
            <a:tailEnd type="triangle"/>
          </a:ln>
          <a:effectLst/>
        </p:spPr>
      </p:cxnSp>
    </p:spTree>
    <p:extLst>
      <p:ext uri="{BB962C8B-B14F-4D97-AF65-F5344CB8AC3E}">
        <p14:creationId xmlns:p14="http://schemas.microsoft.com/office/powerpoint/2010/main" val="29491883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4471</TotalTime>
  <Words>4037</Words>
  <Application>Microsoft Office PowerPoint</Application>
  <PresentationFormat>On-screen Show (4:3)</PresentationFormat>
  <Paragraphs>502</Paragraphs>
  <Slides>64</Slides>
  <Notes>51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64</vt:i4>
      </vt:variant>
    </vt:vector>
  </HeadingPairs>
  <TitlesOfParts>
    <vt:vector size="69" baseType="lpstr">
      <vt:lpstr>Arial</vt:lpstr>
      <vt:lpstr>Calibri</vt:lpstr>
      <vt:lpstr>Times New Roman</vt:lpstr>
      <vt:lpstr>Office Theme</vt:lpstr>
      <vt:lpstr>Custom Design</vt:lpstr>
      <vt:lpstr>PowerPoint Presentation</vt:lpstr>
      <vt:lpstr>PowerPoint Presentation</vt:lpstr>
      <vt:lpstr>Design Requirements for Surface Water Management Systems</vt:lpstr>
      <vt:lpstr>Stormwater Quality</vt:lpstr>
      <vt:lpstr>Stormwater Quantity</vt:lpstr>
      <vt:lpstr>PowerPoint Presentation</vt:lpstr>
      <vt:lpstr>Retention vs. Detention</vt:lpstr>
      <vt:lpstr>PowerPoint Presentation</vt:lpstr>
      <vt:lpstr>PowerPoint Presentation</vt:lpstr>
      <vt:lpstr>PowerPoint Presentation</vt:lpstr>
      <vt:lpstr>PowerPoint Presentation</vt:lpstr>
      <vt:lpstr>PowerPoint Presentation</vt:lpstr>
      <vt:lpstr>Underground Vaults</vt:lpstr>
      <vt:lpstr>Underground Vaults</vt:lpstr>
      <vt:lpstr>PowerPoint Presentation</vt:lpstr>
      <vt:lpstr>PowerPoint Presentation</vt:lpstr>
      <vt:lpstr>Floating Islands or Littoral Zones:  A Variation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Florida Statewide Stormwater Rule</vt:lpstr>
      <vt:lpstr>Low Impact Development (LID)</vt:lpstr>
      <vt:lpstr>What is LID?</vt:lpstr>
      <vt:lpstr>ERP and Regulatory Framework</vt:lpstr>
      <vt:lpstr>LID Non-Structural BMPs</vt:lpstr>
      <vt:lpstr>LID Structural BMPs</vt:lpstr>
      <vt:lpstr>Pervious Pavement</vt:lpstr>
      <vt:lpstr>Pervious Pavement</vt:lpstr>
      <vt:lpstr>Filter Strips</vt:lpstr>
      <vt:lpstr>Biofiltration</vt:lpstr>
      <vt:lpstr>Green Roofs/Cistern Systems</vt:lpstr>
      <vt:lpstr>Green Roofs/Cistern Systems</vt:lpstr>
      <vt:lpstr>Green Roofs/Cistern Systems</vt:lpstr>
      <vt:lpstr>Green Roofs in Florida</vt:lpstr>
      <vt:lpstr>Green Roofs/Cistern Systems</vt:lpstr>
      <vt:lpstr>Green Roofs/Cistern Systems</vt:lpstr>
      <vt:lpstr>Central Office Complex</vt:lpstr>
      <vt:lpstr>PowerPoint Presentation</vt:lpstr>
      <vt:lpstr>PowerPoint Presentation</vt:lpstr>
      <vt:lpstr>PowerPoint Presentation</vt:lpstr>
      <vt:lpstr>PowerPoint Presentation</vt:lpstr>
      <vt:lpstr>PowerPoint Presentation</vt:lpstr>
      <vt:lpstr>Chemical Treatment</vt:lpstr>
      <vt:lpstr>Chemical Treatment</vt:lpstr>
      <vt:lpstr>Chemical Treatment</vt:lpstr>
      <vt:lpstr>Chemical Treatment</vt:lpstr>
      <vt:lpstr>Dry Detention</vt:lpstr>
      <vt:lpstr>Dry Detention</vt:lpstr>
      <vt:lpstr>Detention with Filtration</vt:lpstr>
      <vt:lpstr>PowerPoint Presentation</vt:lpstr>
      <vt:lpstr>PowerPoint Presentation</vt:lpstr>
      <vt:lpstr>Biofiltration – Tree Box Filter</vt:lpstr>
      <vt:lpstr>Biofiltration – Tree Box Filter</vt:lpstr>
      <vt:lpstr>Bio-Sorption Activated Media (BAM)</vt:lpstr>
      <vt:lpstr>Bio-Sorption Activated Media (BAM)</vt:lpstr>
      <vt:lpstr>Possible Sources for BAM</vt:lpstr>
      <vt:lpstr>Bio-Sorption Activated Media (BAM)</vt:lpstr>
      <vt:lpstr>PowerPoint Presentation</vt:lpstr>
      <vt:lpstr>Retention Ponds in the Sky</vt:lpstr>
      <vt:lpstr>Lee Marchman, P.E.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 Lee Marchman</cp:lastModifiedBy>
  <cp:revision>212</cp:revision>
  <dcterms:created xsi:type="dcterms:W3CDTF">2015-05-19T17:22:51Z</dcterms:created>
  <dcterms:modified xsi:type="dcterms:W3CDTF">2016-11-29T19:54:15Z</dcterms:modified>
</cp:coreProperties>
</file>