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9"/>
  </p:notesMasterIdLst>
  <p:sldIdLst>
    <p:sldId id="256" r:id="rId5"/>
    <p:sldId id="305" r:id="rId6"/>
    <p:sldId id="307" r:id="rId7"/>
    <p:sldId id="284" r:id="rId8"/>
    <p:sldId id="259" r:id="rId9"/>
    <p:sldId id="309" r:id="rId10"/>
    <p:sldId id="360" r:id="rId11"/>
    <p:sldId id="302" r:id="rId12"/>
    <p:sldId id="303" r:id="rId13"/>
    <p:sldId id="352" r:id="rId14"/>
    <p:sldId id="354" r:id="rId15"/>
    <p:sldId id="327" r:id="rId16"/>
    <p:sldId id="344" r:id="rId17"/>
    <p:sldId id="328" r:id="rId18"/>
    <p:sldId id="356" r:id="rId19"/>
    <p:sldId id="346" r:id="rId20"/>
    <p:sldId id="355" r:id="rId21"/>
    <p:sldId id="361" r:id="rId22"/>
    <p:sldId id="263" r:id="rId23"/>
    <p:sldId id="357" r:id="rId24"/>
    <p:sldId id="347" r:id="rId25"/>
    <p:sldId id="348" r:id="rId26"/>
    <p:sldId id="349" r:id="rId27"/>
    <p:sldId id="350" r:id="rId28"/>
    <p:sldId id="301" r:id="rId29"/>
    <p:sldId id="310" r:id="rId30"/>
    <p:sldId id="330" r:id="rId31"/>
    <p:sldId id="329" r:id="rId32"/>
    <p:sldId id="331" r:id="rId33"/>
    <p:sldId id="306" r:id="rId34"/>
    <p:sldId id="332" r:id="rId35"/>
    <p:sldId id="312" r:id="rId36"/>
    <p:sldId id="308" r:id="rId37"/>
    <p:sldId id="258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, Mac" initials="JM" lastIdx="9" clrIdx="0">
    <p:extLst>
      <p:ext uri="{19B8F6BF-5375-455C-9EA6-DF929625EA0E}">
        <p15:presenceInfo xmlns:p15="http://schemas.microsoft.com/office/powerpoint/2012/main" userId="S::Mac.James@FloridaDEP.gov::763d88be-20f0-4788-ac2e-b60d9544108b" providerId="AD"/>
      </p:ext>
    </p:extLst>
  </p:cmAuthor>
  <p:cmAuthor id="2" name="Mason, Heather" initials="MH" lastIdx="14" clrIdx="1">
    <p:extLst>
      <p:ext uri="{19B8F6BF-5375-455C-9EA6-DF929625EA0E}">
        <p15:presenceInfo xmlns:p15="http://schemas.microsoft.com/office/powerpoint/2012/main" userId="S::Heather.Mason@FloridaDEP.gov::9c0996ce-2e6a-4a91-ad48-3c69594491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B7E8"/>
    <a:srgbClr val="48B3BB"/>
    <a:srgbClr val="2E75B6"/>
    <a:srgbClr val="43503B"/>
    <a:srgbClr val="9ED5E6"/>
    <a:srgbClr val="B4A4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4725AF-99F8-B323-1BA8-C8DE1AA73AD4}" v="46" dt="2021-12-06T18:55:50.717"/>
    <p1510:client id="{5011BB7C-2FC2-4FC2-B1BB-2450D73F3110}" v="2" vWet="4" dt="2021-12-07T14:58:05.528"/>
    <p1510:client id="{5EFFC30A-48C6-E5E9-3605-9E19BE67E56B}" v="486" dt="2021-12-07T15:16:52.434"/>
    <p1510:client id="{7BC1C895-9E79-F337-050E-25288AA6E268}" v="456" dt="2021-12-06T19:38:25.430"/>
    <p1510:client id="{BBCEA3F1-7AAE-F7D3-E758-2500953E901A}" v="63" dt="2021-12-06T20:59:06.710"/>
    <p1510:client id="{C432E55F-BA33-03D6-E961-0FFDE3A883DA}" v="262" dt="2021-12-07T15:29:24.154"/>
    <p1510:client id="{F7B5BDFA-11AB-2BB4-3326-FB75D15369EB}" v="7" dt="2021-12-06T22:07:23.054"/>
    <p1510:client id="{FAC5AE51-494E-C24D-53EE-AAEC1321BAC1}" v="34" dt="2021-12-14T18:56:13.611"/>
    <p1510:client id="{FB9AD3F7-7A52-1E2C-6657-2D671E23D52C}" v="13" dt="2021-12-07T15:02:25.0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DB157-BC65-40B9-B537-CEE3A9D2F484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63473-2A1A-4A22-B688-D3588D400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64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purpose of this presentation is to reinforce the concepts Avoid, Minimize, Mitigate; identification of wetland functions 62-345.400(7); understanding how the indicator category metrics62-345.500(6). are used to assess the wetland functions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29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30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STRESS THE WORD NATURAL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Downstream </a:t>
            </a:r>
            <a:r>
              <a:rPr lang="en-US" sz="120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habs</a:t>
            </a: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discharges from AA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levels and flows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200">
                <a:solidFill>
                  <a:srgbClr val="00000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I) </a:t>
            </a: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 plant species in strata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endParaRPr lang="en-US" sz="1200">
              <a:solidFill>
                <a:srgbClr val="000000"/>
              </a:solidFill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rgbClr val="000000"/>
              </a:solidFill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23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Land uses outside AA imp PI </a:t>
            </a:r>
            <a:r>
              <a:rPr lang="en-US" sz="120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wlf</a:t>
            </a:r>
            <a:endParaRPr lang="en-US" sz="1200">
              <a:solidFill>
                <a:srgbClr val="000000"/>
              </a:solidFill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f. AA provide hydro benefits downstream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Downstream </a:t>
            </a:r>
            <a:r>
              <a:rPr lang="en-US" sz="120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habs</a:t>
            </a: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dependence on discharges from AA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Vegetative signs of hydrologic stress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rgbClr val="000000"/>
              </a:solidFill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Both"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 plant species in strata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Both"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(VIII) Topographic features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Both"/>
              <a:tabLst/>
              <a:defRPr/>
            </a:pPr>
            <a:endParaRPr lang="en-US" sz="1200">
              <a:solidFill>
                <a:srgbClr val="000000"/>
              </a:solidFill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10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Vegetative signs of hydrologic stress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176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Vegetative signs of hydrologic stress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17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assessment area’s ability to provide food web support or act as a corridor for wildlife movement for species identified in part I</a:t>
            </a:r>
          </a:p>
          <a:p>
            <a:endParaRPr lang="en-US"/>
          </a:p>
          <a:p>
            <a:r>
              <a:rPr lang="en-US"/>
              <a:t>The optimal condition or impaired condition is relative to the species using the assessment area.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28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Type of wildlife identified in Part I will have different corridor requirements</a:t>
            </a:r>
          </a:p>
          <a:p>
            <a:r>
              <a:rPr lang="en-US"/>
              <a:t>	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832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 at the landscape level (across landscape) and within a particular site (within a property connectivity)</a:t>
            </a:r>
          </a:p>
          <a:p>
            <a:r>
              <a:rPr lang="en-US"/>
              <a:t>Discuss surface water connections as corridors for wildlife movement</a:t>
            </a:r>
          </a:p>
          <a:p>
            <a:endParaRPr lang="en-US"/>
          </a:p>
          <a:p>
            <a:r>
              <a:rPr lang="en-US"/>
              <a:t>Type of wildlife identified in Part I will have different corridor requirements</a:t>
            </a:r>
          </a:p>
          <a:p>
            <a:r>
              <a:rPr lang="en-US"/>
              <a:t>	ex, female panthers won’t cross roads, so a project site would need to have a path offsite without roads to provide a corridor for wildlife movement.</a:t>
            </a:r>
          </a:p>
          <a:p>
            <a:r>
              <a:rPr lang="en-US"/>
              <a:t>	ex alligator snapping turtles, or alligators, may require a slough / surface water connection as a corridor for wildlife movement</a:t>
            </a:r>
          </a:p>
          <a:p>
            <a:r>
              <a:rPr lang="en-US"/>
              <a:t>	ex flood stage hydrologic connections between “isolated” wetlands </a:t>
            </a:r>
            <a:r>
              <a:rPr lang="en-US" err="1"/>
              <a:t>provie</a:t>
            </a:r>
            <a:r>
              <a:rPr lang="en-US"/>
              <a:t> a corridor for minnow/crayfish movement between normally isolated wetlands / ephemeral features</a:t>
            </a:r>
          </a:p>
          <a:p>
            <a:endParaRPr lang="en-US"/>
          </a:p>
          <a:p>
            <a:r>
              <a:rPr lang="en-US"/>
              <a:t>Examples: corridors</a:t>
            </a:r>
          </a:p>
          <a:p>
            <a:r>
              <a:rPr lang="en-US"/>
              <a:t>Sloughs between wetlands with cover</a:t>
            </a:r>
          </a:p>
          <a:p>
            <a:r>
              <a:rPr lang="en-US"/>
              <a:t>Streams for reptiles (alligators, snapping turtles </a:t>
            </a:r>
            <a:r>
              <a:rPr lang="en-US" err="1"/>
              <a:t>ets</a:t>
            </a:r>
            <a:r>
              <a:rPr lang="en-US"/>
              <a:t>)</a:t>
            </a:r>
          </a:p>
          <a:p>
            <a:r>
              <a:rPr lang="en-US"/>
              <a:t>Ephemeral streams between surface waters and wetlands (crayfish, amphibians?, minnows)</a:t>
            </a:r>
          </a:p>
          <a:p>
            <a:r>
              <a:rPr lang="en-US"/>
              <a:t>Game trails (as indicators of wildlife paths)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981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454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/>
              <a:t>Pollinators / insects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</a:t>
            </a:r>
            <a:r>
              <a:rPr lang="en-US" sz="1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Upl</a:t>
            </a: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protection of </a:t>
            </a:r>
            <a:r>
              <a:rPr lang="en-US" sz="1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wl</a:t>
            </a: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functs</a:t>
            </a: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/>
              <a:t>(X) UPL, </a:t>
            </a:r>
            <a:r>
              <a:rPr lang="en-US" err="1"/>
              <a:t>hab</a:t>
            </a:r>
            <a:r>
              <a:rPr lang="en-US"/>
              <a:t> and life history support for Part I </a:t>
            </a:r>
            <a:r>
              <a:rPr lang="en-US" err="1"/>
              <a:t>Wlf</a:t>
            </a:r>
            <a:r>
              <a:rPr lang="en-US"/>
              <a:t>.</a:t>
            </a:r>
          </a:p>
          <a:p>
            <a:r>
              <a:rPr lang="en-US"/>
              <a:t>Flowers/Pollinators</a:t>
            </a:r>
          </a:p>
          <a:p>
            <a:r>
              <a:rPr lang="en-US"/>
              <a:t>clethra or </a:t>
            </a:r>
            <a:r>
              <a:rPr lang="en-US" err="1"/>
              <a:t>itea</a:t>
            </a:r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00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122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Annona, Ilex, Nyssa, </a:t>
            </a:r>
            <a:r>
              <a:rPr lang="en-US" err="1"/>
              <a:t>Forestiera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Vaccinium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Fruits, Nuts, Mast</a:t>
            </a:r>
          </a:p>
          <a:p>
            <a:r>
              <a:rPr lang="en-US"/>
              <a:t>(IV) Age and size distribution</a:t>
            </a:r>
          </a:p>
          <a:p>
            <a:endParaRPr lang="en-US"/>
          </a:p>
          <a:p>
            <a:r>
              <a:rPr lang="en-US"/>
              <a:t>Sap suckers</a:t>
            </a:r>
          </a:p>
          <a:p>
            <a:endParaRPr lang="en-US"/>
          </a:p>
          <a:p>
            <a:r>
              <a:rPr lang="en-US"/>
              <a:t>Flowers/Pollinators</a:t>
            </a:r>
          </a:p>
          <a:p>
            <a:r>
              <a:rPr lang="en-US"/>
              <a:t>Mast / fruits</a:t>
            </a:r>
          </a:p>
          <a:p>
            <a:r>
              <a:rPr lang="en-US"/>
              <a:t>Life cycle / nelumbo/insects/fish</a:t>
            </a:r>
          </a:p>
          <a:p>
            <a:r>
              <a:rPr lang="en-US"/>
              <a:t>Scats – pelletized organics</a:t>
            </a:r>
          </a:p>
          <a:p>
            <a:r>
              <a:rPr lang="en-US"/>
              <a:t>Prefer black gum with gray cat birds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111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f. Community zonation </a:t>
            </a:r>
          </a:p>
          <a:p>
            <a:endParaRPr lang="en-US"/>
          </a:p>
          <a:p>
            <a:r>
              <a:rPr lang="en-US"/>
              <a:t>l. Water depth, wave energy, currents and light penetration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(III) Regen and natural recruit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(IV) Age and size distribution</a:t>
            </a:r>
          </a:p>
          <a:p>
            <a:r>
              <a:rPr lang="en-US"/>
              <a:t>(VII) Land </a:t>
            </a:r>
            <a:r>
              <a:rPr lang="en-US" err="1"/>
              <a:t>mgmt</a:t>
            </a:r>
            <a:r>
              <a:rPr lang="en-US"/>
              <a:t> practices </a:t>
            </a:r>
          </a:p>
          <a:p>
            <a:endParaRPr lang="en-US"/>
          </a:p>
          <a:p>
            <a:r>
              <a:rPr lang="en-US" err="1"/>
              <a:t>Nuphar</a:t>
            </a:r>
            <a:r>
              <a:rPr lang="en-US"/>
              <a:t> animals graze on leaves stems and roots, turtles, birds, deer, etc.</a:t>
            </a:r>
          </a:p>
          <a:p>
            <a:r>
              <a:rPr lang="en-US"/>
              <a:t>Water-lily leaf beetle</a:t>
            </a:r>
          </a:p>
          <a:p>
            <a:r>
              <a:rPr lang="en-US"/>
              <a:t>Minnow concentrating refugia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68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Scats/Left-overs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Land uses outside AA imp P1 </a:t>
            </a:r>
            <a:endParaRPr lang="en-US" sz="12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/>
              <a:t>(III) Regen and natural recruit</a:t>
            </a:r>
          </a:p>
          <a:p>
            <a:r>
              <a:rPr lang="en-US"/>
              <a:t>(IV) Age and size distribution</a:t>
            </a:r>
          </a:p>
          <a:p>
            <a:endParaRPr lang="en-US"/>
          </a:p>
          <a:p>
            <a:r>
              <a:rPr lang="en-US"/>
              <a:t>Snag as a good place to locate scat.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5177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Umam</a:t>
            </a:r>
            <a:r>
              <a:rPr lang="en-US"/>
              <a:t> indicator metrics are relative to the function, some may be more or less relevant to a given function for a particular wetland. CASE BY CASE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15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Confidence builder, the indicators we use for 62-340 provide information on wetland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05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Aufuwchs</a:t>
            </a:r>
            <a:r>
              <a:rPr lang="en-US"/>
              <a:t> – Substrate</a:t>
            </a:r>
          </a:p>
          <a:p>
            <a:r>
              <a:rPr lang="en-US"/>
              <a:t>Morph plant </a:t>
            </a:r>
            <a:r>
              <a:rPr lang="en-US" err="1"/>
              <a:t>adapatations</a:t>
            </a:r>
            <a:r>
              <a:rPr lang="en-US"/>
              <a:t> – natural water storage</a:t>
            </a:r>
          </a:p>
          <a:p>
            <a:r>
              <a:rPr lang="en-US"/>
              <a:t>Elevated lichen lines – natural water storage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762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992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402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976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75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*** The modest use of animation IS and capitalization IS intended to STRESS the consideration of avoidance and minimization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14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One function can be considered for multiple assessment criteria.</a:t>
            </a:r>
          </a:p>
          <a:p>
            <a:endParaRPr lang="en-US"/>
          </a:p>
          <a:p>
            <a:r>
              <a:rPr lang="en-US"/>
              <a:t>The type of consideration given to a function and an assessment criteria is directly related to the NEEDS of the species of wildlife (Part I) being considered.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90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REP 2</a:t>
            </a:r>
          </a:p>
          <a:p>
            <a:endParaRPr lang="en-US"/>
          </a:p>
          <a:p>
            <a:r>
              <a:rPr lang="en-US"/>
              <a:t>We use the </a:t>
            </a:r>
            <a:r>
              <a:rPr lang="en-US" err="1"/>
              <a:t>assement</a:t>
            </a:r>
            <a:r>
              <a:rPr lang="en-US"/>
              <a:t> criteria(in L&amp;L, WE, and CS) to evaluate how an assessment area provides/ or will provide these specific functions.</a:t>
            </a:r>
          </a:p>
          <a:p>
            <a:r>
              <a:rPr lang="en-US"/>
              <a:t> </a:t>
            </a:r>
          </a:p>
          <a:p>
            <a:endParaRPr lang="en-US"/>
          </a:p>
          <a:p>
            <a:r>
              <a:rPr lang="en-US"/>
              <a:t>LOW VALUE DOES NOT MEAN NO VALUE, a wetland may have some impaired functions and still provide beneficial functions.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44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assessment area’s ability to provide natural water storage, natural flow attenuation and WQ Improvement relative to the AA and species part I</a:t>
            </a:r>
          </a:p>
          <a:p>
            <a:endParaRPr lang="en-US"/>
          </a:p>
          <a:p>
            <a:r>
              <a:rPr lang="en-US"/>
              <a:t>The optimal condition or impaired condition is relative to the species using the assessment area.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79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***Community structure is very relevant to water storage/a function of storage in </a:t>
            </a:r>
            <a:r>
              <a:rPr lang="en-US" err="1"/>
              <a:t>snadhill</a:t>
            </a:r>
            <a:r>
              <a:rPr lang="en-US"/>
              <a:t> lake communities excessive storage in sandhill lakes oaks die, impaired storage in sandhill lakes – </a:t>
            </a:r>
            <a:r>
              <a:rPr lang="en-US" err="1"/>
              <a:t>upl</a:t>
            </a:r>
            <a:r>
              <a:rPr lang="en-US"/>
              <a:t> community creeps </a:t>
            </a:r>
            <a:r>
              <a:rPr lang="en-US" err="1"/>
              <a:t>wetlandward</a:t>
            </a:r>
            <a:r>
              <a:rPr lang="en-US"/>
              <a:t> – NORMAL</a:t>
            </a:r>
          </a:p>
          <a:p>
            <a:r>
              <a:rPr lang="en-US"/>
              <a:t>UPL erosion decrease storage capacity in </a:t>
            </a:r>
            <a:r>
              <a:rPr lang="en-US" err="1"/>
              <a:t>wl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46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27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 pastures on floodplain or sandhill lake type storage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***Community structure is a function of water storage in sandhill lake communities (Quercus)– </a:t>
            </a:r>
            <a:r>
              <a:rPr lang="en-US" err="1"/>
              <a:t>upl</a:t>
            </a:r>
            <a:r>
              <a:rPr lang="en-US"/>
              <a:t> community creeps </a:t>
            </a:r>
            <a:r>
              <a:rPr lang="en-US" err="1"/>
              <a:t>wetlandward</a:t>
            </a:r>
            <a:r>
              <a:rPr lang="en-US"/>
              <a:t> – NORMAL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63473-2A1A-4A22-B688-D3588D400E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70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828799"/>
            <a:ext cx="8686800" cy="22860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571999"/>
            <a:ext cx="8686800" cy="12192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9019D3-7004-4C0A-9D30-FBE85F593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i="1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en-US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 descr="Landscape image of a river surrounded by tall grass 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 baseline="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569618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127412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364384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5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13226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DBA6D8-C36A-4BC6-9F3F-62E952840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4247412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51397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0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939579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00138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13912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61"/>
          <a:stretch/>
        </p:blipFill>
        <p:spPr bwMode="auto">
          <a:xfrm>
            <a:off x="3048" y="0"/>
            <a:ext cx="9144000" cy="18732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703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3000726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68210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81918" y="1894711"/>
            <a:ext cx="6987210" cy="4119561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2E75B6"/>
              </a:buClr>
              <a:buNone/>
              <a:defRPr sz="4800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879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21327" y="1915840"/>
            <a:ext cx="6622473" cy="41195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48B3BB"/>
              </a:buClr>
              <a:buNone/>
              <a:defRPr sz="4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>
              <a:buClr>
                <a:srgbClr val="48B3BB"/>
              </a:buClr>
              <a:buNone/>
              <a:defRPr sz="3200">
                <a:solidFill>
                  <a:schemeClr val="tx1"/>
                </a:solidFill>
              </a:defRPr>
            </a:lvl2pPr>
            <a:lvl3pPr marL="914400" indent="0">
              <a:buClr>
                <a:srgbClr val="48B3BB"/>
              </a:buClr>
              <a:buNone/>
              <a:defRPr sz="2800">
                <a:solidFill>
                  <a:schemeClr val="tx1"/>
                </a:solidFill>
              </a:defRPr>
            </a:lvl3pPr>
            <a:lvl4pPr marL="13716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4pPr>
            <a:lvl5pPr marL="18288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7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3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097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948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91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4903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988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4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-19396" y="1993901"/>
            <a:ext cx="6039196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23899" y="5257800"/>
            <a:ext cx="7810501" cy="9905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639902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93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2229414"/>
            <a:ext cx="6553200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4664076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12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3503" y="2209800"/>
            <a:ext cx="7924800" cy="190500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04303" y="4298951"/>
            <a:ext cx="53340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187451"/>
            <a:ext cx="8686800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3597909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9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8425" y="2005178"/>
            <a:ext cx="8686800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2455" y="4092575"/>
            <a:ext cx="8686800" cy="15462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49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smtClean="0">
                <a:solidFill>
                  <a:srgbClr val="43503B"/>
                </a:solidFill>
              </a:rPr>
              <a:pPr algn="r"/>
              <a:t>‹#›</a:t>
            </a:fld>
            <a:r>
              <a:rPr lang="en-US" sz="180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713" r:id="rId3"/>
    <p:sldLayoutId id="2147483677" r:id="rId4"/>
    <p:sldLayoutId id="2147483678" r:id="rId5"/>
    <p:sldLayoutId id="2147483686" r:id="rId6"/>
    <p:sldLayoutId id="2147483693" r:id="rId7"/>
    <p:sldLayoutId id="2147483695" r:id="rId8"/>
    <p:sldLayoutId id="2147483697" r:id="rId9"/>
    <p:sldLayoutId id="2147483662" r:id="rId10"/>
    <p:sldLayoutId id="2147483664" r:id="rId11"/>
    <p:sldLayoutId id="2147483666" r:id="rId12"/>
    <p:sldLayoutId id="2147483663" r:id="rId13"/>
    <p:sldLayoutId id="2147483690" r:id="rId14"/>
    <p:sldLayoutId id="2147483689" r:id="rId15"/>
    <p:sldLayoutId id="2147483691" r:id="rId16"/>
    <p:sldLayoutId id="2147483698" r:id="rId17"/>
    <p:sldLayoutId id="2147483668" r:id="rId18"/>
    <p:sldLayoutId id="2147483669" r:id="rId19"/>
    <p:sldLayoutId id="2147483670" r:id="rId20"/>
    <p:sldLayoutId id="2147483671" r:id="rId21"/>
    <p:sldLayoutId id="2147483688" r:id="rId22"/>
    <p:sldLayoutId id="2147483687" r:id="rId23"/>
    <p:sldLayoutId id="2147483692" r:id="rId24"/>
    <p:sldLayoutId id="2147483701" r:id="rId25"/>
    <p:sldLayoutId id="2147483714" r:id="rId26"/>
    <p:sldLayoutId id="2147483715" r:id="rId27"/>
    <p:sldLayoutId id="2147483673" r:id="rId28"/>
    <p:sldLayoutId id="2147483682" r:id="rId29"/>
    <p:sldLayoutId id="2147483681" r:id="rId30"/>
    <p:sldLayoutId id="2147483683" r:id="rId31"/>
    <p:sldLayoutId id="2147483684" r:id="rId32"/>
    <p:sldLayoutId id="2147483685" r:id="rId33"/>
    <p:sldLayoutId id="2147483694" r:id="rId34"/>
    <p:sldLayoutId id="2147483696" r:id="rId35"/>
    <p:sldLayoutId id="2147483699" r:id="rId36"/>
    <p:sldLayoutId id="214748370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Mac.James@FlorIdaDEP.go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399D2-61A4-4490-A111-412C5E6F1E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ctr">
            <a:noAutofit/>
          </a:bodyPr>
          <a:lstStyle/>
          <a:p>
            <a:r>
              <a:rPr lang="en-US" sz="5400">
                <a:latin typeface="Franklin Gothic Demi"/>
              </a:rPr>
              <a:t>Uniform Mitigation Assessment Method (UMAM) Functions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6A85B1-D24A-4AB0-AD5E-FD34590C2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5181600"/>
            <a:ext cx="8686800" cy="1219202"/>
          </a:xfrm>
        </p:spPr>
        <p:txBody>
          <a:bodyPr lIns="91440" tIns="45720" rIns="91440" bIns="45720" anchor="ctr">
            <a:normAutofit fontScale="70000" lnSpcReduction="20000"/>
          </a:bodyPr>
          <a:lstStyle/>
          <a:p>
            <a:r>
              <a:rPr lang="en-US">
                <a:latin typeface="Franklin Gothic Demi"/>
              </a:rPr>
              <a:t>Mac James </a:t>
            </a:r>
            <a:endParaRPr lang="en-US"/>
          </a:p>
          <a:p>
            <a:r>
              <a:rPr lang="en-US">
                <a:latin typeface="Franklin Gothic Demi"/>
              </a:rPr>
              <a:t>SLERC</a:t>
            </a:r>
          </a:p>
          <a:p>
            <a:r>
              <a:rPr lang="en-US">
                <a:latin typeface="Franklin Gothic Demi"/>
              </a:rPr>
              <a:t>December 2021</a:t>
            </a:r>
          </a:p>
        </p:txBody>
      </p:sp>
    </p:spTree>
    <p:extLst>
      <p:ext uri="{BB962C8B-B14F-4D97-AF65-F5344CB8AC3E}">
        <p14:creationId xmlns:p14="http://schemas.microsoft.com/office/powerpoint/2010/main" val="2332804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AA187D-EDC9-4E66-BBAD-41DA534B4E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/>
              <a:t>Natural Water Storage 2</a:t>
            </a:r>
          </a:p>
        </p:txBody>
      </p:sp>
      <p:pic>
        <p:nvPicPr>
          <p:cNvPr id="13" name="Picture 12" descr="Impaired storage">
            <a:extLst>
              <a:ext uri="{FF2B5EF4-FFF2-40B4-BE49-F238E27FC236}">
                <a16:creationId xmlns:a16="http://schemas.microsoft.com/office/drawing/2014/main" id="{6A47F7F2-EA41-4CE2-82E0-963562EFA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7"/>
          <a:stretch/>
        </p:blipFill>
        <p:spPr>
          <a:xfrm>
            <a:off x="4352770" y="2168425"/>
            <a:ext cx="4562629" cy="385137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F59F26B-9C49-4E8A-B584-C1559F608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795" y="7696200"/>
            <a:ext cx="4286250" cy="4119562"/>
          </a:xfrm>
        </p:spPr>
        <p:txBody>
          <a:bodyPr/>
          <a:lstStyle/>
          <a:p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04DDB2-E920-4806-9379-6BA22CE847F5}"/>
              </a:ext>
            </a:extLst>
          </p:cNvPr>
          <p:cNvSpPr txBox="1"/>
          <p:nvPr/>
        </p:nvSpPr>
        <p:spPr>
          <a:xfrm>
            <a:off x="74129" y="1100345"/>
            <a:ext cx="5347666" cy="50467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Water levels and flows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Water level indicators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Vegetative signs of hydro stress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Plant community assoc. with                       alterations in hydroperiod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(I) Appropriate plant species in strata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(III) Regeneration and recruitment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(IV) Age and size distribution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(VIII) Topographic features </a:t>
            </a:r>
            <a:endParaRPr lang="en-US" sz="20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800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AA187D-EDC9-4E66-BBAD-41DA534B4E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/>
              <a:t>Natural Water Storage 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DF0AA3-DDC3-40CB-98D7-224D10EF1EB1}"/>
              </a:ext>
            </a:extLst>
          </p:cNvPr>
          <p:cNvSpPr txBox="1">
            <a:spLocks/>
          </p:cNvSpPr>
          <p:nvPr/>
        </p:nvSpPr>
        <p:spPr>
          <a:xfrm>
            <a:off x="-9296400" y="-2443162"/>
            <a:ext cx="4286250" cy="41195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6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8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 </a:t>
            </a:r>
          </a:p>
        </p:txBody>
      </p:sp>
      <p:pic>
        <p:nvPicPr>
          <p:cNvPr id="24" name="Picture 23" descr="Natural water storage within a pasture">
            <a:extLst>
              <a:ext uri="{FF2B5EF4-FFF2-40B4-BE49-F238E27FC236}">
                <a16:creationId xmlns:a16="http://schemas.microsoft.com/office/drawing/2014/main" id="{982EAAA3-9408-4AF9-A6E0-B7F1918D48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4114800" y="2057401"/>
            <a:ext cx="4892480" cy="396240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F59F26B-9C49-4E8A-B584-C1559F608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725400" y="914399"/>
            <a:ext cx="4286250" cy="4119562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128AC9-E652-4D97-BE17-3BB36E0C8BEF}"/>
              </a:ext>
            </a:extLst>
          </p:cNvPr>
          <p:cNvSpPr txBox="1"/>
          <p:nvPr/>
        </p:nvSpPr>
        <p:spPr>
          <a:xfrm>
            <a:off x="76200" y="1683356"/>
            <a:ext cx="4038600" cy="5046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Water level indicators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f. Community zonation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Veg. signs of hydro stress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Plant community associated with altered hydroperiod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(III) Regeneration and recruitment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(IV) Age and size distribution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(V) Density &amp; quality of snags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(VII) Land management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(VIII) Topographic features </a:t>
            </a:r>
            <a:endParaRPr lang="en-US" sz="20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886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AA187D-EDC9-4E66-BBAD-41DA534B4E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2057401"/>
            <a:ext cx="2667000" cy="4119562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Natural flow attenuation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Hydrologic 2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505E37-AF94-41BF-851D-058256639FCD}"/>
              </a:ext>
            </a:extLst>
          </p:cNvPr>
          <p:cNvSpPr txBox="1">
            <a:spLocks/>
          </p:cNvSpPr>
          <p:nvPr/>
        </p:nvSpPr>
        <p:spPr>
          <a:xfrm>
            <a:off x="3962400" y="2133600"/>
            <a:ext cx="4953000" cy="41195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6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8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400"/>
              </a:spcBef>
              <a:buNone/>
            </a:pPr>
            <a:r>
              <a:rPr lang="en-US" sz="2800"/>
              <a:t>Capacity to moderate the rate of flow through vegetation and natural depressions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800">
                <a:solidFill>
                  <a:schemeClr val="accent1">
                    <a:lumMod val="75000"/>
                  </a:schemeClr>
                </a:solidFill>
              </a:rPr>
              <a:t>Natural</a:t>
            </a:r>
          </a:p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926024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Natural Flow Attenuation</a:t>
            </a:r>
          </a:p>
        </p:txBody>
      </p:sp>
      <p:pic>
        <p:nvPicPr>
          <p:cNvPr id="9" name="Content Placeholder 8" descr="Flowing wetland">
            <a:extLst>
              <a:ext uri="{FF2B5EF4-FFF2-40B4-BE49-F238E27FC236}">
                <a16:creationId xmlns:a16="http://schemas.microsoft.com/office/drawing/2014/main" id="{BFC04784-33F4-41B0-9E59-5F5823F9B1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486" y="1549400"/>
            <a:ext cx="3722913" cy="4963884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C168D41-EDFA-4398-953E-5A99AA307C74}"/>
              </a:ext>
            </a:extLst>
          </p:cNvPr>
          <p:cNvSpPr txBox="1"/>
          <p:nvPr/>
        </p:nvSpPr>
        <p:spPr>
          <a:xfrm>
            <a:off x="110591" y="1569110"/>
            <a:ext cx="4738066" cy="4944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 Landscape Support: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AA benefits downstream fish/wildlife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f. AA hydrologic benefits downstream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Erosion / deposition patterns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l. Water depth, wave energy, currents and light penetration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(V) Density &amp; quality of coarse woody debris, snag, den, and cavity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(VIII) Topographic features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(IX) SAV: siltation or algal growth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2CC0ED-B451-4BE9-8D6E-A1E1943AB1CC}"/>
              </a:ext>
            </a:extLst>
          </p:cNvPr>
          <p:cNvSpPr txBox="1"/>
          <p:nvPr/>
        </p:nvSpPr>
        <p:spPr>
          <a:xfrm>
            <a:off x="3937668" y="6520450"/>
            <a:ext cx="600505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Franklin Gothic Demi Cond"/>
              </a:rPr>
              <a:t>AA = Assessment Area; SAV = Submerged Aquatic Vegetation​​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620757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AA187D-EDC9-4E66-BBAD-41DA534B4E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Water Quality Improvement</a:t>
            </a: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1C896-36B3-472F-B3AE-DC6693D78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2057400"/>
            <a:ext cx="4841773" cy="4119562"/>
          </a:xfrm>
        </p:spPr>
        <p:txBody>
          <a:bodyPr/>
          <a:lstStyle/>
          <a:p>
            <a:pPr marL="0" indent="0">
              <a:buNone/>
            </a:pPr>
            <a:r>
              <a:rPr lang="en-US" sz="2800"/>
              <a:t>Any factors affecting the amount of nutrients, dissolved oxygen, pH, temperature, or salinity in the water column of a waterbody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Hydrologic 3 </a:t>
            </a:r>
          </a:p>
        </p:txBody>
      </p:sp>
    </p:spTree>
    <p:extLst>
      <p:ext uri="{BB962C8B-B14F-4D97-AF65-F5344CB8AC3E}">
        <p14:creationId xmlns:p14="http://schemas.microsoft.com/office/powerpoint/2010/main" val="2695894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Water Quality Improvement</a:t>
            </a:r>
          </a:p>
        </p:txBody>
      </p:sp>
      <p:pic>
        <p:nvPicPr>
          <p:cNvPr id="11" name="Content Placeholder 9" descr="Turbid furrows">
            <a:extLst>
              <a:ext uri="{FF2B5EF4-FFF2-40B4-BE49-F238E27FC236}">
                <a16:creationId xmlns:a16="http://schemas.microsoft.com/office/drawing/2014/main" id="{BC3D6434-FE98-4346-B049-429C81335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722" y="1422402"/>
            <a:ext cx="3733800" cy="497839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CF93CC2-94AC-4B47-B605-E8E7A78CECFA}"/>
              </a:ext>
            </a:extLst>
          </p:cNvPr>
          <p:cNvSpPr txBox="1"/>
          <p:nvPr/>
        </p:nvSpPr>
        <p:spPr>
          <a:xfrm>
            <a:off x="76200" y="1600200"/>
            <a:ext cx="4881492" cy="5046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 Landscape Support: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AA benefits downstream fish/wildlife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Soil erosion or deposition patterns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Use by species with hydro requirements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j. Direct observation of water quality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l. Water depth, wave energy, currents and light penetration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(III) Regeneration and natural recruitment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(VII) Land management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(IX) SAV: siltation or algal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988087-6EFA-44C6-8361-F49FD9D00CF7}"/>
              </a:ext>
            </a:extLst>
          </p:cNvPr>
          <p:cNvSpPr txBox="1"/>
          <p:nvPr/>
        </p:nvSpPr>
        <p:spPr>
          <a:xfrm>
            <a:off x="3825409" y="6520450"/>
            <a:ext cx="600505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Franklin Gothic Demi Cond"/>
              </a:rPr>
              <a:t>AA = Assessment Area; SAV = Submerged Aquatic Vegetation​​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343719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/>
              <a:t>Water Quality Improvement 2</a:t>
            </a:r>
          </a:p>
        </p:txBody>
      </p:sp>
      <p:pic>
        <p:nvPicPr>
          <p:cNvPr id="15" name="Picture 14" descr="Siltation of SAV">
            <a:extLst>
              <a:ext uri="{FF2B5EF4-FFF2-40B4-BE49-F238E27FC236}">
                <a16:creationId xmlns:a16="http://schemas.microsoft.com/office/drawing/2014/main" id="{F26A7412-1C0E-48F4-9832-716E5C31DC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493"/>
          <a:stretch/>
        </p:blipFill>
        <p:spPr>
          <a:xfrm>
            <a:off x="4152924" y="1861845"/>
            <a:ext cx="4762476" cy="408175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325DBD1-0257-4422-9219-586F0FC03EB1}"/>
              </a:ext>
            </a:extLst>
          </p:cNvPr>
          <p:cNvSpPr txBox="1"/>
          <p:nvPr/>
        </p:nvSpPr>
        <p:spPr>
          <a:xfrm>
            <a:off x="76201" y="1600200"/>
            <a:ext cx="4114800" cy="5046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 Landscape Support: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Land uses outside AA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en-US" sz="2000">
                <a:solidFill>
                  <a:srgbClr val="00000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rosion or deposition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Species with hydro requirements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j. Direct observation of WQ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l. Water depth, wave energy, currents and light penetration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(VII) Land management practices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(VIII) Topographic features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(IX) SAV: siltation or algal growth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AA20B2-D454-4BF4-9C75-7EA0399CB8E9}"/>
              </a:ext>
            </a:extLst>
          </p:cNvPr>
          <p:cNvSpPr txBox="1"/>
          <p:nvPr/>
        </p:nvSpPr>
        <p:spPr>
          <a:xfrm>
            <a:off x="3937668" y="6520450"/>
            <a:ext cx="600505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Franklin Gothic Demi Cond"/>
              </a:rPr>
              <a:t>AA = Assessment Area; SAV = Submerged Aquatic Vegetation​​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58832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Water Quality Improvement 3</a:t>
            </a:r>
          </a:p>
        </p:txBody>
      </p:sp>
      <p:pic>
        <p:nvPicPr>
          <p:cNvPr id="16" name="Picture 15" descr="Siltation of SAV impedes growth">
            <a:extLst>
              <a:ext uri="{FF2B5EF4-FFF2-40B4-BE49-F238E27FC236}">
                <a16:creationId xmlns:a16="http://schemas.microsoft.com/office/drawing/2014/main" id="{AC1C9AC8-4C82-4B0F-B523-83C96BD45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675" y="2105026"/>
            <a:ext cx="5219699" cy="391477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A1E8D47-732A-4BCA-9044-C881E3DA8701}"/>
              </a:ext>
            </a:extLst>
          </p:cNvPr>
          <p:cNvSpPr txBox="1"/>
          <p:nvPr/>
        </p:nvSpPr>
        <p:spPr>
          <a:xfrm>
            <a:off x="152400" y="1684460"/>
            <a:ext cx="3799371" cy="4841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 Landscape Support: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Land uses outside AA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Erosion or deposition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</a:t>
            </a:r>
            <a:r>
              <a:rPr lang="en-US" sz="2000">
                <a:solidFill>
                  <a:srgbClr val="00000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pecies with hydro requirements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(VII) Land management practices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(VIII) Topographic features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(IX) SAV: siltation or algal growth impede normal growth.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48EF3-8C1F-47AF-8E14-76B11F3134C5}"/>
              </a:ext>
            </a:extLst>
          </p:cNvPr>
          <p:cNvSpPr txBox="1"/>
          <p:nvPr/>
        </p:nvSpPr>
        <p:spPr>
          <a:xfrm>
            <a:off x="3781712" y="6446463"/>
            <a:ext cx="491767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Franklin Gothic Demi Cond"/>
              </a:rPr>
              <a:t>AA = Assessment Area; SAV = Submerged aquatic vegetation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07081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EE69A5-624C-4823-9035-74E20063B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en-US"/>
              <a:t>Corridors for Wildlife Movement</a:t>
            </a:r>
          </a:p>
          <a:p>
            <a:pPr>
              <a:spcBef>
                <a:spcPts val="2400"/>
              </a:spcBef>
            </a:pPr>
            <a:r>
              <a:rPr lang="en-US"/>
              <a:t>Food Web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93FF24-0EA9-43D4-8812-0650A86BE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Functions</a:t>
            </a:r>
          </a:p>
        </p:txBody>
      </p:sp>
    </p:spTree>
    <p:extLst>
      <p:ext uri="{BB962C8B-B14F-4D97-AF65-F5344CB8AC3E}">
        <p14:creationId xmlns:p14="http://schemas.microsoft.com/office/powerpoint/2010/main" val="604694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1CB3F-47E6-453E-9616-26DE17112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Corridors for Wildlife Movement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A025E84-87E2-4FEB-A7AF-35BF304F0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438401"/>
            <a:ext cx="8686800" cy="3428999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 wildlife corridor is an area of habitat connecting wildlife populations separated by human activities or structures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91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53D2C-6516-4E2F-AE54-6B9E9ABE8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Wetland Ecology</a:t>
            </a:r>
          </a:p>
        </p:txBody>
      </p:sp>
      <p:pic>
        <p:nvPicPr>
          <p:cNvPr id="7" name="Picture 6" descr="Forested Wetland ">
            <a:extLst>
              <a:ext uri="{FF2B5EF4-FFF2-40B4-BE49-F238E27FC236}">
                <a16:creationId xmlns:a16="http://schemas.microsoft.com/office/drawing/2014/main" id="{5F2054AA-D32F-452C-BC64-93BA993C12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524000"/>
            <a:ext cx="6708774" cy="503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0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1CB3F-47E6-453E-9616-26DE17112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681" y="457199"/>
            <a:ext cx="7361020" cy="91440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3800">
                <a:latin typeface="Franklin Gothic Demi"/>
              </a:rPr>
              <a:t>Corridors for Wildlife Movement 2</a:t>
            </a:r>
          </a:p>
        </p:txBody>
      </p:sp>
      <p:pic>
        <p:nvPicPr>
          <p:cNvPr id="8" name="Content Placeholder 7" descr="Landscape aerial">
            <a:extLst>
              <a:ext uri="{FF2B5EF4-FFF2-40B4-BE49-F238E27FC236}">
                <a16:creationId xmlns:a16="http://schemas.microsoft.com/office/drawing/2014/main" id="{59102229-96A2-4E18-ABC7-58007C5834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586" y="1828800"/>
            <a:ext cx="4605814" cy="4343401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4C47C33-4E0F-4B22-B422-9BFBAE1279A0}"/>
              </a:ext>
            </a:extLst>
          </p:cNvPr>
          <p:cNvSpPr txBox="1"/>
          <p:nvPr/>
        </p:nvSpPr>
        <p:spPr>
          <a:xfrm>
            <a:off x="133350" y="1674427"/>
            <a:ext cx="4743450" cy="50467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Location Landscape Support: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/>
              <a:ea typeface="Calibri" panose="020F0502020204030204" pitchFamily="34" charset="0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a. Habitats outside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AA support P1 wildlife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c. Wildlife access to and from AA</a:t>
            </a:r>
            <a:endParaRPr lang="en-US" sz="2000">
              <a:latin typeface="Franklin Gothic Demi"/>
              <a:ea typeface="Calibri" panose="020F0502020204030204" pitchFamily="34" charset="0"/>
              <a:cs typeface="Times New Roman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e. Land uses outside AA 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impact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 P1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f. AA hydro benefits downstream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endParaRPr lang="en-US" sz="20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Community Structure:</a:t>
            </a: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(III) Regeneration and recruitment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latin typeface="Franklin Gothic Demi"/>
                <a:ea typeface="Calibri" panose="020F0502020204030204" pitchFamily="34" charset="0"/>
                <a:cs typeface="Times New Roman"/>
              </a:rPr>
              <a:t>(IV) Age and size distribution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(VII) Land management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(VIII) Topographic features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(X) UPL, habitat </a:t>
            </a:r>
            <a:r>
              <a:rPr lang="en-US" sz="2000">
                <a:latin typeface="Franklin Gothic Demi"/>
                <a:ea typeface="Calibri" panose="020F0502020204030204" pitchFamily="34" charset="0"/>
                <a:cs typeface="Times New Roman"/>
              </a:rPr>
              <a:t>/</a:t>
            </a:r>
            <a:r>
              <a:rPr lang="en-US" sz="2000"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 support for P1 Wildlife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C60CC4-A378-4D9E-A8FB-8EA87CF8D454}"/>
              </a:ext>
            </a:extLst>
          </p:cNvPr>
          <p:cNvSpPr txBox="1"/>
          <p:nvPr/>
        </p:nvSpPr>
        <p:spPr>
          <a:xfrm>
            <a:off x="4775637" y="6552656"/>
            <a:ext cx="409872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Franklin Gothic Demi Cond"/>
              </a:rPr>
              <a:t>AA = Assessment Area; P1 = Part 1​​; UPL = upland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889512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C8EEB2-A874-4F0C-9E71-7D47BA31A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2057401"/>
            <a:ext cx="8915400" cy="4119562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 ‘linear network’ of links in a food web starting from producer organisms and ending at apex predator species, detritivores, or decomposer species</a:t>
            </a:r>
            <a:endParaRPr lang="en-US" sz="28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31F1DC4-91DD-4F55-A771-D1A7BA83F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Food Chain Support</a:t>
            </a:r>
          </a:p>
        </p:txBody>
      </p:sp>
    </p:spTree>
    <p:extLst>
      <p:ext uri="{BB962C8B-B14F-4D97-AF65-F5344CB8AC3E}">
        <p14:creationId xmlns:p14="http://schemas.microsoft.com/office/powerpoint/2010/main" val="2598140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F1DC4-91DD-4F55-A771-D1A7BA83F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Food Chain Support 2</a:t>
            </a:r>
          </a:p>
        </p:txBody>
      </p:sp>
      <p:pic>
        <p:nvPicPr>
          <p:cNvPr id="9" name="Picture 8" descr="Liatris supporting lepidoptera">
            <a:extLst>
              <a:ext uri="{FF2B5EF4-FFF2-40B4-BE49-F238E27FC236}">
                <a16:creationId xmlns:a16="http://schemas.microsoft.com/office/drawing/2014/main" id="{D1C6288F-DBA6-438E-8D17-D36810909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85927" y="1991072"/>
            <a:ext cx="4955781" cy="37168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2AFA6E2-20A4-4606-9996-DAE91240F681}"/>
              </a:ext>
            </a:extLst>
          </p:cNvPr>
          <p:cNvSpPr txBox="1"/>
          <p:nvPr/>
        </p:nvSpPr>
        <p:spPr>
          <a:xfrm>
            <a:off x="83047" y="1566576"/>
            <a:ext cx="4929187" cy="50467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Location Landscape Support: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/>
              <a:ea typeface="Calibri" panose="020F0502020204030204" pitchFamily="34" charset="0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a. Habitats outside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AA support P1 wildlife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c. Wildlife access to and from AA</a:t>
            </a:r>
            <a:endParaRPr lang="en-US" sz="2000">
              <a:latin typeface="Franklin Gothic Demi"/>
              <a:ea typeface="Calibri" panose="020F0502020204030204" pitchFamily="34" charset="0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e. Land uses outside AA 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impact 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P1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endParaRPr lang="en-US" sz="20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c. Soil moisture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Community Structure:</a:t>
            </a: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I) 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Appropriate plant species in strata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(III) Regeneration and natural recruitment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(V) Coarse woody debris, snag, den, and cavity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(VII) Land management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endParaRPr lang="en-US" sz="20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F418B0-5833-4E8C-A752-A5E3E8CF92EE}"/>
              </a:ext>
            </a:extLst>
          </p:cNvPr>
          <p:cNvSpPr txBox="1"/>
          <p:nvPr/>
        </p:nvSpPr>
        <p:spPr>
          <a:xfrm>
            <a:off x="5422618" y="6437637"/>
            <a:ext cx="38111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Franklin Gothic Demi Cond"/>
              </a:rPr>
              <a:t>AA = Assessment Area; P1 = Part 1​​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61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F1DC4-91DD-4F55-A771-D1A7BA83F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Food Chain Support 3</a:t>
            </a:r>
          </a:p>
        </p:txBody>
      </p:sp>
      <p:grpSp>
        <p:nvGrpSpPr>
          <p:cNvPr id="8" name="Group 7" descr="Weltand Fruits : Annona, Nyssa, Foresteria, Ilex">
            <a:extLst>
              <a:ext uri="{FF2B5EF4-FFF2-40B4-BE49-F238E27FC236}">
                <a16:creationId xmlns:a16="http://schemas.microsoft.com/office/drawing/2014/main" id="{3A2569D1-61D4-4079-9733-E13DE9898781}"/>
              </a:ext>
            </a:extLst>
          </p:cNvPr>
          <p:cNvGrpSpPr/>
          <p:nvPr/>
        </p:nvGrpSpPr>
        <p:grpSpPr>
          <a:xfrm>
            <a:off x="4106656" y="2561483"/>
            <a:ext cx="4797858" cy="3276600"/>
            <a:chOff x="3120174" y="2057400"/>
            <a:chExt cx="5869270" cy="4008299"/>
          </a:xfrm>
        </p:grpSpPr>
        <p:pic>
          <p:nvPicPr>
            <p:cNvPr id="17" name="Picture 16" descr="A yellow bird on a tree branch&#10;&#10;Description automatically generated with low confidence">
              <a:extLst>
                <a:ext uri="{FF2B5EF4-FFF2-40B4-BE49-F238E27FC236}">
                  <a16:creationId xmlns:a16="http://schemas.microsoft.com/office/drawing/2014/main" id="{16D2423B-48E7-4714-BA0E-CD23FED08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0174" y="2057400"/>
              <a:ext cx="3003097" cy="2002064"/>
            </a:xfrm>
            <a:prstGeom prst="rect">
              <a:avLst/>
            </a:prstGeom>
          </p:spPr>
        </p:pic>
        <p:pic>
          <p:nvPicPr>
            <p:cNvPr id="19" name="Picture 18" descr="A bush with red berries&#10;&#10;Description automatically generated with low confidence">
              <a:extLst>
                <a:ext uri="{FF2B5EF4-FFF2-40B4-BE49-F238E27FC236}">
                  <a16:creationId xmlns:a16="http://schemas.microsoft.com/office/drawing/2014/main" id="{E324BC8E-518D-46E4-B46A-DCDC5E30A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272" y="2057400"/>
              <a:ext cx="2866172" cy="200206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4D77C13-8BD4-4A7F-A1D6-1BCA4B79A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0174" y="4048836"/>
              <a:ext cx="3003097" cy="2002064"/>
            </a:xfrm>
            <a:prstGeom prst="rect">
              <a:avLst/>
            </a:prstGeom>
          </p:spPr>
        </p:pic>
        <p:pic>
          <p:nvPicPr>
            <p:cNvPr id="25" name="Picture 24" descr="A picture containing tree, outdoor, leaf, plant&#10;&#10;Description automatically generated">
              <a:extLst>
                <a:ext uri="{FF2B5EF4-FFF2-40B4-BE49-F238E27FC236}">
                  <a16:creationId xmlns:a16="http://schemas.microsoft.com/office/drawing/2014/main" id="{5EA0F1AE-ADE0-4B81-9980-D8FDDBAAE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3357" y="4028071"/>
              <a:ext cx="2906086" cy="203762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D06E2F8-EAC7-40D5-93E9-F5DB1A1BBF78}"/>
              </a:ext>
            </a:extLst>
          </p:cNvPr>
          <p:cNvSpPr txBox="1"/>
          <p:nvPr/>
        </p:nvSpPr>
        <p:spPr>
          <a:xfrm>
            <a:off x="76200" y="1676400"/>
            <a:ext cx="4051301" cy="50467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Location Landscape Support: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/>
              <a:ea typeface="Calibri" panose="020F0502020204030204" pitchFamily="34" charset="0"/>
              <a:cs typeface="Times New Roman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c. Wildlife access to and from AA</a:t>
            </a:r>
            <a:endParaRPr lang="en-US" sz="2000">
              <a:latin typeface="Franklin Gothic Demi"/>
              <a:ea typeface="Calibri" panose="020F0502020204030204" pitchFamily="34" charset="0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e. Land uses outside AA 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impact 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P1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endParaRPr lang="en-US" sz="20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a. Water levels and flows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e. 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Fire history</a:t>
            </a:r>
            <a:endParaRPr lang="en-US" sz="2000">
              <a:solidFill>
                <a:srgbClr val="000000"/>
              </a:solidFill>
              <a:effectLst/>
              <a:latin typeface="Franklin Gothic Demi"/>
              <a:ea typeface="Calibri" panose="020F0502020204030204" pitchFamily="34" charset="0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f. Community zonation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Community Structure:</a:t>
            </a: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I) 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Appropriate plants in strata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(III) Regeneration and recruitment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/>
                <a:ea typeface="Calibri" panose="020F0502020204030204" pitchFamily="34" charset="0"/>
                <a:cs typeface="Times New Roman"/>
              </a:rPr>
              <a:t>(VII) Land management</a:t>
            </a:r>
            <a:r>
              <a:rPr lang="en-US" sz="2000">
                <a:solidFill>
                  <a:srgbClr val="000000"/>
                </a:solidFill>
                <a:latin typeface="Franklin Gothic Demi"/>
                <a:ea typeface="Calibri" panose="020F0502020204030204" pitchFamily="34" charset="0"/>
                <a:cs typeface="Times New Roman"/>
              </a:rPr>
              <a:t> </a:t>
            </a:r>
            <a:endParaRPr lang="en-US" sz="2000">
              <a:solidFill>
                <a:srgbClr val="000000"/>
              </a:solidFill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12CABF-1F0B-4932-AF1C-226B16FCBF1C}"/>
              </a:ext>
            </a:extLst>
          </p:cNvPr>
          <p:cNvSpPr txBox="1"/>
          <p:nvPr/>
        </p:nvSpPr>
        <p:spPr>
          <a:xfrm>
            <a:off x="5465750" y="6365750"/>
            <a:ext cx="38111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Franklin Gothic Demi Cond"/>
              </a:rPr>
              <a:t>AA = Assessment Area; P1 = Part 1​​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45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F1DC4-91DD-4F55-A771-D1A7BA83F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Food Chain Support 4</a:t>
            </a:r>
          </a:p>
        </p:txBody>
      </p:sp>
      <p:pic>
        <p:nvPicPr>
          <p:cNvPr id="10" name="Picture 9" descr="Minnow-concentrating refugia">
            <a:extLst>
              <a:ext uri="{FF2B5EF4-FFF2-40B4-BE49-F238E27FC236}">
                <a16:creationId xmlns:a16="http://schemas.microsoft.com/office/drawing/2014/main" id="{12E00346-A7E4-42E9-8AC3-6F847876A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740" y="3671659"/>
            <a:ext cx="3638856" cy="2729142"/>
          </a:xfrm>
          <a:prstGeom prst="rect">
            <a:avLst/>
          </a:prstGeom>
        </p:spPr>
      </p:pic>
      <p:pic>
        <p:nvPicPr>
          <p:cNvPr id="21" name="Picture 20" descr="Lily pads on water&#10;&#10;Description automatically generated with low confidence">
            <a:extLst>
              <a:ext uri="{FF2B5EF4-FFF2-40B4-BE49-F238E27FC236}">
                <a16:creationId xmlns:a16="http://schemas.microsoft.com/office/drawing/2014/main" id="{73B32C39-A5C6-402E-803E-232E87CA64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366" y="1350661"/>
            <a:ext cx="3417604" cy="22784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4A4D34-802F-47F7-AAAA-8B7EDADE01C8}"/>
              </a:ext>
            </a:extLst>
          </p:cNvPr>
          <p:cNvSpPr txBox="1"/>
          <p:nvPr/>
        </p:nvSpPr>
        <p:spPr>
          <a:xfrm>
            <a:off x="74129" y="1600200"/>
            <a:ext cx="5089237" cy="5046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 Landscape Support: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Wildlife access to and from AA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AA benefit downstream fish/wildlife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Water levels and flows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Use by species with hydro requirements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j. Direct observation of water quality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000">
                <a:solidFill>
                  <a:srgbClr val="00000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I) 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 plant species in strata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(V) Density &amp; quality of coarse woody debris, snag, den, and cavity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(VIII) Topographic features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038597-E141-4668-9BBE-04BEA840A82C}"/>
              </a:ext>
            </a:extLst>
          </p:cNvPr>
          <p:cNvSpPr txBox="1"/>
          <p:nvPr/>
        </p:nvSpPr>
        <p:spPr>
          <a:xfrm>
            <a:off x="6472165" y="6466392"/>
            <a:ext cx="38111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Franklin Gothic Demi Cond"/>
              </a:rPr>
              <a:t>AA = Assessment Area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6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F1DC4-91DD-4F55-A771-D1A7BA83F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435" y="227161"/>
            <a:ext cx="6987210" cy="91440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5400">
                <a:latin typeface="Franklin Gothic Demi"/>
              </a:rPr>
              <a:t>Food Chain Support 5</a:t>
            </a:r>
          </a:p>
        </p:txBody>
      </p:sp>
      <p:grpSp>
        <p:nvGrpSpPr>
          <p:cNvPr id="9" name="Group 8" descr="Berry scat, pelletized organic scat, crayfish scat">
            <a:extLst>
              <a:ext uri="{FF2B5EF4-FFF2-40B4-BE49-F238E27FC236}">
                <a16:creationId xmlns:a16="http://schemas.microsoft.com/office/drawing/2014/main" id="{9C154BD3-2BCA-4797-8743-008EEC29192B}"/>
              </a:ext>
            </a:extLst>
          </p:cNvPr>
          <p:cNvGrpSpPr/>
          <p:nvPr/>
        </p:nvGrpSpPr>
        <p:grpSpPr>
          <a:xfrm>
            <a:off x="4666891" y="1084053"/>
            <a:ext cx="3816333" cy="5329208"/>
            <a:chOff x="4718067" y="1524000"/>
            <a:chExt cx="3517862" cy="4912417"/>
          </a:xfrm>
        </p:grpSpPr>
        <p:pic>
          <p:nvPicPr>
            <p:cNvPr id="6" name="Content Placeholder 7" descr="A picture containing grass, outdoor, plant&#10;&#10;Description automatically generated">
              <a:extLst>
                <a:ext uri="{FF2B5EF4-FFF2-40B4-BE49-F238E27FC236}">
                  <a16:creationId xmlns:a16="http://schemas.microsoft.com/office/drawing/2014/main" id="{1C849145-5E25-4A14-8396-CDE5790F1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067" y="3869240"/>
              <a:ext cx="3517861" cy="2567177"/>
            </a:xfrm>
            <a:prstGeom prst="rect">
              <a:avLst/>
            </a:prstGeom>
          </p:spPr>
        </p:pic>
        <p:pic>
          <p:nvPicPr>
            <p:cNvPr id="27" name="Picture 26" descr="A picture containing grass, hay, dry, aerie&#10;&#10;Description automatically generated">
              <a:extLst>
                <a:ext uri="{FF2B5EF4-FFF2-40B4-BE49-F238E27FC236}">
                  <a16:creationId xmlns:a16="http://schemas.microsoft.com/office/drawing/2014/main" id="{4E5475B6-84E4-4EF0-94D2-3344D4EC0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424913" y="1817155"/>
              <a:ext cx="2345241" cy="1758931"/>
            </a:xfrm>
            <a:prstGeom prst="rect">
              <a:avLst/>
            </a:prstGeom>
          </p:spPr>
        </p:pic>
        <p:pic>
          <p:nvPicPr>
            <p:cNvPr id="31" name="Picture 30" descr="A picture containing outdoor&#10;&#10;Description automatically generated">
              <a:extLst>
                <a:ext uri="{FF2B5EF4-FFF2-40B4-BE49-F238E27FC236}">
                  <a16:creationId xmlns:a16="http://schemas.microsoft.com/office/drawing/2014/main" id="{CE4BC74F-6437-46B7-B6FF-BCB004579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999" y="1524000"/>
              <a:ext cx="1758930" cy="234524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87BB5F5-5BAD-48D7-8B2F-CA01FF5BFD8F}"/>
              </a:ext>
            </a:extLst>
          </p:cNvPr>
          <p:cNvSpPr txBox="1"/>
          <p:nvPr/>
        </p:nvSpPr>
        <p:spPr>
          <a:xfrm>
            <a:off x="195884" y="1551848"/>
            <a:ext cx="4528515" cy="5273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 Landscape Support: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Habitats outside AA support P1 wildlife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Wildlife access to and from AA</a:t>
            </a:r>
            <a:endParaRPr lang="en-US" sz="2000"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Soil moisture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Use by species with hydro requirements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000">
                <a:solidFill>
                  <a:srgbClr val="00000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I) 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 plant species in strata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(V) Density &amp; quality of coarse woody debris, snag, den, and cavity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(VII) Land management practices </a:t>
            </a:r>
            <a:endParaRPr lang="en-US" sz="20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781E35-86FC-45BC-A395-576217D275A6}"/>
              </a:ext>
            </a:extLst>
          </p:cNvPr>
          <p:cNvSpPr txBox="1"/>
          <p:nvPr/>
        </p:nvSpPr>
        <p:spPr>
          <a:xfrm>
            <a:off x="5436996" y="6567033"/>
            <a:ext cx="38111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Franklin Gothic Demi Cond"/>
              </a:rPr>
              <a:t>AA = Assessment Area; P1 = Part 1​​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78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C61F-8516-43AA-A42C-85059B304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Pop Quiz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5C5B16-6C46-41F0-AD15-4DB589868A37}"/>
              </a:ext>
            </a:extLst>
          </p:cNvPr>
          <p:cNvSpPr txBox="1">
            <a:spLocks/>
          </p:cNvSpPr>
          <p:nvPr/>
        </p:nvSpPr>
        <p:spPr>
          <a:xfrm>
            <a:off x="200865" y="1983575"/>
            <a:ext cx="8686800" cy="41195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6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8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/>
              <a:t>Which UMAM indicator metric is essential to an assessment area’s food web function?</a:t>
            </a:r>
          </a:p>
          <a:p>
            <a:pPr marL="0" indent="0">
              <a:buNone/>
            </a:pPr>
            <a:r>
              <a:rPr lang="en-US" sz="2800"/>
              <a:t>A. Invasive or exotic species in proximity of AA</a:t>
            </a:r>
          </a:p>
          <a:p>
            <a:pPr marL="0" indent="0">
              <a:buNone/>
            </a:pPr>
            <a:r>
              <a:rPr lang="en-US" sz="2800"/>
              <a:t>B. Water levels and flows </a:t>
            </a:r>
          </a:p>
          <a:p>
            <a:pPr marL="0" indent="0">
              <a:buNone/>
            </a:pPr>
            <a:r>
              <a:rPr lang="en-US" sz="2800"/>
              <a:t>C. Soil moisture</a:t>
            </a:r>
          </a:p>
          <a:p>
            <a:pPr marL="0" indent="0">
              <a:buNone/>
            </a:pPr>
            <a:r>
              <a:rPr lang="en-US" sz="2800"/>
              <a:t>D. Fire history</a:t>
            </a:r>
          </a:p>
          <a:p>
            <a:pPr marL="0" indent="0">
              <a:buNone/>
            </a:pPr>
            <a:r>
              <a:rPr lang="en-US" sz="2800"/>
              <a:t>E. Wildlife access to and from the AA</a:t>
            </a:r>
          </a:p>
          <a:p>
            <a:endParaRPr lang="en-US" sz="2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EAF7CE-4801-40D1-B628-66BBD8CB6D90}"/>
              </a:ext>
            </a:extLst>
          </p:cNvPr>
          <p:cNvSpPr/>
          <p:nvPr/>
        </p:nvSpPr>
        <p:spPr>
          <a:xfrm>
            <a:off x="256336" y="4889783"/>
            <a:ext cx="5915864" cy="596617"/>
          </a:xfrm>
          <a:prstGeom prst="rect">
            <a:avLst/>
          </a:prstGeom>
          <a:solidFill>
            <a:schemeClr val="accent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86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C61F-8516-43AA-A42C-85059B304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Pop Quiz 2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75D0F1-5AA5-4F8F-B003-B074F9C60BAB}"/>
              </a:ext>
            </a:extLst>
          </p:cNvPr>
          <p:cNvSpPr txBox="1">
            <a:spLocks/>
          </p:cNvSpPr>
          <p:nvPr/>
        </p:nvSpPr>
        <p:spPr>
          <a:xfrm>
            <a:off x="457200" y="2057400"/>
            <a:ext cx="8686800" cy="41195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6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8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/>
              <a:t>Which UMAM indicator metric may be used to assess the Natural Water Storage function of an assessment area?</a:t>
            </a:r>
          </a:p>
          <a:p>
            <a:pPr marL="0" indent="0">
              <a:buNone/>
            </a:pPr>
            <a:r>
              <a:rPr lang="en-US" sz="2800"/>
              <a:t>A. Hydrologic indicators distinct and consistent</a:t>
            </a:r>
          </a:p>
          <a:p>
            <a:pPr marL="0" indent="0">
              <a:buNone/>
            </a:pPr>
            <a:r>
              <a:rPr lang="en-US" sz="2800"/>
              <a:t>B. Invasive or exotic plants</a:t>
            </a:r>
          </a:p>
          <a:p>
            <a:pPr marL="0" indent="0">
              <a:buNone/>
            </a:pPr>
            <a:r>
              <a:rPr lang="en-US" sz="2800"/>
              <a:t>C. Plant cover appropriate and desirable</a:t>
            </a:r>
          </a:p>
          <a:p>
            <a:pPr marL="0" indent="0">
              <a:buNone/>
            </a:pPr>
            <a:r>
              <a:rPr lang="en-US" sz="2800"/>
              <a:t>D. Observation of discoloration, turbidity, or sheen</a:t>
            </a:r>
          </a:p>
          <a:p>
            <a:pPr marL="0" indent="0">
              <a:buNone/>
            </a:pPr>
            <a:r>
              <a:rPr lang="en-US" sz="2800"/>
              <a:t>E. Age and size distribution</a:t>
            </a:r>
          </a:p>
          <a:p>
            <a:endParaRPr lang="en-US" sz="2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EAF7CE-4801-40D1-B628-66BBD8CB6D90}"/>
              </a:ext>
            </a:extLst>
          </p:cNvPr>
          <p:cNvSpPr/>
          <p:nvPr/>
        </p:nvSpPr>
        <p:spPr>
          <a:xfrm>
            <a:off x="533400" y="3200400"/>
            <a:ext cx="7620000" cy="596617"/>
          </a:xfrm>
          <a:prstGeom prst="rect">
            <a:avLst/>
          </a:prstGeom>
          <a:solidFill>
            <a:schemeClr val="accent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4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8274B7C-A043-4B58-BB3F-D2CF6C1809EA}"/>
              </a:ext>
            </a:extLst>
          </p:cNvPr>
          <p:cNvSpPr/>
          <p:nvPr/>
        </p:nvSpPr>
        <p:spPr>
          <a:xfrm>
            <a:off x="256335" y="4953000"/>
            <a:ext cx="3477465" cy="596617"/>
          </a:xfrm>
          <a:prstGeom prst="rect">
            <a:avLst/>
          </a:prstGeom>
          <a:solidFill>
            <a:schemeClr val="accent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7C61F-8516-43AA-A42C-85059B304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Pop Quiz 3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159B6AD-E64C-4A1B-A839-4AEE6F4C2939}"/>
              </a:ext>
            </a:extLst>
          </p:cNvPr>
          <p:cNvSpPr txBox="1">
            <a:spLocks/>
          </p:cNvSpPr>
          <p:nvPr/>
        </p:nvSpPr>
        <p:spPr>
          <a:xfrm>
            <a:off x="457200" y="2057399"/>
            <a:ext cx="8686800" cy="41195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6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8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>
                <a:latin typeface="Franklin Gothic Demi"/>
              </a:rPr>
              <a:t>Which of the below is BOTH a hydrologic indicator AND an indicator of wetland functions? </a:t>
            </a:r>
            <a:endParaRPr lang="en-US" sz="2800"/>
          </a:p>
          <a:p>
            <a:pPr marL="0" indent="0">
              <a:buNone/>
            </a:pPr>
            <a:r>
              <a:rPr lang="en-US" sz="2800">
                <a:latin typeface="Franklin Gothic Demi"/>
              </a:rPr>
              <a:t>A. </a:t>
            </a:r>
            <a:r>
              <a:rPr lang="en-US" sz="2800" err="1">
                <a:latin typeface="Franklin Gothic Demi"/>
              </a:rPr>
              <a:t>Aufwuchs</a:t>
            </a:r>
            <a:endParaRPr lang="en-US" sz="2800" err="1"/>
          </a:p>
          <a:p>
            <a:pPr marL="0" indent="0">
              <a:buNone/>
            </a:pPr>
            <a:r>
              <a:rPr lang="en-US" sz="2800">
                <a:latin typeface="Franklin Gothic Demi"/>
              </a:rPr>
              <a:t>B. Morphological plant adaptations</a:t>
            </a:r>
          </a:p>
          <a:p>
            <a:pPr marL="0" indent="0">
              <a:buNone/>
            </a:pPr>
            <a:r>
              <a:rPr lang="en-US" sz="2800">
                <a:latin typeface="Franklin Gothic Demi"/>
              </a:rPr>
              <a:t>C. Elevated lichen lines</a:t>
            </a:r>
          </a:p>
          <a:p>
            <a:pPr marL="0" indent="0">
              <a:buNone/>
            </a:pPr>
            <a:r>
              <a:rPr lang="en-US" sz="2800">
                <a:latin typeface="Franklin Gothic Demi"/>
              </a:rPr>
              <a:t>D. None of the above</a:t>
            </a:r>
          </a:p>
          <a:p>
            <a:pPr marL="0" indent="0">
              <a:buNone/>
            </a:pPr>
            <a:r>
              <a:rPr lang="en-US" sz="2800">
                <a:latin typeface="Franklin Gothic Demi"/>
              </a:rPr>
              <a:t>E. All of the above</a:t>
            </a:r>
          </a:p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90409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9191C-D288-4272-87B2-F950DD426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Ecological Value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6FC14A-2CD7-404A-A1C3-E1379ACB55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Section 62-345.200(3), F.A.C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01C693-4279-4B4B-855A-EE18CB3040C9}"/>
              </a:ext>
            </a:extLst>
          </p:cNvPr>
          <p:cNvSpPr/>
          <p:nvPr/>
        </p:nvSpPr>
        <p:spPr>
          <a:xfrm>
            <a:off x="876300" y="2286001"/>
            <a:ext cx="7391400" cy="1938992"/>
          </a:xfrm>
          <a:prstGeom prst="rect">
            <a:avLst/>
          </a:prstGeom>
          <a:ln w="88900" cmpd="thickThin">
            <a:solidFill>
              <a:schemeClr val="tx1"/>
            </a:solidFill>
          </a:ln>
        </p:spPr>
        <p:txBody>
          <a:bodyPr wrap="square" lIns="228600" tIns="228600" rIns="228600" bIns="228600">
            <a:spAutoFit/>
          </a:bodyPr>
          <a:lstStyle/>
          <a:p>
            <a:r>
              <a:rPr lang="en-US" sz="2400">
                <a:latin typeface="Franklin Gothic Demi" panose="020B0703020102020204" pitchFamily="34" charset="0"/>
              </a:rPr>
              <a:t>Ecological Value means the value of functions performed by uplands, wetlands, and other surface waters to the abundance, diversity, and habitats of fish , wildlife, and listed species.</a:t>
            </a:r>
          </a:p>
        </p:txBody>
      </p:sp>
    </p:spTree>
    <p:extLst>
      <p:ext uri="{BB962C8B-B14F-4D97-AF65-F5344CB8AC3E}">
        <p14:creationId xmlns:p14="http://schemas.microsoft.com/office/powerpoint/2010/main" val="1648960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43284-70C7-4E74-A601-607A70CE7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Message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F4388C-48C1-4C98-BDCF-FE8659486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From our sponsor (the rules)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FD08E0-F60E-4DCC-BB12-47C3FD2F845E}"/>
              </a:ext>
            </a:extLst>
          </p:cNvPr>
          <p:cNvSpPr txBox="1"/>
          <p:nvPr/>
        </p:nvSpPr>
        <p:spPr>
          <a:xfrm>
            <a:off x="5749459" y="2379312"/>
            <a:ext cx="1828065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Avoid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C0E99-5148-4250-B57A-D57BBECD3E6E}"/>
              </a:ext>
            </a:extLst>
          </p:cNvPr>
          <p:cNvSpPr txBox="1"/>
          <p:nvPr/>
        </p:nvSpPr>
        <p:spPr>
          <a:xfrm>
            <a:off x="5182424" y="3847775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Minimize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5AD804-FE2D-429F-8898-34031955BF91}"/>
              </a:ext>
            </a:extLst>
          </p:cNvPr>
          <p:cNvSpPr txBox="1"/>
          <p:nvPr/>
        </p:nvSpPr>
        <p:spPr>
          <a:xfrm>
            <a:off x="5280651" y="5307308"/>
            <a:ext cx="2760499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Mitigate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pic>
        <p:nvPicPr>
          <p:cNvPr id="8" name="Picture 7" descr="Sleeping fawn">
            <a:extLst>
              <a:ext uri="{FF2B5EF4-FFF2-40B4-BE49-F238E27FC236}">
                <a16:creationId xmlns:a16="http://schemas.microsoft.com/office/drawing/2014/main" id="{0B24C62B-7497-470C-8A13-74FA4B1105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4" y="2545063"/>
            <a:ext cx="4679259" cy="351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9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53D2C-6516-4E2F-AE54-6B9E9ABE8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Ecological Functions</a:t>
            </a:r>
          </a:p>
        </p:txBody>
      </p:sp>
      <p:pic>
        <p:nvPicPr>
          <p:cNvPr id="6" name="Picture 5" descr="leaning snag, large cavity in flooded wetland">
            <a:extLst>
              <a:ext uri="{FF2B5EF4-FFF2-40B4-BE49-F238E27FC236}">
                <a16:creationId xmlns:a16="http://schemas.microsoft.com/office/drawing/2014/main" id="{9219DC7E-275D-43DE-9FF0-E4B2D0E1E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582702"/>
            <a:ext cx="6758610" cy="506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04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9191C-D288-4272-87B2-F950DD426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Wetland Functions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6FC14A-2CD7-404A-A1C3-E1379ACB55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Section 62-345.400(7), F.A.C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65058D-86E6-41E5-963E-41AE2185A4DF}"/>
              </a:ext>
            </a:extLst>
          </p:cNvPr>
          <p:cNvSpPr/>
          <p:nvPr/>
        </p:nvSpPr>
        <p:spPr>
          <a:xfrm>
            <a:off x="876300" y="2442866"/>
            <a:ext cx="7391400" cy="3416320"/>
          </a:xfrm>
          <a:prstGeom prst="rect">
            <a:avLst/>
          </a:prstGeom>
          <a:ln w="88900" cmpd="thickThin">
            <a:solidFill>
              <a:schemeClr val="tx1"/>
            </a:solidFill>
          </a:ln>
        </p:spPr>
        <p:txBody>
          <a:bodyPr wrap="square" lIns="228600" tIns="228600" rIns="228600" bIns="228600">
            <a:spAutoFit/>
          </a:bodyPr>
          <a:lstStyle/>
          <a:p>
            <a:r>
              <a:rPr lang="en-US" sz="2400">
                <a:latin typeface="Franklin Gothic Demi" panose="020B0703020102020204" pitchFamily="34" charset="0"/>
              </a:rPr>
              <a:t>Functions performed by the assessment area’s native community type. Functions to be considered are: providing cover, substrate, and refuge; breeding, nesting, denning, and nursery areas; corridors for wildlife movement; food chain support; and natural water storage, natural flow attenuation, and water quality improvement, which enhances fish, wildlife, and listed species utilization;</a:t>
            </a:r>
          </a:p>
        </p:txBody>
      </p:sp>
    </p:spTree>
    <p:extLst>
      <p:ext uri="{BB962C8B-B14F-4D97-AF65-F5344CB8AC3E}">
        <p14:creationId xmlns:p14="http://schemas.microsoft.com/office/powerpoint/2010/main" val="4084637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53D2C-6516-4E2F-AE54-6B9E9ABE8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>
                <a:latin typeface="Franklin Gothic Demi"/>
              </a:rPr>
              <a:t>Wetland Functions</a:t>
            </a:r>
          </a:p>
        </p:txBody>
      </p:sp>
      <p:pic>
        <p:nvPicPr>
          <p:cNvPr id="9" name="Picture 8" descr="Multiple wetland functions">
            <a:extLst>
              <a:ext uri="{FF2B5EF4-FFF2-40B4-BE49-F238E27FC236}">
                <a16:creationId xmlns:a16="http://schemas.microsoft.com/office/drawing/2014/main" id="{34249224-4914-4975-9958-01BDE6C60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24000"/>
            <a:ext cx="6987210" cy="524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09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43284-70C7-4E74-A601-607A70CE7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Bear in mind to: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FD08E0-F60E-4DCC-BB12-47C3FD2F845E}"/>
              </a:ext>
            </a:extLst>
          </p:cNvPr>
          <p:cNvSpPr txBox="1"/>
          <p:nvPr/>
        </p:nvSpPr>
        <p:spPr>
          <a:xfrm>
            <a:off x="1398736" y="2512814"/>
            <a:ext cx="1828065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Avoid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C0E99-5148-4250-B57A-D57BBECD3E6E}"/>
              </a:ext>
            </a:extLst>
          </p:cNvPr>
          <p:cNvSpPr txBox="1"/>
          <p:nvPr/>
        </p:nvSpPr>
        <p:spPr>
          <a:xfrm>
            <a:off x="836166" y="3718024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Minimize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5AD804-FE2D-429F-8898-34031955BF91}"/>
              </a:ext>
            </a:extLst>
          </p:cNvPr>
          <p:cNvSpPr txBox="1"/>
          <p:nvPr/>
        </p:nvSpPr>
        <p:spPr>
          <a:xfrm>
            <a:off x="929928" y="4923235"/>
            <a:ext cx="2760499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Mitigate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pic>
        <p:nvPicPr>
          <p:cNvPr id="8" name="Picture 7" descr="A bear walking in the woods&#10;&#10;">
            <a:extLst>
              <a:ext uri="{FF2B5EF4-FFF2-40B4-BE49-F238E27FC236}">
                <a16:creationId xmlns:a16="http://schemas.microsoft.com/office/drawing/2014/main" id="{001658CC-F651-4D2F-9BB0-76C43B299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619" y="2428913"/>
            <a:ext cx="446048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0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80"/>
                            </p:stCondLst>
                            <p:childTnLst>
                              <p:par>
                                <p:cTn id="8" presetID="18" presetClass="emph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20"/>
                            </p:stCondLst>
                            <p:childTnLst>
                              <p:par>
                                <p:cTn id="11" presetID="18" presetClass="emph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3ED417E-8F4A-4CFD-8B1C-664DDA784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" y="2687598"/>
            <a:ext cx="8686800" cy="2057400"/>
          </a:xfrm>
        </p:spPr>
        <p:txBody>
          <a:bodyPr/>
          <a:lstStyle/>
          <a:p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Mac.James@FloridaDEP.gov</a:t>
            </a:r>
            <a:endParaRPr lang="en-US"/>
          </a:p>
          <a:p>
            <a:r>
              <a:rPr lang="en-US"/>
              <a:t>(850) 245-8623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0ACE9C-E44E-44FD-ADCC-67AB7773FC26}"/>
              </a:ext>
            </a:extLst>
          </p:cNvPr>
          <p:cNvSpPr txBox="1"/>
          <p:nvPr/>
        </p:nvSpPr>
        <p:spPr>
          <a:xfrm>
            <a:off x="1371600" y="1828800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>
                <a:solidFill>
                  <a:schemeClr val="bg1"/>
                </a:solidFill>
                <a:latin typeface="Franklin Gothic Demi" panose="020B0703020102020204" pitchFamily="34" charset="0"/>
              </a:rPr>
              <a:t>The photographs used in this presentation are the property of Mac James or Florida Department of Environmental Protection staff.</a:t>
            </a:r>
          </a:p>
        </p:txBody>
      </p:sp>
    </p:spTree>
    <p:extLst>
      <p:ext uri="{BB962C8B-B14F-4D97-AF65-F5344CB8AC3E}">
        <p14:creationId xmlns:p14="http://schemas.microsoft.com/office/powerpoint/2010/main" val="273150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FA73B-5895-49F5-BB21-709A7427A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Indicator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DB45E-24E5-4B59-92BB-F8E8C197A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(a) Location and Landscape Support</a:t>
            </a:r>
          </a:p>
          <a:p>
            <a:pPr marL="457200" lvl="1" indent="0">
              <a:buNone/>
            </a:pPr>
            <a:r>
              <a:rPr lang="en-US"/>
              <a:t>8 Metrics</a:t>
            </a:r>
          </a:p>
          <a:p>
            <a:pPr marL="0" indent="0">
              <a:buNone/>
            </a:pPr>
            <a:r>
              <a:rPr lang="en-US"/>
              <a:t>(b) Water Environment</a:t>
            </a:r>
          </a:p>
          <a:p>
            <a:pPr marL="457200" lvl="1" indent="0">
              <a:buNone/>
            </a:pPr>
            <a:r>
              <a:rPr lang="en-US"/>
              <a:t>12 Metrics</a:t>
            </a:r>
          </a:p>
          <a:p>
            <a:pPr marL="0" indent="0">
              <a:buNone/>
            </a:pPr>
            <a:r>
              <a:rPr lang="en-US"/>
              <a:t>(c) Community Structure</a:t>
            </a:r>
          </a:p>
          <a:p>
            <a:pPr marL="457200" lvl="1" indent="0">
              <a:buNone/>
            </a:pPr>
            <a:r>
              <a:rPr lang="en-US"/>
              <a:t>10 Metrics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E3DE5-4866-4213-B862-575660D9CB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Section 62-345.500(6), F.A.C.</a:t>
            </a:r>
          </a:p>
        </p:txBody>
      </p:sp>
    </p:spTree>
    <p:extLst>
      <p:ext uri="{BB962C8B-B14F-4D97-AF65-F5344CB8AC3E}">
        <p14:creationId xmlns:p14="http://schemas.microsoft.com/office/powerpoint/2010/main" val="957045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A8F1F-93F3-4CBD-B82A-1DDEC8B8C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Wetland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8A0D9-A81D-48F7-B511-ACEB6EEE1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spcBef>
                <a:spcPts val="3000"/>
              </a:spcBef>
            </a:pPr>
            <a:r>
              <a:rPr lang="en-US" sz="2800"/>
              <a:t>Providing Cover, Substrate, and Refuge</a:t>
            </a:r>
            <a:endParaRPr lang="en-US"/>
          </a:p>
          <a:p>
            <a:pPr>
              <a:spcBef>
                <a:spcPts val="3000"/>
              </a:spcBef>
            </a:pPr>
            <a:r>
              <a:rPr lang="en-US" sz="2800"/>
              <a:t>Breeding, Nesting, Denning, and Nursery Areas</a:t>
            </a:r>
          </a:p>
          <a:p>
            <a:pPr>
              <a:spcBef>
                <a:spcPts val="3000"/>
              </a:spcBef>
            </a:pPr>
            <a:r>
              <a:rPr lang="en-US" sz="2800"/>
              <a:t>Natural water storage, Flow attenuation, and Water quality improvement</a:t>
            </a:r>
          </a:p>
          <a:p>
            <a:pPr>
              <a:spcBef>
                <a:spcPts val="3000"/>
              </a:spcBef>
            </a:pPr>
            <a:r>
              <a:rPr lang="en-US" sz="2800"/>
              <a:t>Corridors for Wildlife Movement</a:t>
            </a:r>
          </a:p>
          <a:p>
            <a:pPr>
              <a:spcBef>
                <a:spcPts val="3000"/>
              </a:spcBef>
            </a:pPr>
            <a:r>
              <a:rPr lang="en-US" sz="2800"/>
              <a:t>Food Chain Support</a:t>
            </a:r>
          </a:p>
          <a:p>
            <a:endParaRPr lang="en-US" sz="28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560B49-3329-45B9-B418-C8219B7305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Section 62-345.400(7), F.A.C.</a:t>
            </a:r>
          </a:p>
        </p:txBody>
      </p:sp>
    </p:spTree>
    <p:extLst>
      <p:ext uri="{BB962C8B-B14F-4D97-AF65-F5344CB8AC3E}">
        <p14:creationId xmlns:p14="http://schemas.microsoft.com/office/powerpoint/2010/main" val="1642943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43284-70C7-4E74-A601-607A70CE7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Reminder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FD08E0-F60E-4DCC-BB12-47C3FD2F845E}"/>
              </a:ext>
            </a:extLst>
          </p:cNvPr>
          <p:cNvSpPr txBox="1"/>
          <p:nvPr/>
        </p:nvSpPr>
        <p:spPr>
          <a:xfrm>
            <a:off x="2091928" y="1760506"/>
            <a:ext cx="1828065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Avoid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C0E99-5148-4250-B57A-D57BBECD3E6E}"/>
              </a:ext>
            </a:extLst>
          </p:cNvPr>
          <p:cNvSpPr txBox="1"/>
          <p:nvPr/>
        </p:nvSpPr>
        <p:spPr>
          <a:xfrm>
            <a:off x="1533229" y="3431832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Minimize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5AD804-FE2D-429F-8898-34031955BF91}"/>
              </a:ext>
            </a:extLst>
          </p:cNvPr>
          <p:cNvSpPr txBox="1"/>
          <p:nvPr/>
        </p:nvSpPr>
        <p:spPr>
          <a:xfrm>
            <a:off x="1620495" y="5210631"/>
            <a:ext cx="2760499" cy="92333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5400">
                <a:latin typeface="Franklin Gothic Demi"/>
              </a:rPr>
              <a:t>Mitigate</a:t>
            </a:r>
            <a:endParaRPr lang="en-US" sz="5400">
              <a:latin typeface="Franklin Gothic Demi" panose="020B0703020102020204" pitchFamily="34" charset="0"/>
            </a:endParaRPr>
          </a:p>
        </p:txBody>
      </p:sp>
      <p:pic>
        <p:nvPicPr>
          <p:cNvPr id="8" name="Picture 7" descr="Green heron">
            <a:extLst>
              <a:ext uri="{FF2B5EF4-FFF2-40B4-BE49-F238E27FC236}">
                <a16:creationId xmlns:a16="http://schemas.microsoft.com/office/drawing/2014/main" id="{91E0F1CB-F44A-4A42-9D78-5C90FCB40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259" y="1623931"/>
            <a:ext cx="3109726" cy="479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3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EE69A5-624C-4823-9035-74E20063B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en-US"/>
              <a:t>Natural Water Storage</a:t>
            </a:r>
          </a:p>
          <a:p>
            <a:pPr>
              <a:spcBef>
                <a:spcPts val="2400"/>
              </a:spcBef>
            </a:pPr>
            <a:r>
              <a:rPr lang="en-US"/>
              <a:t>Natural Flow Attenuation</a:t>
            </a:r>
          </a:p>
          <a:p>
            <a:pPr>
              <a:spcBef>
                <a:spcPts val="2400"/>
              </a:spcBef>
            </a:pPr>
            <a:r>
              <a:rPr lang="en-US"/>
              <a:t>Water Quality Improvement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93FF24-0EA9-43D4-8812-0650A86BE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Hydrologic Functions</a:t>
            </a:r>
          </a:p>
        </p:txBody>
      </p:sp>
    </p:spTree>
    <p:extLst>
      <p:ext uri="{BB962C8B-B14F-4D97-AF65-F5344CB8AC3E}">
        <p14:creationId xmlns:p14="http://schemas.microsoft.com/office/powerpoint/2010/main" val="3349015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AA187D-EDC9-4E66-BBAD-41DA534B4E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2057400"/>
            <a:ext cx="2286000" cy="4724399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Natural water storage</a:t>
            </a:r>
            <a:endParaRPr lang="en-US">
              <a:highlight>
                <a:srgbClr val="53B7E8"/>
              </a:highlight>
            </a:endParaRPr>
          </a:p>
          <a:p>
            <a:pPr marL="0" indent="0">
              <a:buNone/>
            </a:pPr>
            <a:endParaRPr lang="en-US">
              <a:highlight>
                <a:srgbClr val="53B7E8"/>
              </a:highlight>
            </a:endParaRP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Hydrologic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DF0AA3-DDC3-40CB-98D7-224D10EF1EB1}"/>
              </a:ext>
            </a:extLst>
          </p:cNvPr>
          <p:cNvSpPr txBox="1">
            <a:spLocks/>
          </p:cNvSpPr>
          <p:nvPr/>
        </p:nvSpPr>
        <p:spPr>
          <a:xfrm>
            <a:off x="2743200" y="2057401"/>
            <a:ext cx="6175208" cy="41195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6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8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5B6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3503B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Capacity of wetland to store precipitation / runoff following rain events.</a:t>
            </a:r>
            <a:endParaRPr lang="en-US"/>
          </a:p>
          <a:p>
            <a:r>
              <a:rPr lang="en-US" sz="2800"/>
              <a:t>Isolated and Connected wetlands</a:t>
            </a:r>
          </a:p>
          <a:p>
            <a:r>
              <a:rPr lang="en-US" sz="2800">
                <a:solidFill>
                  <a:schemeClr val="accent1">
                    <a:lumMod val="75000"/>
                  </a:schemeClr>
                </a:solidFill>
              </a:rPr>
              <a:t>Natural</a:t>
            </a:r>
          </a:p>
          <a:p>
            <a:r>
              <a:rPr lang="en-US" sz="2800"/>
              <a:t>Surficial aquifer (UPLs)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77FC71-C79B-4489-B9A1-3CA537FF65DD}"/>
              </a:ext>
            </a:extLst>
          </p:cNvPr>
          <p:cNvSpPr txBox="1"/>
          <p:nvPr/>
        </p:nvSpPr>
        <p:spPr>
          <a:xfrm>
            <a:off x="6844089" y="6317067"/>
            <a:ext cx="40406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Franklin Gothic Demi Cond"/>
              </a:rPr>
              <a:t>UPLs = Uplands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34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76EA09-5D75-4219-B0A7-4A5D6E20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Natural Water Storage</a:t>
            </a:r>
          </a:p>
        </p:txBody>
      </p:sp>
      <p:pic>
        <p:nvPicPr>
          <p:cNvPr id="12" name="Picture 11" descr="Refugial pool">
            <a:extLst>
              <a:ext uri="{FF2B5EF4-FFF2-40B4-BE49-F238E27FC236}">
                <a16:creationId xmlns:a16="http://schemas.microsoft.com/office/drawing/2014/main" id="{C4AF9D51-87D8-4852-A049-0749752AE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02" y="2667000"/>
            <a:ext cx="4775198" cy="35813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7B89021-0AE5-47CF-9FEF-6E26BBFA6121}"/>
              </a:ext>
            </a:extLst>
          </p:cNvPr>
          <p:cNvSpPr txBox="1"/>
          <p:nvPr/>
        </p:nvSpPr>
        <p:spPr>
          <a:xfrm>
            <a:off x="76200" y="1481913"/>
            <a:ext cx="4878871" cy="5376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 Landscape Support: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AA benefits downstream fish/wildlife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f. AA provides hydro benefits downstream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Upland, protection of </a:t>
            </a:r>
            <a:r>
              <a:rPr lang="en-US" sz="2000">
                <a:solidFill>
                  <a:srgbClr val="00000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wildlife</a:t>
            </a: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Environment: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Water level indicators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Erosion/deposition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Vegetative signs of hydro stress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Plant community composition associated with WQ degradation or alterations of hydroperiod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Structure: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(VIII) Topographic features </a:t>
            </a:r>
            <a:endParaRPr lang="en-US" sz="2000">
              <a:effectLst/>
              <a:latin typeface="Franklin Gothic Demi" panose="020B07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DBAA90-A9DD-4AED-B1EE-B79A22A08398}"/>
              </a:ext>
            </a:extLst>
          </p:cNvPr>
          <p:cNvSpPr txBox="1"/>
          <p:nvPr/>
        </p:nvSpPr>
        <p:spPr>
          <a:xfrm>
            <a:off x="4744995" y="6360199"/>
            <a:ext cx="40406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Franklin Gothic Demi Cond"/>
              </a:rPr>
              <a:t>AA = Assessment Area; WQ = Water Quality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93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_Refreshed_Logo_version4 [Read-Only]" id="{77629649-F2CC-455D-9C44-B54F921D058A}" vid="{EBD03CF1-FB44-486E-A552-C78CB414B0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7C3BBA5FB6FB489F165873C9B18372" ma:contentTypeVersion="13" ma:contentTypeDescription="Create a new document." ma:contentTypeScope="" ma:versionID="032ae0948cf39f2f06283756ab44bfb4">
  <xsd:schema xmlns:xsd="http://www.w3.org/2001/XMLSchema" xmlns:xs="http://www.w3.org/2001/XMLSchema" xmlns:p="http://schemas.microsoft.com/office/2006/metadata/properties" xmlns:ns1="http://schemas.microsoft.com/sharepoint/v3" xmlns:ns3="40e8d0d9-3aed-4c5e-ac3b-58a927f812f2" xmlns:ns4="9ed3c4fb-5474-4c3c-a984-b21c9431f573" targetNamespace="http://schemas.microsoft.com/office/2006/metadata/properties" ma:root="true" ma:fieldsID="8ddb55159a30ef914627f8dcb59bea28" ns1:_="" ns3:_="" ns4:_="">
    <xsd:import namespace="http://schemas.microsoft.com/sharepoint/v3"/>
    <xsd:import namespace="40e8d0d9-3aed-4c5e-ac3b-58a927f812f2"/>
    <xsd:import namespace="9ed3c4fb-5474-4c3c-a984-b21c9431f5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e8d0d9-3aed-4c5e-ac3b-58a927f812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d3c4fb-5474-4c3c-a984-b21c9431f57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28649B-67DC-467A-9B28-2BE55CDF26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680797-5E20-4722-B970-AD9E84AD2BAB}">
  <ds:schemaRefs>
    <ds:schemaRef ds:uri="40e8d0d9-3aed-4c5e-ac3b-58a927f812f2"/>
    <ds:schemaRef ds:uri="9ed3c4fb-5474-4c3c-a984-b21c9431f57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E46C94C-152C-4948-8170-8F922D615605}">
  <ds:schemaRefs>
    <ds:schemaRef ds:uri="40e8d0d9-3aed-4c5e-ac3b-58a927f812f2"/>
    <ds:schemaRef ds:uri="9ed3c4fb-5474-4c3c-a984-b21c9431f57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DEP_Refreshed_Logo_version4</Template>
  <Application>Microsoft Office PowerPoint</Application>
  <PresentationFormat>On-screen Show (4:3)</PresentationFormat>
  <Slides>34</Slides>
  <Notes>29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Uniform Mitigation Assessment Method (UMAM) Functions</vt:lpstr>
      <vt:lpstr>Wetland Ecology</vt:lpstr>
      <vt:lpstr>Message</vt:lpstr>
      <vt:lpstr>Indicator Categories</vt:lpstr>
      <vt:lpstr>Wetland Functions</vt:lpstr>
      <vt:lpstr>Reminder</vt:lpstr>
      <vt:lpstr>Hydrologic Functions</vt:lpstr>
      <vt:lpstr>Hydrologic </vt:lpstr>
      <vt:lpstr>Natural Water Storage</vt:lpstr>
      <vt:lpstr>Natural Water Storage 2</vt:lpstr>
      <vt:lpstr>Natural Water Storage 3</vt:lpstr>
      <vt:lpstr>Hydrologic 2 </vt:lpstr>
      <vt:lpstr>Natural Flow Attenuation</vt:lpstr>
      <vt:lpstr>Hydrologic 3 </vt:lpstr>
      <vt:lpstr>Water Quality Improvement</vt:lpstr>
      <vt:lpstr>Water Quality Improvement 2</vt:lpstr>
      <vt:lpstr>Water Quality Improvement 3</vt:lpstr>
      <vt:lpstr> Functions</vt:lpstr>
      <vt:lpstr>Corridors for Wildlife Movement</vt:lpstr>
      <vt:lpstr>Corridors for Wildlife Movement 2</vt:lpstr>
      <vt:lpstr>Food Chain Support</vt:lpstr>
      <vt:lpstr>Food Chain Support 2</vt:lpstr>
      <vt:lpstr>Food Chain Support 3</vt:lpstr>
      <vt:lpstr>Food Chain Support 4</vt:lpstr>
      <vt:lpstr>Food Chain Support 5</vt:lpstr>
      <vt:lpstr>Pop Quiz</vt:lpstr>
      <vt:lpstr>Pop Quiz 2</vt:lpstr>
      <vt:lpstr>Pop Quiz 3</vt:lpstr>
      <vt:lpstr>Ecological Value </vt:lpstr>
      <vt:lpstr>Ecological Functions</vt:lpstr>
      <vt:lpstr>Wetland Functions </vt:lpstr>
      <vt:lpstr>Wetland Functions</vt:lpstr>
      <vt:lpstr>Bear in mind to: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Deegan, Evie</dc:creator>
  <cp:revision>3</cp:revision>
  <dcterms:created xsi:type="dcterms:W3CDTF">2018-09-10T19:45:24Z</dcterms:created>
  <dcterms:modified xsi:type="dcterms:W3CDTF">2021-12-14T20:04:47Z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0x010100EB7C3BBA5FB6FB489F165873C9B18372</vt:lpwstr>
  </property>
  <property fmtid="{D5CDD505-2E9C-101B-9397-08002B2CF9AE}" pid="3" name="_dlc_DocIdItemGuid">
    <vt:lpwstr>69d4db98-a2ab-4144-a5bb-530587e33cc9</vt:lpwstr>
  </property>
</Properties>
</file>