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30"/>
  </p:notesMasterIdLst>
  <p:sldIdLst>
    <p:sldId id="270" r:id="rId6"/>
    <p:sldId id="274" r:id="rId7"/>
    <p:sldId id="260" r:id="rId8"/>
    <p:sldId id="276" r:id="rId9"/>
    <p:sldId id="283" r:id="rId10"/>
    <p:sldId id="275" r:id="rId11"/>
    <p:sldId id="261" r:id="rId12"/>
    <p:sldId id="268" r:id="rId13"/>
    <p:sldId id="262" r:id="rId14"/>
    <p:sldId id="277" r:id="rId15"/>
    <p:sldId id="263" r:id="rId16"/>
    <p:sldId id="279" r:id="rId17"/>
    <p:sldId id="265" r:id="rId18"/>
    <p:sldId id="264" r:id="rId19"/>
    <p:sldId id="266" r:id="rId20"/>
    <p:sldId id="273" r:id="rId21"/>
    <p:sldId id="280" r:id="rId22"/>
    <p:sldId id="269" r:id="rId23"/>
    <p:sldId id="281" r:id="rId24"/>
    <p:sldId id="278" r:id="rId25"/>
    <p:sldId id="286" r:id="rId26"/>
    <p:sldId id="287" r:id="rId27"/>
    <p:sldId id="271" r:id="rId28"/>
    <p:sldId id="272" r:id="rId2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8B3BB"/>
    <a:srgbClr val="2E75B6"/>
    <a:srgbClr val="43503B"/>
    <a:srgbClr val="9ED5E6"/>
    <a:srgbClr val="B4A471"/>
    <a:srgbClr val="53B7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90" autoAdjust="0"/>
    <p:restoredTop sz="52056" autoAdjust="0"/>
  </p:normalViewPr>
  <p:slideViewPr>
    <p:cSldViewPr>
      <p:cViewPr>
        <p:scale>
          <a:sx n="400" d="100"/>
          <a:sy n="400" d="100"/>
        </p:scale>
        <p:origin x="-11808" y="-10074"/>
      </p:cViewPr>
      <p:guideLst/>
    </p:cSldViewPr>
  </p:slideViewPr>
  <p:notesTextViewPr>
    <p:cViewPr>
      <p:scale>
        <a:sx n="400" d="100"/>
        <a:sy n="4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Mac" userId="763d88be-20f0-4788-ac2e-b60d9544108b" providerId="ADAL" clId="{250DCCF9-052D-43C8-8069-E35DC278A915}"/>
    <pc:docChg chg="undo redo custSel modSld">
      <pc:chgData name="James, Mac" userId="763d88be-20f0-4788-ac2e-b60d9544108b" providerId="ADAL" clId="{250DCCF9-052D-43C8-8069-E35DC278A915}" dt="2020-01-15T20:12:42.096" v="186" actId="14100"/>
      <pc:docMkLst>
        <pc:docMk/>
      </pc:docMkLst>
      <pc:sldChg chg="modSp">
        <pc:chgData name="James, Mac" userId="763d88be-20f0-4788-ac2e-b60d9544108b" providerId="ADAL" clId="{250DCCF9-052D-43C8-8069-E35DC278A915}" dt="2020-01-15T20:12:42.096" v="186" actId="14100"/>
        <pc:sldMkLst>
          <pc:docMk/>
          <pc:sldMk cId="1604709645" sldId="262"/>
        </pc:sldMkLst>
        <pc:spChg chg="mod">
          <ac:chgData name="James, Mac" userId="763d88be-20f0-4788-ac2e-b60d9544108b" providerId="ADAL" clId="{250DCCF9-052D-43C8-8069-E35DC278A915}" dt="2020-01-15T20:12:37.019" v="185" actId="14100"/>
          <ac:spMkLst>
            <pc:docMk/>
            <pc:sldMk cId="1604709645" sldId="262"/>
            <ac:spMk id="19" creationId="{09BD3E84-FCFF-4688-A8BF-8AE857CB08AF}"/>
          </ac:spMkLst>
        </pc:spChg>
        <pc:spChg chg="mod">
          <ac:chgData name="James, Mac" userId="763d88be-20f0-4788-ac2e-b60d9544108b" providerId="ADAL" clId="{250DCCF9-052D-43C8-8069-E35DC278A915}" dt="2020-01-15T20:12:42.096" v="186" actId="14100"/>
          <ac:spMkLst>
            <pc:docMk/>
            <pc:sldMk cId="1604709645" sldId="262"/>
            <ac:spMk id="29" creationId="{194DA32D-207B-4A51-BFC8-AB21D455BEB4}"/>
          </ac:spMkLst>
        </pc:spChg>
        <pc:spChg chg="mod">
          <ac:chgData name="James, Mac" userId="763d88be-20f0-4788-ac2e-b60d9544108b" providerId="ADAL" clId="{250DCCF9-052D-43C8-8069-E35DC278A915}" dt="2020-01-15T20:12:23.340" v="183" actId="1076"/>
          <ac:spMkLst>
            <pc:docMk/>
            <pc:sldMk cId="1604709645" sldId="262"/>
            <ac:spMk id="34" creationId="{23039BDA-65F6-4960-BA76-06300C6AECA0}"/>
          </ac:spMkLst>
        </pc:spChg>
        <pc:spChg chg="mod">
          <ac:chgData name="James, Mac" userId="763d88be-20f0-4788-ac2e-b60d9544108b" providerId="ADAL" clId="{250DCCF9-052D-43C8-8069-E35DC278A915}" dt="2020-01-15T20:12:26.781" v="184" actId="14100"/>
          <ac:spMkLst>
            <pc:docMk/>
            <pc:sldMk cId="1604709645" sldId="262"/>
            <ac:spMk id="35" creationId="{B433DE81-D349-4295-9212-9B5EEE7E74F2}"/>
          </ac:spMkLst>
        </pc:spChg>
        <pc:spChg chg="mod">
          <ac:chgData name="James, Mac" userId="763d88be-20f0-4788-ac2e-b60d9544108b" providerId="ADAL" clId="{250DCCF9-052D-43C8-8069-E35DC278A915}" dt="2020-01-15T20:12:13.225" v="182" actId="14100"/>
          <ac:spMkLst>
            <pc:docMk/>
            <pc:sldMk cId="1604709645" sldId="262"/>
            <ac:spMk id="36" creationId="{BE8C581D-0ADF-4675-B1A9-E85BB82AC453}"/>
          </ac:spMkLst>
        </pc:spChg>
      </pc:sldChg>
      <pc:sldChg chg="modNotesTx">
        <pc:chgData name="James, Mac" userId="763d88be-20f0-4788-ac2e-b60d9544108b" providerId="ADAL" clId="{250DCCF9-052D-43C8-8069-E35DC278A915}" dt="2020-01-15T17:35:27.825" v="76" actId="313"/>
        <pc:sldMkLst>
          <pc:docMk/>
          <pc:sldMk cId="2415721292" sldId="266"/>
        </pc:sldMkLst>
      </pc:sldChg>
      <pc:sldChg chg="addSp delSp modSp modNotesTx">
        <pc:chgData name="James, Mac" userId="763d88be-20f0-4788-ac2e-b60d9544108b" providerId="ADAL" clId="{250DCCF9-052D-43C8-8069-E35DC278A915}" dt="2020-01-15T17:39:01.243" v="181" actId="20577"/>
        <pc:sldMkLst>
          <pc:docMk/>
          <pc:sldMk cId="2377168200" sldId="268"/>
        </pc:sldMkLst>
        <pc:picChg chg="mod">
          <ac:chgData name="James, Mac" userId="763d88be-20f0-4788-ac2e-b60d9544108b" providerId="ADAL" clId="{250DCCF9-052D-43C8-8069-E35DC278A915}" dt="2020-01-15T17:35:17.362" v="62" actId="1076"/>
          <ac:picMkLst>
            <pc:docMk/>
            <pc:sldMk cId="2377168200" sldId="268"/>
            <ac:picMk id="5" creationId="{221285B7-9DC1-4927-B8C5-E57CE69D8C59}"/>
          </ac:picMkLst>
        </pc:picChg>
        <pc:picChg chg="add del mod">
          <ac:chgData name="James, Mac" userId="763d88be-20f0-4788-ac2e-b60d9544108b" providerId="ADAL" clId="{250DCCF9-052D-43C8-8069-E35DC278A915}" dt="2020-01-15T17:36:10.653" v="105"/>
          <ac:picMkLst>
            <pc:docMk/>
            <pc:sldMk cId="2377168200" sldId="268"/>
            <ac:picMk id="6" creationId="{A73FE51C-0257-4011-A85A-7819E9C7768A}"/>
          </ac:picMkLst>
        </pc:picChg>
        <pc:picChg chg="add del mod">
          <ac:chgData name="James, Mac" userId="763d88be-20f0-4788-ac2e-b60d9544108b" providerId="ADAL" clId="{250DCCF9-052D-43C8-8069-E35DC278A915}" dt="2020-01-15T17:35:20.166" v="70" actId="931"/>
          <ac:picMkLst>
            <pc:docMk/>
            <pc:sldMk cId="2377168200" sldId="268"/>
            <ac:picMk id="8" creationId="{F06AA0FF-88E2-4939-AAEB-6B1ABBE9E344}"/>
          </ac:picMkLst>
        </pc:picChg>
        <pc:picChg chg="add del mod">
          <ac:chgData name="James, Mac" userId="763d88be-20f0-4788-ac2e-b60d9544108b" providerId="ADAL" clId="{250DCCF9-052D-43C8-8069-E35DC278A915}" dt="2020-01-15T17:35:56.104" v="79"/>
          <ac:picMkLst>
            <pc:docMk/>
            <pc:sldMk cId="2377168200" sldId="268"/>
            <ac:picMk id="10" creationId="{5523A65B-B532-498E-BA7B-F20972D2446E}"/>
          </ac:picMkLst>
        </pc:picChg>
        <pc:picChg chg="add mod">
          <ac:chgData name="James, Mac" userId="763d88be-20f0-4788-ac2e-b60d9544108b" providerId="ADAL" clId="{250DCCF9-052D-43C8-8069-E35DC278A915}" dt="2020-01-15T17:36:38.140" v="108" actId="1036"/>
          <ac:picMkLst>
            <pc:docMk/>
            <pc:sldMk cId="2377168200" sldId="268"/>
            <ac:picMk id="11" creationId="{8494FB62-8CE8-4C80-A37E-98968A7052FB}"/>
          </ac:picMkLst>
        </pc:picChg>
      </pc:sldChg>
      <pc:sldChg chg="addSp delSp">
        <pc:chgData name="James, Mac" userId="763d88be-20f0-4788-ac2e-b60d9544108b" providerId="ADAL" clId="{250DCCF9-052D-43C8-8069-E35DC278A915}" dt="2020-01-15T17:35:28.792" v="77"/>
        <pc:sldMkLst>
          <pc:docMk/>
          <pc:sldMk cId="4279367765" sldId="269"/>
        </pc:sldMkLst>
        <pc:picChg chg="add del">
          <ac:chgData name="James, Mac" userId="763d88be-20f0-4788-ac2e-b60d9544108b" providerId="ADAL" clId="{250DCCF9-052D-43C8-8069-E35DC278A915}" dt="2020-01-15T17:35:28.792" v="77"/>
          <ac:picMkLst>
            <pc:docMk/>
            <pc:sldMk cId="4279367765" sldId="269"/>
            <ac:picMk id="6" creationId="{64C18917-60CF-4F42-A723-74EFB00D045F}"/>
          </ac:picMkLst>
        </pc:picChg>
      </pc:sldChg>
      <pc:sldChg chg="modNotesTx">
        <pc:chgData name="James, Mac" userId="763d88be-20f0-4788-ac2e-b60d9544108b" providerId="ADAL" clId="{250DCCF9-052D-43C8-8069-E35DC278A915}" dt="2020-01-15T17:35:27.223" v="75" actId="6549"/>
        <pc:sldMkLst>
          <pc:docMk/>
          <pc:sldMk cId="2261984680" sldId="283"/>
        </pc:sldMkLst>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28.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image" Target="../media/image2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3336FD-BB73-45E0-8FB2-9B3CF7E9CEDB}" type="datetimeFigureOut">
              <a:rPr lang="en-US" smtClean="0"/>
              <a:t>1/15/2020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6D2925-2A21-46DE-AD38-A37437F0C481}" type="slidenum">
              <a:rPr lang="en-US" smtClean="0"/>
              <a:t>‹#›</a:t>
            </a:fld>
            <a:endParaRPr lang="en-US"/>
          </a:p>
        </p:txBody>
      </p:sp>
    </p:spTree>
    <p:extLst>
      <p:ext uri="{BB962C8B-B14F-4D97-AF65-F5344CB8AC3E}">
        <p14:creationId xmlns:p14="http://schemas.microsoft.com/office/powerpoint/2010/main" val="12813535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200" dirty="0">
                <a:latin typeface="Calibri" panose="020F0502020204030204" pitchFamily="34" charset="0"/>
              </a:rPr>
              <a:t>The first time mitigation was a condition of a permit was in 1979.</a:t>
            </a:r>
          </a:p>
          <a:p>
            <a:endParaRPr lang="en-US" altLang="en-US" sz="1200" dirty="0">
              <a:latin typeface="Calibri" panose="020F0502020204030204" pitchFamily="34" charset="0"/>
            </a:endParaRPr>
          </a:p>
          <a:p>
            <a:r>
              <a:rPr lang="en-US" altLang="en-US" sz="1200" dirty="0">
                <a:latin typeface="Calibri" panose="020F0502020204030204" pitchFamily="34" charset="0"/>
              </a:rPr>
              <a:t>“No net loss” is the United States government’s overall policy goal regarding wetlands preservation. Policy Goal NOT a requirement. The idea was first recommended at the 1987 National Wetlands Policy Forum and was first adopted by President George H.W. Bush’s administration in 1989.</a:t>
            </a:r>
          </a:p>
          <a:p>
            <a:endParaRPr lang="en-US" sz="1200" dirty="0">
              <a:latin typeface="Calibri" panose="020F0502020204030204" pitchFamily="34" charset="0"/>
            </a:endParaRPr>
          </a:p>
          <a:p>
            <a:r>
              <a:rPr lang="en-US" sz="1200" dirty="0">
                <a:latin typeface="Calibri" panose="020F0502020204030204" pitchFamily="34" charset="0"/>
              </a:rPr>
              <a:t>In 1988 There was no mitigation section in Fl DER’s(Department of Environmental Resources) Wetland dredge and fill rule (17-12)</a:t>
            </a:r>
          </a:p>
          <a:p>
            <a:endParaRPr lang="en-US" sz="1200" dirty="0">
              <a:latin typeface="Calibri" panose="020F0502020204030204" pitchFamily="34" charset="0"/>
            </a:endParaRPr>
          </a:p>
          <a:p>
            <a:r>
              <a:rPr lang="en-US" sz="1200" dirty="0">
                <a:latin typeface="Calibri" panose="020F0502020204030204" pitchFamily="34" charset="0"/>
              </a:rPr>
              <a:t>From about 89-94 there appear to have been independent approaches to ratios , 95-2004 state level guidance for ratios from study of prior mitigation permits.</a:t>
            </a:r>
          </a:p>
          <a:p>
            <a:endParaRPr lang="en-US" dirty="0"/>
          </a:p>
          <a:p>
            <a:r>
              <a:rPr lang="en-US" dirty="0"/>
              <a:t>Mitigation Ratios most frequently used for enhancement were 5:1,4:1,6:1; there were even some 20:1 and over 30:1</a:t>
            </a:r>
          </a:p>
          <a:p>
            <a:r>
              <a:rPr lang="en-US" dirty="0"/>
              <a:t>For wetland preservation 10-14:1 was the most common, with some 20-29:1 and as high as 95-100:1; IF the mitigation required &gt;100:1 it was considered not appropriate</a:t>
            </a:r>
          </a:p>
          <a:p>
            <a:endParaRPr lang="en-US" dirty="0"/>
          </a:p>
          <a:p>
            <a:r>
              <a:rPr lang="en-US" dirty="0"/>
              <a:t>*these ratios come from  a summary of mitigation ratios from permits issued by DEP between 1989 and 1994</a:t>
            </a:r>
          </a:p>
          <a:p>
            <a:endParaRPr lang="en-US" dirty="0"/>
          </a:p>
          <a:p>
            <a:r>
              <a:rPr lang="en-US" dirty="0"/>
              <a:t>We evolved from ratios to UMAM for greater consistency due to wide variability across the state.</a:t>
            </a:r>
          </a:p>
        </p:txBody>
      </p:sp>
      <p:sp>
        <p:nvSpPr>
          <p:cNvPr id="4" name="Slide Number Placeholder 3"/>
          <p:cNvSpPr>
            <a:spLocks noGrp="1"/>
          </p:cNvSpPr>
          <p:nvPr>
            <p:ph type="sldNum" sz="quarter" idx="5"/>
          </p:nvPr>
        </p:nvSpPr>
        <p:spPr/>
        <p:txBody>
          <a:bodyPr/>
          <a:lstStyle/>
          <a:p>
            <a:fld id="{176D2925-2A21-46DE-AD38-A37437F0C481}" type="slidenum">
              <a:rPr lang="en-US" smtClean="0"/>
              <a:t>3</a:t>
            </a:fld>
            <a:endParaRPr lang="en-US"/>
          </a:p>
        </p:txBody>
      </p:sp>
    </p:spTree>
    <p:extLst>
      <p:ext uri="{BB962C8B-B14F-4D97-AF65-F5344CB8AC3E}">
        <p14:creationId xmlns:p14="http://schemas.microsoft.com/office/powerpoint/2010/main" val="39843471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Recall we started with a 1 ac Cypress Dome that was converted into an upland (veg removed and wetland filled); how do we mitigate for that 1 ac impact.</a:t>
            </a:r>
          </a:p>
          <a:p>
            <a:endParaRPr lang="en-US" dirty="0"/>
          </a:p>
          <a:p>
            <a:r>
              <a:rPr lang="en-US" dirty="0"/>
              <a:t>Preservation scenario is a wetland that was perhaps logged 70 years ago, but has similar habitat quality to our perfect wetland,  There really is only limited lift for land management practices associated with the preservation that protects the wetland from a future logging events.</a:t>
            </a:r>
          </a:p>
          <a:p>
            <a:endParaRPr lang="en-US" dirty="0"/>
          </a:p>
          <a:p>
            <a:endParaRPr lang="en-US" dirty="0"/>
          </a:p>
        </p:txBody>
      </p:sp>
      <p:sp>
        <p:nvSpPr>
          <p:cNvPr id="4" name="Slide Number Placeholder 3"/>
          <p:cNvSpPr>
            <a:spLocks noGrp="1"/>
          </p:cNvSpPr>
          <p:nvPr>
            <p:ph type="sldNum" sz="quarter" idx="5"/>
          </p:nvPr>
        </p:nvSpPr>
        <p:spPr/>
        <p:txBody>
          <a:bodyPr/>
          <a:lstStyle/>
          <a:p>
            <a:fld id="{176D2925-2A21-46DE-AD38-A37437F0C481}" type="slidenum">
              <a:rPr lang="en-US" smtClean="0"/>
              <a:t>13</a:t>
            </a:fld>
            <a:endParaRPr lang="en-US"/>
          </a:p>
        </p:txBody>
      </p:sp>
    </p:spTree>
    <p:extLst>
      <p:ext uri="{BB962C8B-B14F-4D97-AF65-F5344CB8AC3E}">
        <p14:creationId xmlns:p14="http://schemas.microsoft.com/office/powerpoint/2010/main" val="22009924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Enhancement scenario is a wetland that was logged 20 years ago, the dome structure has been impaired, some limited regeneration is occurring.. Proposed enhancement will replant trees to recover normal density</a:t>
            </a:r>
          </a:p>
        </p:txBody>
      </p:sp>
      <p:sp>
        <p:nvSpPr>
          <p:cNvPr id="4" name="Slide Number Placeholder 3"/>
          <p:cNvSpPr>
            <a:spLocks noGrp="1"/>
          </p:cNvSpPr>
          <p:nvPr>
            <p:ph type="sldNum" sz="quarter" idx="5"/>
          </p:nvPr>
        </p:nvSpPr>
        <p:spPr/>
        <p:txBody>
          <a:bodyPr/>
          <a:lstStyle/>
          <a:p>
            <a:fld id="{176D2925-2A21-46DE-AD38-A37437F0C481}" type="slidenum">
              <a:rPr lang="en-US" smtClean="0"/>
              <a:t>14</a:t>
            </a:fld>
            <a:endParaRPr lang="en-US"/>
          </a:p>
        </p:txBody>
      </p:sp>
    </p:spTree>
    <p:extLst>
      <p:ext uri="{BB962C8B-B14F-4D97-AF65-F5344CB8AC3E}">
        <p14:creationId xmlns:p14="http://schemas.microsoft.com/office/powerpoint/2010/main" val="28882685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Scenario is the creation of a 5 acre forested wetland, from an upland with ideal expectation of community structure and </a:t>
            </a:r>
            <a:r>
              <a:rPr lang="en-US"/>
              <a:t>water environment, </a:t>
            </a:r>
            <a:r>
              <a:rPr lang="en-US" dirty="0"/>
              <a:t>which created high risk and long time lag</a:t>
            </a:r>
          </a:p>
          <a:p>
            <a:endParaRPr lang="en-US" dirty="0"/>
          </a:p>
        </p:txBody>
      </p:sp>
      <p:sp>
        <p:nvSpPr>
          <p:cNvPr id="4" name="Slide Number Placeholder 3"/>
          <p:cNvSpPr>
            <a:spLocks noGrp="1"/>
          </p:cNvSpPr>
          <p:nvPr>
            <p:ph type="sldNum" sz="quarter" idx="5"/>
          </p:nvPr>
        </p:nvSpPr>
        <p:spPr/>
        <p:txBody>
          <a:bodyPr/>
          <a:lstStyle/>
          <a:p>
            <a:fld id="{176D2925-2A21-46DE-AD38-A37437F0C481}" type="slidenum">
              <a:rPr lang="en-US" smtClean="0"/>
              <a:t>15</a:t>
            </a:fld>
            <a:endParaRPr lang="en-US"/>
          </a:p>
        </p:txBody>
      </p:sp>
    </p:spTree>
    <p:extLst>
      <p:ext uri="{BB962C8B-B14F-4D97-AF65-F5344CB8AC3E}">
        <p14:creationId xmlns:p14="http://schemas.microsoft.com/office/powerpoint/2010/main" val="1674095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6D2925-2A21-46DE-AD38-A37437F0C481}" type="slidenum">
              <a:rPr lang="en-US" smtClean="0"/>
              <a:t>16</a:t>
            </a:fld>
            <a:endParaRPr lang="en-US"/>
          </a:p>
        </p:txBody>
      </p:sp>
    </p:spTree>
    <p:extLst>
      <p:ext uri="{BB962C8B-B14F-4D97-AF65-F5344CB8AC3E}">
        <p14:creationId xmlns:p14="http://schemas.microsoft.com/office/powerpoint/2010/main" val="41280805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176D2925-2A21-46DE-AD38-A37437F0C481}" type="slidenum">
              <a:rPr lang="en-US" smtClean="0"/>
              <a:t>17</a:t>
            </a:fld>
            <a:endParaRPr lang="en-US"/>
          </a:p>
        </p:txBody>
      </p:sp>
    </p:spTree>
    <p:extLst>
      <p:ext uri="{BB962C8B-B14F-4D97-AF65-F5344CB8AC3E}">
        <p14:creationId xmlns:p14="http://schemas.microsoft.com/office/powerpoint/2010/main" val="30282286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6D2925-2A21-46DE-AD38-A37437F0C481}" type="slidenum">
              <a:rPr lang="en-US" smtClean="0"/>
              <a:t>18</a:t>
            </a:fld>
            <a:endParaRPr lang="en-US"/>
          </a:p>
        </p:txBody>
      </p:sp>
    </p:spTree>
    <p:extLst>
      <p:ext uri="{BB962C8B-B14F-4D97-AF65-F5344CB8AC3E}">
        <p14:creationId xmlns:p14="http://schemas.microsoft.com/office/powerpoint/2010/main" val="20756463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6D2925-2A21-46DE-AD38-A37437F0C481}" type="slidenum">
              <a:rPr lang="en-US" smtClean="0"/>
              <a:t>19</a:t>
            </a:fld>
            <a:endParaRPr lang="en-US"/>
          </a:p>
        </p:txBody>
      </p:sp>
    </p:spTree>
    <p:extLst>
      <p:ext uri="{BB962C8B-B14F-4D97-AF65-F5344CB8AC3E}">
        <p14:creationId xmlns:p14="http://schemas.microsoft.com/office/powerpoint/2010/main" val="31930233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table showing proposed mitigation acreage with the RFG and the required mitigation acre</a:t>
            </a:r>
          </a:p>
          <a:p>
            <a:r>
              <a:rPr lang="en-US" dirty="0"/>
              <a:t>Add Mitigation Ratios</a:t>
            </a:r>
          </a:p>
        </p:txBody>
      </p:sp>
      <p:sp>
        <p:nvSpPr>
          <p:cNvPr id="4" name="Slide Number Placeholder 3"/>
          <p:cNvSpPr>
            <a:spLocks noGrp="1"/>
          </p:cNvSpPr>
          <p:nvPr>
            <p:ph type="sldNum" sz="quarter" idx="5"/>
          </p:nvPr>
        </p:nvSpPr>
        <p:spPr/>
        <p:txBody>
          <a:bodyPr/>
          <a:lstStyle/>
          <a:p>
            <a:fld id="{176D2925-2A21-46DE-AD38-A37437F0C481}" type="slidenum">
              <a:rPr lang="en-US" smtClean="0"/>
              <a:t>20</a:t>
            </a:fld>
            <a:endParaRPr lang="en-US"/>
          </a:p>
        </p:txBody>
      </p:sp>
    </p:spTree>
    <p:extLst>
      <p:ext uri="{BB962C8B-B14F-4D97-AF65-F5344CB8AC3E}">
        <p14:creationId xmlns:p14="http://schemas.microsoft.com/office/powerpoint/2010/main" val="33759262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6D2925-2A21-46DE-AD38-A37437F0C481}" type="slidenum">
              <a:rPr lang="en-US" smtClean="0"/>
              <a:t>21</a:t>
            </a:fld>
            <a:endParaRPr lang="en-US"/>
          </a:p>
        </p:txBody>
      </p:sp>
    </p:spTree>
    <p:extLst>
      <p:ext uri="{BB962C8B-B14F-4D97-AF65-F5344CB8AC3E}">
        <p14:creationId xmlns:p14="http://schemas.microsoft.com/office/powerpoint/2010/main" val="22721055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6D2925-2A21-46DE-AD38-A37437F0C481}" type="slidenum">
              <a:rPr lang="en-US" smtClean="0"/>
              <a:t>22</a:t>
            </a:fld>
            <a:endParaRPr lang="en-US"/>
          </a:p>
        </p:txBody>
      </p:sp>
    </p:spTree>
    <p:extLst>
      <p:ext uri="{BB962C8B-B14F-4D97-AF65-F5344CB8AC3E}">
        <p14:creationId xmlns:p14="http://schemas.microsoft.com/office/powerpoint/2010/main" val="34708486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6D2925-2A21-46DE-AD38-A37437F0C481}" type="slidenum">
              <a:rPr lang="en-US" smtClean="0"/>
              <a:t>4</a:t>
            </a:fld>
            <a:endParaRPr lang="en-US"/>
          </a:p>
        </p:txBody>
      </p:sp>
    </p:spTree>
    <p:extLst>
      <p:ext uri="{BB962C8B-B14F-4D97-AF65-F5344CB8AC3E}">
        <p14:creationId xmlns:p14="http://schemas.microsoft.com/office/powerpoint/2010/main" val="388174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“after mitigate MUST SAY “In accordance with AH I 10.2”</a:t>
            </a:r>
          </a:p>
          <a:p>
            <a:r>
              <a:rPr lang="en-US"/>
              <a:t>Maybe </a:t>
            </a:r>
            <a:r>
              <a:rPr lang="en-US" dirty="0"/>
              <a:t>got ahead of myself on this slide:</a:t>
            </a:r>
          </a:p>
          <a:p>
            <a:r>
              <a:rPr lang="en-US" dirty="0"/>
              <a:t>Part I “Additional resources that will help you describe the community include historic aerials, community descriptions, etc.  The Federal Register is an excellent resource for identifying the functions an assessment area provides for listed species.  Anticipated wildlife utilization can be determined from the community description or with the aide of the FNAI biodiversity matrix).</a:t>
            </a:r>
          </a:p>
          <a:p>
            <a:r>
              <a:rPr lang="en-US" dirty="0"/>
              <a:t>http://publicfiles.dep.state.fl.us/DWRM/slerp/Monthly_Webinar_Series/UMAM/</a:t>
            </a:r>
          </a:p>
        </p:txBody>
      </p:sp>
      <p:sp>
        <p:nvSpPr>
          <p:cNvPr id="4" name="Slide Number Placeholder 3"/>
          <p:cNvSpPr>
            <a:spLocks noGrp="1"/>
          </p:cNvSpPr>
          <p:nvPr>
            <p:ph type="sldNum" sz="quarter" idx="5"/>
          </p:nvPr>
        </p:nvSpPr>
        <p:spPr/>
        <p:txBody>
          <a:bodyPr/>
          <a:lstStyle/>
          <a:p>
            <a:fld id="{176D2925-2A21-46DE-AD38-A37437F0C481}" type="slidenum">
              <a:rPr lang="en-US" smtClean="0"/>
              <a:t>5</a:t>
            </a:fld>
            <a:endParaRPr lang="en-US"/>
          </a:p>
        </p:txBody>
      </p:sp>
    </p:spTree>
    <p:extLst>
      <p:ext uri="{BB962C8B-B14F-4D97-AF65-F5344CB8AC3E}">
        <p14:creationId xmlns:p14="http://schemas.microsoft.com/office/powerpoint/2010/main" val="23252794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presentation will focus more on UMAM calculations than on the separate parameters and metrics evaluated in UMAM.  The DEPT has created excellent training and guidance documents that are available on the departments website; UMAM webinars are available on our FTP site.</a:t>
            </a:r>
          </a:p>
          <a:p>
            <a:r>
              <a:rPr lang="en-US" dirty="0"/>
              <a:t> </a:t>
            </a:r>
          </a:p>
        </p:txBody>
      </p:sp>
      <p:sp>
        <p:nvSpPr>
          <p:cNvPr id="4" name="Slide Number Placeholder 3"/>
          <p:cNvSpPr>
            <a:spLocks noGrp="1"/>
          </p:cNvSpPr>
          <p:nvPr>
            <p:ph type="sldNum" sz="quarter" idx="5"/>
          </p:nvPr>
        </p:nvSpPr>
        <p:spPr/>
        <p:txBody>
          <a:bodyPr/>
          <a:lstStyle/>
          <a:p>
            <a:fld id="{176D2925-2A21-46DE-AD38-A37437F0C481}" type="slidenum">
              <a:rPr lang="en-US" smtClean="0"/>
              <a:t>6</a:t>
            </a:fld>
            <a:endParaRPr lang="en-US"/>
          </a:p>
        </p:txBody>
      </p:sp>
    </p:spTree>
    <p:extLst>
      <p:ext uri="{BB962C8B-B14F-4D97-AF65-F5344CB8AC3E}">
        <p14:creationId xmlns:p14="http://schemas.microsoft.com/office/powerpoint/2010/main" val="23348947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Consider adding the phrase “adjustment” to time lag definition</a:t>
            </a:r>
          </a:p>
          <a:p>
            <a:endParaRPr lang="en-US" dirty="0"/>
          </a:p>
          <a:p>
            <a:endParaRPr lang="en-US" dirty="0"/>
          </a:p>
        </p:txBody>
      </p:sp>
      <p:sp>
        <p:nvSpPr>
          <p:cNvPr id="4" name="Slide Number Placeholder 3"/>
          <p:cNvSpPr>
            <a:spLocks noGrp="1"/>
          </p:cNvSpPr>
          <p:nvPr>
            <p:ph type="sldNum" sz="quarter" idx="5"/>
          </p:nvPr>
        </p:nvSpPr>
        <p:spPr/>
        <p:txBody>
          <a:bodyPr/>
          <a:lstStyle/>
          <a:p>
            <a:fld id="{176D2925-2A21-46DE-AD38-A37437F0C481}" type="slidenum">
              <a:rPr lang="en-US" smtClean="0"/>
              <a:t>7</a:t>
            </a:fld>
            <a:endParaRPr lang="en-US"/>
          </a:p>
        </p:txBody>
      </p:sp>
    </p:spTree>
    <p:extLst>
      <p:ext uri="{BB962C8B-B14F-4D97-AF65-F5344CB8AC3E}">
        <p14:creationId xmlns:p14="http://schemas.microsoft.com/office/powerpoint/2010/main" val="23603748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this presentation we will not look at upland mitigation, but for upland mitigation projects, the water environment is not assessed, so instead of dividing by 30, the with and current scores are divided by 20”</a:t>
            </a:r>
          </a:p>
          <a:p>
            <a:r>
              <a:rPr lang="en-US" dirty="0"/>
              <a:t>Creation uses the formulas as </a:t>
            </a:r>
            <a:r>
              <a:rPr lang="en-US" dirty="0" err="1"/>
              <a:t>Enhancment</a:t>
            </a:r>
            <a:r>
              <a:rPr lang="en-US" dirty="0"/>
              <a:t>/Restoration</a:t>
            </a:r>
          </a:p>
          <a:p>
            <a:r>
              <a:rPr lang="en-US" dirty="0"/>
              <a:t>An “=“ should be placed into the cells with formula for the table to operate.</a:t>
            </a:r>
          </a:p>
          <a:p>
            <a:r>
              <a:rPr lang="en-US" dirty="0"/>
              <a:t>https://floridadep.gov/sites/default/files/62-345_300_3_0.xls is the web address for the official UMAM calculations spreadsheet.</a:t>
            </a:r>
          </a:p>
          <a:p>
            <a:endParaRPr lang="en-US" dirty="0"/>
          </a:p>
        </p:txBody>
      </p:sp>
      <p:sp>
        <p:nvSpPr>
          <p:cNvPr id="4" name="Slide Number Placeholder 3"/>
          <p:cNvSpPr>
            <a:spLocks noGrp="1"/>
          </p:cNvSpPr>
          <p:nvPr>
            <p:ph type="sldNum" sz="quarter" idx="5"/>
          </p:nvPr>
        </p:nvSpPr>
        <p:spPr/>
        <p:txBody>
          <a:bodyPr/>
          <a:lstStyle/>
          <a:p>
            <a:fld id="{176D2925-2A21-46DE-AD38-A37437F0C481}" type="slidenum">
              <a:rPr lang="en-US" smtClean="0"/>
              <a:t>8</a:t>
            </a:fld>
            <a:endParaRPr lang="en-US"/>
          </a:p>
        </p:txBody>
      </p:sp>
    </p:spTree>
    <p:extLst>
      <p:ext uri="{BB962C8B-B14F-4D97-AF65-F5344CB8AC3E}">
        <p14:creationId xmlns:p14="http://schemas.microsoft.com/office/powerpoint/2010/main" val="31476081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Credit is for Mitigation Banks</a:t>
            </a:r>
          </a:p>
          <a:p>
            <a:r>
              <a:rPr lang="en-US" dirty="0"/>
              <a:t>Units is for mitigation projects</a:t>
            </a:r>
          </a:p>
          <a:p>
            <a:endParaRPr lang="en-US" dirty="0"/>
          </a:p>
          <a:p>
            <a:r>
              <a:rPr lang="en-US" dirty="0"/>
              <a:t>“First we will discuss the equation for functional loss, then we will discuss the equations for functional gain.”</a:t>
            </a:r>
          </a:p>
          <a:p>
            <a:endParaRPr lang="en-US" dirty="0"/>
          </a:p>
          <a:p>
            <a:r>
              <a:rPr lang="en-US" dirty="0"/>
              <a:t>1.0 credit/unit is the value of 1.0 acre of an optimally functioning wetland community.</a:t>
            </a:r>
          </a:p>
        </p:txBody>
      </p:sp>
      <p:sp>
        <p:nvSpPr>
          <p:cNvPr id="4" name="Slide Number Placeholder 3"/>
          <p:cNvSpPr>
            <a:spLocks noGrp="1"/>
          </p:cNvSpPr>
          <p:nvPr>
            <p:ph type="sldNum" sz="quarter" idx="5"/>
          </p:nvPr>
        </p:nvSpPr>
        <p:spPr/>
        <p:txBody>
          <a:bodyPr/>
          <a:lstStyle/>
          <a:p>
            <a:fld id="{176D2925-2A21-46DE-AD38-A37437F0C481}" type="slidenum">
              <a:rPr lang="en-US" smtClean="0"/>
              <a:t>9</a:t>
            </a:fld>
            <a:endParaRPr lang="en-US"/>
          </a:p>
        </p:txBody>
      </p:sp>
    </p:spTree>
    <p:extLst>
      <p:ext uri="{BB962C8B-B14F-4D97-AF65-F5344CB8AC3E}">
        <p14:creationId xmlns:p14="http://schemas.microsoft.com/office/powerpoint/2010/main" val="25198976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example: Preservation of an intact cypress dome.</a:t>
            </a:r>
          </a:p>
          <a:p>
            <a:r>
              <a:rPr lang="en-US" dirty="0"/>
              <a:t>Enhancement by replanting cypress in a logged cypress swamp</a:t>
            </a:r>
          </a:p>
          <a:p>
            <a:r>
              <a:rPr lang="en-US" dirty="0"/>
              <a:t>Restoration– restoring historic cypress dome in an area that is presently a hydric/ slash pine plantation.</a:t>
            </a:r>
          </a:p>
          <a:p>
            <a:r>
              <a:rPr lang="en-US" dirty="0"/>
              <a:t>Creation – establishment of a cypress dome in an area that was historically an upland.</a:t>
            </a:r>
          </a:p>
        </p:txBody>
      </p:sp>
      <p:sp>
        <p:nvSpPr>
          <p:cNvPr id="4" name="Slide Number Placeholder 3"/>
          <p:cNvSpPr>
            <a:spLocks noGrp="1"/>
          </p:cNvSpPr>
          <p:nvPr>
            <p:ph type="sldNum" sz="quarter" idx="5"/>
          </p:nvPr>
        </p:nvSpPr>
        <p:spPr/>
        <p:txBody>
          <a:bodyPr/>
          <a:lstStyle/>
          <a:p>
            <a:fld id="{176D2925-2A21-46DE-AD38-A37437F0C481}" type="slidenum">
              <a:rPr lang="en-US" smtClean="0"/>
              <a:t>11</a:t>
            </a:fld>
            <a:endParaRPr lang="en-US"/>
          </a:p>
        </p:txBody>
      </p:sp>
    </p:spTree>
    <p:extLst>
      <p:ext uri="{BB962C8B-B14F-4D97-AF65-F5344CB8AC3E}">
        <p14:creationId xmlns:p14="http://schemas.microsoft.com/office/powerpoint/2010/main" val="16329012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Disclaimer: The following examples are  for the purpose of this exercise, all UMAM considerations and adjustments should be tailored to the specific system and functions being evaluated.</a:t>
            </a:r>
          </a:p>
          <a:p>
            <a:endParaRPr lang="en-US" dirty="0"/>
          </a:p>
          <a:p>
            <a:r>
              <a:rPr lang="en-US" dirty="0"/>
              <a:t>We will assume a Mitigation Delta of “1” to show the effects of the adjustments on the Mitigation Delta and RFG.  Recognizing a Mitigation delta of “1” for a preservation project is not-likely / impossible…because if there is that much lift it isn’t a preservation project it is either restoration or enhancement.—or creation for that matter)</a:t>
            </a:r>
          </a:p>
          <a:p>
            <a:endParaRPr lang="en-US" dirty="0"/>
          </a:p>
          <a:p>
            <a:endParaRPr lang="en-US" dirty="0"/>
          </a:p>
          <a:p>
            <a:r>
              <a:rPr lang="en-US" dirty="0"/>
              <a:t>Risk</a:t>
            </a:r>
          </a:p>
          <a:p>
            <a:r>
              <a:rPr lang="en-US" dirty="0">
                <a:latin typeface="Franklin Gothic Demi" panose="020B0703020102020204" pitchFamily="34" charset="0"/>
              </a:rPr>
              <a:t>Ex: A Is the occurring tree female? If female how will it be pollinated? Will seeds be consumed?  Will the seeds germinate?   Will seedlings survive to maturity/reproductive age? Will something happen to the 1 tree (</a:t>
            </a:r>
            <a:r>
              <a:rPr lang="en-US" dirty="0" err="1">
                <a:latin typeface="Franklin Gothic Demi" panose="020B0703020102020204" pitchFamily="34" charset="0"/>
              </a:rPr>
              <a:t>eg.</a:t>
            </a:r>
            <a:r>
              <a:rPr lang="en-US" dirty="0">
                <a:latin typeface="Franklin Gothic Demi" panose="020B0703020102020204" pitchFamily="34" charset="0"/>
              </a:rPr>
              <a:t> Deer browse, bear climb and break or, man with a machete) </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latin typeface="Franklin Gothic Demi" panose="020B0703020102020204" pitchFamily="34" charset="0"/>
              </a:rPr>
              <a:t>Ex B If the proposal includes re-seeding with native seeds of species appropriate for the community at a particular rate (</a:t>
            </a:r>
            <a:r>
              <a:rPr lang="en-US" altLang="en-US" sz="1200" dirty="0" err="1">
                <a:latin typeface="Franklin Gothic Demi" panose="020B0703020102020204" pitchFamily="34" charset="0"/>
              </a:rPr>
              <a:t>ie</a:t>
            </a:r>
            <a:r>
              <a:rPr lang="en-US" altLang="en-US" sz="1200" dirty="0">
                <a:latin typeface="Franklin Gothic Demi" panose="020B0703020102020204" pitchFamily="34" charset="0"/>
              </a:rPr>
              <a:t>. 100 </a:t>
            </a:r>
            <a:r>
              <a:rPr lang="en-US" altLang="en-US" sz="1200" dirty="0" err="1">
                <a:latin typeface="Franklin Gothic Demi" panose="020B0703020102020204" pitchFamily="34" charset="0"/>
              </a:rPr>
              <a:t>lbs</a:t>
            </a:r>
            <a:r>
              <a:rPr lang="en-US" altLang="en-US" sz="1200" dirty="0">
                <a:latin typeface="Franklin Gothic Demi" panose="020B0703020102020204" pitchFamily="34" charset="0"/>
              </a:rPr>
              <a:t> per acre of native grass seed-..but it could decrease risk if more seeds were used).  risk profile shifts from what happens with the 1 seed-source tree, and will the tree produce seed to Will the seed packs be distributed at a time of year when they are likely to germinate and grow? Quality of the seed-source, etc.</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Time Lag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 C For species that require cavities in the trees for nesting (wood ducks) the time lag is very long for a bare root seedling to develop sufficient diameter to provide cavities.  Similarly, tall trees with strong upper branches necessary for roosting require long time lags to develop (min 30 for a few trees to develop structural habitat supports – 50 </a:t>
            </a:r>
            <a:r>
              <a:rPr lang="en-US" dirty="0" err="1"/>
              <a:t>yrs</a:t>
            </a:r>
            <a:r>
              <a:rPr lang="en-US" dirty="0"/>
              <a:t>  for the average tree to provide structural support.  This time lag could be less depending on the species identified in Part I, e.g. small song birds that don’t require cavities can benefit from the structural support earlier.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 D Although an herbaceous wetland may appear relatively quickly – the species diversity typical of a freshwater marsh or hydric savannah community require time (and forcing functions /risk) to develop. (moderate time lag)</a:t>
            </a:r>
          </a:p>
          <a:p>
            <a:endParaRPr lang="en-US" dirty="0"/>
          </a:p>
          <a:p>
            <a:r>
              <a:rPr lang="en-US" dirty="0"/>
              <a:t>Ex E The functions are already being provided that benefit wildlife. ** Were we to consider risk for the preservation component of mitigation, we would also consider the strength of the protection mechanism.  For example, is the protection mechanism a standard Conservation Easement, or is it a Deed Restriction that provides additional protection for the resource like prohibiting the landowner from collecting or harvesting the listed plant species or giving permission to others to do so… (581.186 protects plants species)</a:t>
            </a:r>
          </a:p>
        </p:txBody>
      </p:sp>
      <p:sp>
        <p:nvSpPr>
          <p:cNvPr id="4" name="Slide Number Placeholder 3"/>
          <p:cNvSpPr>
            <a:spLocks noGrp="1"/>
          </p:cNvSpPr>
          <p:nvPr>
            <p:ph type="sldNum" sz="quarter" idx="5"/>
          </p:nvPr>
        </p:nvSpPr>
        <p:spPr/>
        <p:txBody>
          <a:bodyPr/>
          <a:lstStyle/>
          <a:p>
            <a:fld id="{176D2925-2A21-46DE-AD38-A37437F0C481}" type="slidenum">
              <a:rPr lang="en-US" smtClean="0"/>
              <a:t>12</a:t>
            </a:fld>
            <a:endParaRPr lang="en-US"/>
          </a:p>
        </p:txBody>
      </p:sp>
    </p:spTree>
    <p:extLst>
      <p:ext uri="{BB962C8B-B14F-4D97-AF65-F5344CB8AC3E}">
        <p14:creationId xmlns:p14="http://schemas.microsoft.com/office/powerpoint/2010/main" val="8615038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9.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1">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828799"/>
            <a:ext cx="8686800" cy="2286001"/>
          </a:xfrm>
          <a:prstGeom prst="rect">
            <a:avLst/>
          </a:prstGeom>
        </p:spPr>
        <p:txBody>
          <a:bodyPr anchor="ctr">
            <a:normAutofit/>
          </a:bodyPr>
          <a:lstStyle>
            <a:lvl1pPr algn="ctr">
              <a:lnSpc>
                <a:spcPct val="100000"/>
              </a:lnSpc>
              <a:defRPr sz="7200">
                <a:solidFill>
                  <a:schemeClr val="bg1"/>
                </a:solidFill>
                <a:latin typeface="Franklin Gothic Demi" panose="020B07030201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228600" y="4571999"/>
            <a:ext cx="8686800" cy="1219202"/>
          </a:xfrm>
          <a:prstGeom prst="rect">
            <a:avLst/>
          </a:prstGeom>
        </p:spPr>
        <p:txBody>
          <a:bodyPr anchor="ctr">
            <a:normAutofit/>
          </a:bodyPr>
          <a:lstStyle>
            <a:lvl1pPr marL="0" indent="0" algn="ctr">
              <a:buNone/>
              <a:defRPr sz="3600">
                <a:solidFill>
                  <a:schemeClr val="bg1"/>
                </a:solidFill>
                <a:latin typeface="Franklin Gothic Demi" panose="020B07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solidFill>
                  <a:schemeClr val="bg1"/>
                </a:solidFill>
                <a:latin typeface="Franklin Gothic Demi" panose="020B07030201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263084739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ody - One Column - Blu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5600">
                <a:solidFill>
                  <a:schemeClr val="accent5">
                    <a:lumMod val="75000"/>
                  </a:schemeClr>
                </a:solidFill>
                <a:latin typeface="Franklin Gothic Demi" panose="020B0703020102020204" pitchFamily="34" charset="0"/>
              </a:defRPr>
            </a:lvl1pPr>
          </a:lstStyle>
          <a:p>
            <a:r>
              <a:rPr lang="en-US" dirty="0"/>
              <a:t>Add Title</a:t>
            </a:r>
          </a:p>
        </p:txBody>
      </p:sp>
      <p:sp>
        <p:nvSpPr>
          <p:cNvPr id="3" name="Content Placeholder 2"/>
          <p:cNvSpPr>
            <a:spLocks noGrp="1"/>
          </p:cNvSpPr>
          <p:nvPr>
            <p:ph idx="1" hasCustomPrompt="1"/>
          </p:nvPr>
        </p:nvSpPr>
        <p:spPr>
          <a:xfrm>
            <a:off x="228600" y="2057401"/>
            <a:ext cx="8686800" cy="4119561"/>
          </a:xfrm>
          <a:prstGeom prst="rect">
            <a:avLst/>
          </a:prstGeom>
        </p:spPr>
        <p:txBody>
          <a:bodyPr/>
          <a:lstStyle>
            <a:lvl1pPr>
              <a:buClr>
                <a:srgbClr val="2E75B6"/>
              </a:buClr>
              <a:defRPr sz="3600">
                <a:solidFill>
                  <a:srgbClr val="43503B"/>
                </a:solidFill>
                <a:latin typeface="Franklin Gothic Demi" panose="020B0703020102020204" pitchFamily="34" charset="0"/>
              </a:defRPr>
            </a:lvl1pPr>
            <a:lvl2pPr>
              <a:buClr>
                <a:srgbClr val="2E75B6"/>
              </a:buClr>
              <a:defRPr sz="3200">
                <a:solidFill>
                  <a:srgbClr val="43503B"/>
                </a:solidFill>
                <a:latin typeface="Franklin Gothic Demi" panose="020B0703020102020204" pitchFamily="34" charset="0"/>
              </a:defRPr>
            </a:lvl2pPr>
            <a:lvl3pPr>
              <a:buClr>
                <a:srgbClr val="2E75B6"/>
              </a:buClr>
              <a:defRPr sz="2800">
                <a:solidFill>
                  <a:srgbClr val="43503B"/>
                </a:solidFill>
                <a:latin typeface="Franklin Gothic Demi" panose="020B0703020102020204" pitchFamily="34" charset="0"/>
              </a:defRPr>
            </a:lvl3pPr>
            <a:lvl4pPr>
              <a:buClr>
                <a:srgbClr val="2E75B6"/>
              </a:buClr>
              <a:defRPr sz="2400">
                <a:solidFill>
                  <a:srgbClr val="43503B"/>
                </a:solidFill>
                <a:latin typeface="Franklin Gothic Demi" panose="020B0703020102020204" pitchFamily="34" charset="0"/>
              </a:defRPr>
            </a:lvl4pPr>
            <a:lvl5pPr>
              <a:buClr>
                <a:srgbClr val="2E75B6"/>
              </a:buClr>
              <a:defRPr sz="2400">
                <a:solidFill>
                  <a:srgbClr val="43503B"/>
                </a:solidFill>
                <a:latin typeface="Franklin Gothic Demi" panose="020B07030201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1/15/2020</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sp>
        <p:nvSpPr>
          <p:cNvPr id="7" name="Freeform 14">
            <a:extLst>
              <a:ext uri="{FF2B5EF4-FFF2-40B4-BE49-F238E27FC236}">
                <a16:creationId xmlns:a16="http://schemas.microsoft.com/office/drawing/2014/main" id="{1C88E5B7-AFC0-441A-A37C-91FFD394753E}"/>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8" name="Picture 7">
            <a:extLst>
              <a:ext uri="{FF2B5EF4-FFF2-40B4-BE49-F238E27FC236}">
                <a16:creationId xmlns:a16="http://schemas.microsoft.com/office/drawing/2014/main" id="{B7264EFE-4291-4681-B803-FF56A39FE4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14" name="Title 1">
            <a:extLst>
              <a:ext uri="{FF2B5EF4-FFF2-40B4-BE49-F238E27FC236}">
                <a16:creationId xmlns:a16="http://schemas.microsoft.com/office/drawing/2014/main" id="{118BF337-8518-41CD-98CE-77A2BBA0CAA3}"/>
              </a:ext>
            </a:extLst>
          </p:cNvPr>
          <p:cNvSpPr txBox="1">
            <a:spLocks/>
          </p:cNvSpPr>
          <p:nvPr userDrawn="1"/>
        </p:nvSpPr>
        <p:spPr>
          <a:xfrm>
            <a:off x="2107095" y="1437511"/>
            <a:ext cx="4929810" cy="457200"/>
          </a:xfrm>
          <a:prstGeom prst="rect">
            <a:avLst/>
          </a:prstGeom>
        </p:spPr>
        <p:txBody>
          <a:bodyPr>
            <a:noAutofit/>
          </a:bodyPr>
          <a:lstStyle>
            <a:lvl1pPr algn="l" defTabSz="914400" rtl="0" eaLnBrk="1" latinLnBrk="0" hangingPunct="1">
              <a:lnSpc>
                <a:spcPct val="100000"/>
              </a:lnSpc>
              <a:spcBef>
                <a:spcPct val="0"/>
              </a:spcBef>
              <a:buNone/>
              <a:defRPr sz="7200" kern="1200">
                <a:solidFill>
                  <a:schemeClr val="accent5">
                    <a:lumMod val="75000"/>
                  </a:schemeClr>
                </a:solidFill>
                <a:latin typeface="+mj-lt"/>
                <a:ea typeface="+mj-ea"/>
                <a:cs typeface="+mj-cs"/>
              </a:defRPr>
            </a:lvl1pPr>
          </a:lstStyle>
          <a:p>
            <a:endParaRPr lang="en-US" dirty="0"/>
          </a:p>
        </p:txBody>
      </p:sp>
      <p:sp>
        <p:nvSpPr>
          <p:cNvPr id="18" name="Text Placeholder 17">
            <a:extLst>
              <a:ext uri="{FF2B5EF4-FFF2-40B4-BE49-F238E27FC236}">
                <a16:creationId xmlns:a16="http://schemas.microsoft.com/office/drawing/2014/main" id="{09EFEC75-DFB7-4605-A89E-A95ECD671921}"/>
              </a:ext>
            </a:extLst>
          </p:cNvPr>
          <p:cNvSpPr>
            <a:spLocks noGrp="1"/>
          </p:cNvSpPr>
          <p:nvPr>
            <p:ph type="body" sz="quarter" idx="13" hasCustomPrompt="1"/>
          </p:nvPr>
        </p:nvSpPr>
        <p:spPr>
          <a:xfrm>
            <a:off x="1928190" y="1371600"/>
            <a:ext cx="6987209" cy="685800"/>
          </a:xfrm>
          <a:prstGeom prst="rect">
            <a:avLst/>
          </a:prstGeom>
        </p:spPr>
        <p:txBody>
          <a:bodyPr anchor="ctr"/>
          <a:lstStyle>
            <a:lvl1pPr marL="0" indent="0" algn="l">
              <a:lnSpc>
                <a:spcPct val="100000"/>
              </a:lnSpc>
              <a:buNone/>
              <a:defRPr sz="3600" i="1">
                <a:solidFill>
                  <a:srgbClr val="43503B"/>
                </a:solidFill>
                <a:latin typeface="Franklin Gothic Demi" panose="020B07030201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Tree>
    <p:extLst>
      <p:ext uri="{BB962C8B-B14F-4D97-AF65-F5344CB8AC3E}">
        <p14:creationId xmlns:p14="http://schemas.microsoft.com/office/powerpoint/2010/main" val="2826712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ody - Two Columns - Blu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228600" y="2057401"/>
            <a:ext cx="4286250" cy="4119562"/>
          </a:xfrm>
          <a:prstGeom prst="rect">
            <a:avLst/>
          </a:prstGeom>
        </p:spPr>
        <p:txBody>
          <a:bodyPr/>
          <a:lstStyle>
            <a:lvl1pPr>
              <a:buClr>
                <a:srgbClr val="2E75B6"/>
              </a:buClr>
              <a:defRPr sz="3600">
                <a:solidFill>
                  <a:srgbClr val="43503B"/>
                </a:solidFill>
                <a:latin typeface="Franklin Gothic Demi" panose="020B0703020102020204" pitchFamily="34" charset="0"/>
              </a:defRPr>
            </a:lvl1pPr>
            <a:lvl2pPr>
              <a:buClr>
                <a:srgbClr val="2E75B6"/>
              </a:buClr>
              <a:defRPr sz="3200">
                <a:solidFill>
                  <a:srgbClr val="43503B"/>
                </a:solidFill>
                <a:latin typeface="Franklin Gothic Demi" panose="020B0703020102020204" pitchFamily="34" charset="0"/>
              </a:defRPr>
            </a:lvl2pPr>
            <a:lvl3pPr>
              <a:buClr>
                <a:srgbClr val="2E75B6"/>
              </a:buClr>
              <a:defRPr sz="2800">
                <a:solidFill>
                  <a:srgbClr val="43503B"/>
                </a:solidFill>
                <a:latin typeface="Franklin Gothic Demi" panose="020B0703020102020204" pitchFamily="34" charset="0"/>
              </a:defRPr>
            </a:lvl3pPr>
            <a:lvl4pPr>
              <a:buClr>
                <a:srgbClr val="2E75B6"/>
              </a:buClr>
              <a:defRPr sz="2400">
                <a:solidFill>
                  <a:srgbClr val="43503B"/>
                </a:solidFill>
                <a:latin typeface="Franklin Gothic Demi" panose="020B0703020102020204" pitchFamily="34" charset="0"/>
              </a:defRPr>
            </a:lvl4pPr>
            <a:lvl5pPr>
              <a:buClr>
                <a:srgbClr val="2E75B6"/>
              </a:buClr>
              <a:defRPr sz="2400">
                <a:solidFill>
                  <a:srgbClr val="43503B"/>
                </a:solidFill>
                <a:latin typeface="Franklin Gothic Demi" panose="020B07030201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629150" y="2057401"/>
            <a:ext cx="4286250" cy="4119562"/>
          </a:xfrm>
          <a:prstGeom prst="rect">
            <a:avLst/>
          </a:prstGeom>
        </p:spPr>
        <p:txBody>
          <a:bodyPr/>
          <a:lstStyle>
            <a:lvl1pPr>
              <a:buClr>
                <a:srgbClr val="2E75B6"/>
              </a:buClr>
              <a:defRPr sz="3600">
                <a:solidFill>
                  <a:srgbClr val="43503B"/>
                </a:solidFill>
                <a:latin typeface="Franklin Gothic Demi" panose="020B0703020102020204" pitchFamily="34" charset="0"/>
              </a:defRPr>
            </a:lvl1pPr>
            <a:lvl2pPr>
              <a:buClr>
                <a:srgbClr val="2E75B6"/>
              </a:buClr>
              <a:defRPr sz="3200">
                <a:solidFill>
                  <a:srgbClr val="43503B"/>
                </a:solidFill>
                <a:latin typeface="Franklin Gothic Demi" panose="020B0703020102020204" pitchFamily="34" charset="0"/>
              </a:defRPr>
            </a:lvl2pPr>
            <a:lvl3pPr>
              <a:buClr>
                <a:srgbClr val="2E75B6"/>
              </a:buClr>
              <a:defRPr sz="2800">
                <a:solidFill>
                  <a:srgbClr val="43503B"/>
                </a:solidFill>
                <a:latin typeface="Franklin Gothic Demi" panose="020B0703020102020204" pitchFamily="34" charset="0"/>
              </a:defRPr>
            </a:lvl3pPr>
            <a:lvl4pPr>
              <a:buClr>
                <a:srgbClr val="2E75B6"/>
              </a:buClr>
              <a:defRPr sz="2400">
                <a:solidFill>
                  <a:srgbClr val="43503B"/>
                </a:solidFill>
                <a:latin typeface="Franklin Gothic Demi" panose="020B0703020102020204" pitchFamily="34" charset="0"/>
              </a:defRPr>
            </a:lvl4pPr>
            <a:lvl5pPr>
              <a:buClr>
                <a:srgbClr val="2E75B6"/>
              </a:buClr>
              <a:defRPr sz="2400">
                <a:solidFill>
                  <a:srgbClr val="43503B"/>
                </a:solidFill>
                <a:latin typeface="Franklin Gothic Demi" panose="020B07030201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1/15/2020</a:t>
            </a:fld>
            <a:endParaRPr lang="en-US" dirty="0"/>
          </a:p>
        </p:txBody>
      </p:sp>
      <p:sp>
        <p:nvSpPr>
          <p:cNvPr id="6" name="Footer Placeholder 5"/>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sp>
        <p:nvSpPr>
          <p:cNvPr id="8" name="Freeform 14">
            <a:extLst>
              <a:ext uri="{FF2B5EF4-FFF2-40B4-BE49-F238E27FC236}">
                <a16:creationId xmlns:a16="http://schemas.microsoft.com/office/drawing/2014/main" id="{14235458-0EEA-40A5-BAF0-DE514D01C0BF}"/>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9" name="Picture 8">
            <a:extLst>
              <a:ext uri="{FF2B5EF4-FFF2-40B4-BE49-F238E27FC236}">
                <a16:creationId xmlns:a16="http://schemas.microsoft.com/office/drawing/2014/main" id="{069CF62E-1D78-46D2-9E0D-1301C1B7E43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10" name="Title 1">
            <a:extLst>
              <a:ext uri="{FF2B5EF4-FFF2-40B4-BE49-F238E27FC236}">
                <a16:creationId xmlns:a16="http://schemas.microsoft.com/office/drawing/2014/main" id="{15177626-D716-44A0-903D-CC8228B49F78}"/>
              </a:ext>
            </a:extLst>
          </p:cNvPr>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5600">
                <a:solidFill>
                  <a:schemeClr val="accent5">
                    <a:lumMod val="75000"/>
                  </a:schemeClr>
                </a:solidFill>
                <a:latin typeface="Franklin Gothic Demi" panose="020B0703020102020204" pitchFamily="34" charset="0"/>
              </a:defRPr>
            </a:lvl1pPr>
          </a:lstStyle>
          <a:p>
            <a:r>
              <a:rPr lang="en-US" dirty="0"/>
              <a:t>Add Title</a:t>
            </a:r>
          </a:p>
        </p:txBody>
      </p:sp>
      <p:sp>
        <p:nvSpPr>
          <p:cNvPr id="13" name="Text Placeholder 12">
            <a:extLst>
              <a:ext uri="{FF2B5EF4-FFF2-40B4-BE49-F238E27FC236}">
                <a16:creationId xmlns:a16="http://schemas.microsoft.com/office/drawing/2014/main" id="{639019D3-7004-4C0A-9D30-FBE85F5939FC}"/>
              </a:ext>
            </a:extLst>
          </p:cNvPr>
          <p:cNvSpPr>
            <a:spLocks noGrp="1"/>
          </p:cNvSpPr>
          <p:nvPr>
            <p:ph type="body" sz="quarter" idx="13" hasCustomPrompt="1"/>
          </p:nvPr>
        </p:nvSpPr>
        <p:spPr>
          <a:xfrm>
            <a:off x="1928190" y="1371600"/>
            <a:ext cx="6987210" cy="685800"/>
          </a:xfrm>
          <a:prstGeom prst="rect">
            <a:avLst/>
          </a:prstGeom>
        </p:spPr>
        <p:txBody>
          <a:bodyPr anchor="ct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i="1">
                <a:solidFill>
                  <a:srgbClr val="43503B"/>
                </a:solidFill>
                <a:latin typeface="Franklin Gothic Demi" panose="020B0703020102020204" pitchFamily="34" charset="0"/>
              </a:defRPr>
            </a:lvl1pPr>
          </a:lstStyle>
          <a:p>
            <a:pPr lvl="0"/>
            <a:r>
              <a:rPr lang="en-US" dirty="0"/>
              <a:t>Add Sub-Title, if needed</a:t>
            </a:r>
          </a:p>
        </p:txBody>
      </p:sp>
    </p:spTree>
    <p:extLst>
      <p:ext uri="{BB962C8B-B14F-4D97-AF65-F5344CB8AC3E}">
        <p14:creationId xmlns:p14="http://schemas.microsoft.com/office/powerpoint/2010/main" val="31821667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ody - Map, Graphic, Screenshot - Blue">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1/15/2020</a:t>
            </a:fld>
            <a:endParaRPr lang="en-US" dirty="0"/>
          </a:p>
        </p:txBody>
      </p:sp>
      <p:sp>
        <p:nvSpPr>
          <p:cNvPr id="4" name="Footer Placeholder 3"/>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sp>
        <p:nvSpPr>
          <p:cNvPr id="6" name="Freeform 14">
            <a:extLst>
              <a:ext uri="{FF2B5EF4-FFF2-40B4-BE49-F238E27FC236}">
                <a16:creationId xmlns:a16="http://schemas.microsoft.com/office/drawing/2014/main" id="{4EA1D183-F691-4E41-9650-A5402C3094EE}"/>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7" name="Picture 6">
            <a:extLst>
              <a:ext uri="{FF2B5EF4-FFF2-40B4-BE49-F238E27FC236}">
                <a16:creationId xmlns:a16="http://schemas.microsoft.com/office/drawing/2014/main" id="{36518F78-187A-4CBD-BBF7-3B77F0062F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8" name="Title 1">
            <a:extLst>
              <a:ext uri="{FF2B5EF4-FFF2-40B4-BE49-F238E27FC236}">
                <a16:creationId xmlns:a16="http://schemas.microsoft.com/office/drawing/2014/main" id="{06FFAEBA-8BD6-4879-B485-1F1F02E68412}"/>
              </a:ext>
            </a:extLst>
          </p:cNvPr>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5600">
                <a:solidFill>
                  <a:schemeClr val="accent5">
                    <a:lumMod val="75000"/>
                  </a:schemeClr>
                </a:solidFill>
                <a:latin typeface="Franklin Gothic Demi" panose="020B0703020102020204" pitchFamily="34" charset="0"/>
              </a:defRPr>
            </a:lvl1pPr>
          </a:lstStyle>
          <a:p>
            <a:r>
              <a:rPr lang="en-US" dirty="0"/>
              <a:t>Add Title</a:t>
            </a:r>
          </a:p>
        </p:txBody>
      </p:sp>
    </p:spTree>
    <p:extLst>
      <p:ext uri="{BB962C8B-B14F-4D97-AF65-F5344CB8AC3E}">
        <p14:creationId xmlns:p14="http://schemas.microsoft.com/office/powerpoint/2010/main" val="30492949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1 - Blue">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2E75B6"/>
                </a:solidFill>
                <a:latin typeface="Franklin Gothic Demi" panose="020B07030201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1/15/2020</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5" t="57240" r="-15" b="8348"/>
          <a:stretch>
            <a:fillRect/>
          </a:stretch>
        </p:blipFill>
        <p:spPr bwMode="auto">
          <a:xfrm>
            <a:off x="0" y="0"/>
            <a:ext cx="9144000" cy="209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2E75B6"/>
          </a:solidFill>
        </p:spPr>
        <p:txBody>
          <a:bodyPr anchor="ctr"/>
          <a:lstStyle>
            <a:lvl1pPr algn="ctr">
              <a:defRPr sz="5600">
                <a:solidFill>
                  <a:schemeClr val="bg1"/>
                </a:solidFill>
                <a:latin typeface="Franklin Gothic Demi" panose="020B0703020102020204" pitchFamily="34" charset="0"/>
              </a:defRPr>
            </a:lvl1pPr>
          </a:lstStyle>
          <a:p>
            <a:r>
              <a:rPr lang="en-US" dirty="0"/>
              <a:t>Add Section Header</a:t>
            </a:r>
          </a:p>
        </p:txBody>
      </p:sp>
    </p:spTree>
    <p:extLst>
      <p:ext uri="{BB962C8B-B14F-4D97-AF65-F5344CB8AC3E}">
        <p14:creationId xmlns:p14="http://schemas.microsoft.com/office/powerpoint/2010/main" val="39407479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2 - Blue">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2E75B6"/>
                </a:solidFill>
                <a:latin typeface="Franklin Gothic Demi" panose="020B07030201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1/15/2020</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pic>
        <p:nvPicPr>
          <p:cNvPr id="7" name="Picture 16" descr="Landscape image of a river surrounded by tall grass ">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09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2E75B6"/>
          </a:solidFill>
        </p:spPr>
        <p:txBody>
          <a:bodyPr anchor="ctr"/>
          <a:lstStyle>
            <a:lvl1pPr algn="ctr">
              <a:defRPr sz="5600" baseline="0">
                <a:solidFill>
                  <a:schemeClr val="bg1"/>
                </a:solidFill>
                <a:latin typeface="Franklin Gothic Demi" panose="020B0703020102020204" pitchFamily="34" charset="0"/>
              </a:defRPr>
            </a:lvl1pPr>
          </a:lstStyle>
          <a:p>
            <a:r>
              <a:rPr lang="en-US" dirty="0"/>
              <a:t>Add Section Header</a:t>
            </a:r>
          </a:p>
        </p:txBody>
      </p:sp>
    </p:spTree>
    <p:extLst>
      <p:ext uri="{BB962C8B-B14F-4D97-AF65-F5344CB8AC3E}">
        <p14:creationId xmlns:p14="http://schemas.microsoft.com/office/powerpoint/2010/main" val="35696185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3 - Blue">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2E75B6"/>
                </a:solidFill>
                <a:latin typeface="Franklin Gothic Demi" panose="020B07030201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1/15/2020</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09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2E75B6"/>
          </a:solidFill>
        </p:spPr>
        <p:txBody>
          <a:bodyPr anchor="ctr"/>
          <a:lstStyle>
            <a:lvl1pPr algn="ctr">
              <a:defRPr sz="5600">
                <a:solidFill>
                  <a:schemeClr val="bg1"/>
                </a:solidFill>
                <a:latin typeface="Franklin Gothic Demi" panose="020B0703020102020204" pitchFamily="34" charset="0"/>
              </a:defRPr>
            </a:lvl1pPr>
          </a:lstStyle>
          <a:p>
            <a:r>
              <a:rPr lang="en-US" dirty="0"/>
              <a:t>Add Section Header</a:t>
            </a:r>
          </a:p>
        </p:txBody>
      </p:sp>
    </p:spTree>
    <p:extLst>
      <p:ext uri="{BB962C8B-B14F-4D97-AF65-F5344CB8AC3E}">
        <p14:creationId xmlns:p14="http://schemas.microsoft.com/office/powerpoint/2010/main" val="11274128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4 - Blue">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2E75B6"/>
                </a:solidFill>
                <a:latin typeface="Franklin Gothic Demi" panose="020B07030201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1/15/2020</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09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2E75B6"/>
          </a:solidFill>
        </p:spPr>
        <p:txBody>
          <a:bodyPr anchor="ctr"/>
          <a:lstStyle>
            <a:lvl1pPr algn="ctr">
              <a:defRPr sz="5600">
                <a:solidFill>
                  <a:schemeClr val="bg1"/>
                </a:solidFill>
                <a:latin typeface="Franklin Gothic Demi" panose="020B0703020102020204" pitchFamily="34" charset="0"/>
              </a:defRPr>
            </a:lvl1pPr>
          </a:lstStyle>
          <a:p>
            <a:r>
              <a:rPr lang="en-US" dirty="0"/>
              <a:t>Add Section Header</a:t>
            </a:r>
          </a:p>
        </p:txBody>
      </p:sp>
    </p:spTree>
    <p:extLst>
      <p:ext uri="{BB962C8B-B14F-4D97-AF65-F5344CB8AC3E}">
        <p14:creationId xmlns:p14="http://schemas.microsoft.com/office/powerpoint/2010/main" val="13643849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5 - Blue">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2E75B6"/>
                </a:solidFill>
                <a:latin typeface="Franklin Gothic Demi" panose="020B07030201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1/15/2020</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58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2E75B6"/>
          </a:solidFill>
        </p:spPr>
        <p:txBody>
          <a:bodyPr anchor="ctr"/>
          <a:lstStyle>
            <a:lvl1pPr algn="ctr">
              <a:defRPr sz="5600">
                <a:solidFill>
                  <a:schemeClr val="bg1"/>
                </a:solidFill>
                <a:latin typeface="Franklin Gothic Demi" panose="020B0703020102020204" pitchFamily="34" charset="0"/>
              </a:defRPr>
            </a:lvl1pPr>
          </a:lstStyle>
          <a:p>
            <a:r>
              <a:rPr lang="en-US" dirty="0"/>
              <a:t>Add Section Header</a:t>
            </a:r>
          </a:p>
        </p:txBody>
      </p:sp>
    </p:spTree>
    <p:extLst>
      <p:ext uri="{BB962C8B-B14F-4D97-AF65-F5344CB8AC3E}">
        <p14:creationId xmlns:p14="http://schemas.microsoft.com/office/powerpoint/2010/main" val="7132265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ody - One Column - Tea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5600">
                <a:solidFill>
                  <a:srgbClr val="48B3BB"/>
                </a:solidFill>
                <a:latin typeface="Franklin Gothic Demi" panose="020B0703020102020204" pitchFamily="34" charset="0"/>
              </a:defRPr>
            </a:lvl1pPr>
          </a:lstStyle>
          <a:p>
            <a:r>
              <a:rPr lang="en-US" dirty="0"/>
              <a:t>Add Title</a:t>
            </a:r>
          </a:p>
        </p:txBody>
      </p:sp>
      <p:sp>
        <p:nvSpPr>
          <p:cNvPr id="3" name="Content Placeholder 2"/>
          <p:cNvSpPr>
            <a:spLocks noGrp="1"/>
          </p:cNvSpPr>
          <p:nvPr>
            <p:ph idx="1" hasCustomPrompt="1"/>
          </p:nvPr>
        </p:nvSpPr>
        <p:spPr>
          <a:xfrm>
            <a:off x="228600" y="2057401"/>
            <a:ext cx="8686800" cy="4119561"/>
          </a:xfrm>
          <a:prstGeom prst="rect">
            <a:avLst/>
          </a:prstGeom>
        </p:spPr>
        <p:txBody>
          <a:bodyPr/>
          <a:lstStyle>
            <a:lvl1pPr>
              <a:buClr>
                <a:srgbClr val="48B3BB"/>
              </a:buClr>
              <a:defRPr sz="3600">
                <a:solidFill>
                  <a:schemeClr val="tx1"/>
                </a:solidFill>
                <a:latin typeface="Franklin Gothic Demi" panose="020B0703020102020204" pitchFamily="34" charset="0"/>
              </a:defRPr>
            </a:lvl1pPr>
            <a:lvl2pPr>
              <a:buClr>
                <a:srgbClr val="48B3BB"/>
              </a:buClr>
              <a:defRPr sz="3200">
                <a:solidFill>
                  <a:schemeClr val="tx1"/>
                </a:solidFill>
                <a:latin typeface="Franklin Gothic Demi" panose="020B0703020102020204" pitchFamily="34" charset="0"/>
              </a:defRPr>
            </a:lvl2pPr>
            <a:lvl3pPr>
              <a:buClr>
                <a:srgbClr val="48B3BB"/>
              </a:buClr>
              <a:defRPr sz="2800">
                <a:solidFill>
                  <a:schemeClr val="tx1"/>
                </a:solidFill>
                <a:latin typeface="Franklin Gothic Demi" panose="020B0703020102020204" pitchFamily="34" charset="0"/>
              </a:defRPr>
            </a:lvl3pPr>
            <a:lvl4pPr>
              <a:buClr>
                <a:srgbClr val="48B3BB"/>
              </a:buClr>
              <a:defRPr sz="2400">
                <a:solidFill>
                  <a:schemeClr val="tx1"/>
                </a:solidFill>
                <a:latin typeface="Franklin Gothic Demi" panose="020B0703020102020204" pitchFamily="34" charset="0"/>
              </a:defRPr>
            </a:lvl4pPr>
            <a:lvl5pPr>
              <a:buClr>
                <a:srgbClr val="48B3BB"/>
              </a:buClr>
              <a:defRPr sz="2400">
                <a:solidFill>
                  <a:schemeClr val="tx1"/>
                </a:solidFill>
                <a:latin typeface="Franklin Gothic Demi" panose="020B07030201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1/15/2020</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sp>
        <p:nvSpPr>
          <p:cNvPr id="7" name="Freeform 14">
            <a:extLst>
              <a:ext uri="{FF2B5EF4-FFF2-40B4-BE49-F238E27FC236}">
                <a16:creationId xmlns:a16="http://schemas.microsoft.com/office/drawing/2014/main" id="{1C88E5B7-AFC0-441A-A37C-91FFD394753E}"/>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8" name="Picture 7">
            <a:extLst>
              <a:ext uri="{FF2B5EF4-FFF2-40B4-BE49-F238E27FC236}">
                <a16:creationId xmlns:a16="http://schemas.microsoft.com/office/drawing/2014/main" id="{B7264EFE-4291-4681-B803-FF56A39FE4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13" name="Text Placeholder 12">
            <a:extLst>
              <a:ext uri="{FF2B5EF4-FFF2-40B4-BE49-F238E27FC236}">
                <a16:creationId xmlns:a16="http://schemas.microsoft.com/office/drawing/2014/main" id="{80DBA6D8-C36A-4BC6-9F3F-62E95284077E}"/>
              </a:ext>
            </a:extLst>
          </p:cNvPr>
          <p:cNvSpPr>
            <a:spLocks noGrp="1"/>
          </p:cNvSpPr>
          <p:nvPr>
            <p:ph type="body" sz="quarter" idx="13" hasCustomPrompt="1"/>
          </p:nvPr>
        </p:nvSpPr>
        <p:spPr>
          <a:xfrm>
            <a:off x="1928190" y="1371600"/>
            <a:ext cx="6987210" cy="685800"/>
          </a:xfrm>
          <a:prstGeom prst="rect">
            <a:avLst/>
          </a:prstGeom>
        </p:spPr>
        <p:txBody>
          <a:bodyPr anchor="ctr"/>
          <a:lstStyle>
            <a:lvl1pPr marL="0" indent="0">
              <a:lnSpc>
                <a:spcPct val="100000"/>
              </a:lnSpc>
              <a:buNone/>
              <a:defRPr sz="3600" i="1">
                <a:solidFill>
                  <a:schemeClr val="tx1"/>
                </a:solidFill>
                <a:latin typeface="Franklin Gothic Demi" panose="020B07030201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Tree>
    <p:extLst>
      <p:ext uri="{BB962C8B-B14F-4D97-AF65-F5344CB8AC3E}">
        <p14:creationId xmlns:p14="http://schemas.microsoft.com/office/powerpoint/2010/main" val="42474127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ody - Two Column - Teal">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228600" y="2057401"/>
            <a:ext cx="4286250" cy="4119562"/>
          </a:xfrm>
          <a:prstGeom prst="rect">
            <a:avLst/>
          </a:prstGeom>
        </p:spPr>
        <p:txBody>
          <a:bodyPr/>
          <a:lstStyle>
            <a:lvl1pPr>
              <a:buClr>
                <a:srgbClr val="48B3BB"/>
              </a:buClr>
              <a:defRPr sz="3600">
                <a:solidFill>
                  <a:schemeClr val="tx1"/>
                </a:solidFill>
                <a:latin typeface="Franklin Gothic Demi" panose="020B0703020102020204" pitchFamily="34" charset="0"/>
              </a:defRPr>
            </a:lvl1pPr>
            <a:lvl2pPr>
              <a:buClr>
                <a:srgbClr val="48B3BB"/>
              </a:buClr>
              <a:defRPr sz="3200">
                <a:solidFill>
                  <a:schemeClr val="tx1"/>
                </a:solidFill>
                <a:latin typeface="Franklin Gothic Demi" panose="020B0703020102020204" pitchFamily="34" charset="0"/>
              </a:defRPr>
            </a:lvl2pPr>
            <a:lvl3pPr>
              <a:buClr>
                <a:srgbClr val="48B3BB"/>
              </a:buClr>
              <a:defRPr sz="2800">
                <a:solidFill>
                  <a:schemeClr val="tx1"/>
                </a:solidFill>
                <a:latin typeface="Franklin Gothic Demi" panose="020B0703020102020204" pitchFamily="34" charset="0"/>
              </a:defRPr>
            </a:lvl3pPr>
            <a:lvl4pPr>
              <a:buClr>
                <a:srgbClr val="48B3BB"/>
              </a:buClr>
              <a:defRPr sz="2400">
                <a:solidFill>
                  <a:schemeClr val="tx1"/>
                </a:solidFill>
                <a:latin typeface="Franklin Gothic Demi" panose="020B0703020102020204" pitchFamily="34" charset="0"/>
              </a:defRPr>
            </a:lvl4pPr>
            <a:lvl5pPr>
              <a:buClr>
                <a:srgbClr val="48B3BB"/>
              </a:buClr>
              <a:defRPr sz="2400">
                <a:solidFill>
                  <a:schemeClr val="tx1"/>
                </a:solidFill>
                <a:latin typeface="Franklin Gothic Demi" panose="020B07030201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629150" y="2057401"/>
            <a:ext cx="4286250" cy="4119562"/>
          </a:xfrm>
          <a:prstGeom prst="rect">
            <a:avLst/>
          </a:prstGeom>
        </p:spPr>
        <p:txBody>
          <a:bodyPr/>
          <a:lstStyle>
            <a:lvl1pPr>
              <a:buClr>
                <a:srgbClr val="48B3BB"/>
              </a:buClr>
              <a:defRPr sz="3600">
                <a:solidFill>
                  <a:schemeClr val="tx1"/>
                </a:solidFill>
                <a:latin typeface="Franklin Gothic Demi" panose="020B0703020102020204" pitchFamily="34" charset="0"/>
              </a:defRPr>
            </a:lvl1pPr>
            <a:lvl2pPr>
              <a:buClr>
                <a:srgbClr val="48B3BB"/>
              </a:buClr>
              <a:defRPr sz="3200">
                <a:solidFill>
                  <a:schemeClr val="tx1"/>
                </a:solidFill>
                <a:latin typeface="Franklin Gothic Demi" panose="020B0703020102020204" pitchFamily="34" charset="0"/>
              </a:defRPr>
            </a:lvl2pPr>
            <a:lvl3pPr>
              <a:buClr>
                <a:srgbClr val="48B3BB"/>
              </a:buClr>
              <a:defRPr sz="2800">
                <a:solidFill>
                  <a:schemeClr val="tx1"/>
                </a:solidFill>
                <a:latin typeface="Franklin Gothic Demi" panose="020B0703020102020204" pitchFamily="34" charset="0"/>
              </a:defRPr>
            </a:lvl3pPr>
            <a:lvl4pPr>
              <a:buClr>
                <a:srgbClr val="48B3BB"/>
              </a:buClr>
              <a:defRPr sz="2400">
                <a:solidFill>
                  <a:schemeClr val="tx1"/>
                </a:solidFill>
                <a:latin typeface="Franklin Gothic Demi" panose="020B0703020102020204" pitchFamily="34" charset="0"/>
              </a:defRPr>
            </a:lvl4pPr>
            <a:lvl5pPr>
              <a:buClr>
                <a:srgbClr val="48B3BB"/>
              </a:buClr>
              <a:defRPr sz="2400">
                <a:solidFill>
                  <a:schemeClr val="tx1"/>
                </a:solidFill>
                <a:latin typeface="Franklin Gothic Demi" panose="020B07030201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1/15/2020</a:t>
            </a:fld>
            <a:endParaRPr lang="en-US" dirty="0"/>
          </a:p>
        </p:txBody>
      </p:sp>
      <p:sp>
        <p:nvSpPr>
          <p:cNvPr id="6" name="Footer Placeholder 5"/>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sp>
        <p:nvSpPr>
          <p:cNvPr id="8" name="Freeform 14">
            <a:extLst>
              <a:ext uri="{FF2B5EF4-FFF2-40B4-BE49-F238E27FC236}">
                <a16:creationId xmlns:a16="http://schemas.microsoft.com/office/drawing/2014/main" id="{14235458-0EEA-40A5-BAF0-DE514D01C0BF}"/>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9" name="Picture 8">
            <a:extLst>
              <a:ext uri="{FF2B5EF4-FFF2-40B4-BE49-F238E27FC236}">
                <a16:creationId xmlns:a16="http://schemas.microsoft.com/office/drawing/2014/main" id="{069CF62E-1D78-46D2-9E0D-1301C1B7E43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10" name="Title 1">
            <a:extLst>
              <a:ext uri="{FF2B5EF4-FFF2-40B4-BE49-F238E27FC236}">
                <a16:creationId xmlns:a16="http://schemas.microsoft.com/office/drawing/2014/main" id="{15177626-D716-44A0-903D-CC8228B49F78}"/>
              </a:ext>
            </a:extLst>
          </p:cNvPr>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5600">
                <a:solidFill>
                  <a:srgbClr val="48B3BB"/>
                </a:solidFill>
                <a:latin typeface="Franklin Gothic Demi" panose="020B0703020102020204" pitchFamily="34" charset="0"/>
              </a:defRPr>
            </a:lvl1pPr>
          </a:lstStyle>
          <a:p>
            <a:r>
              <a:rPr lang="en-US" dirty="0"/>
              <a:t>Add Title</a:t>
            </a:r>
          </a:p>
        </p:txBody>
      </p:sp>
      <p:sp>
        <p:nvSpPr>
          <p:cNvPr id="12" name="Text Placeholder 11">
            <a:extLst>
              <a:ext uri="{FF2B5EF4-FFF2-40B4-BE49-F238E27FC236}">
                <a16:creationId xmlns:a16="http://schemas.microsoft.com/office/drawing/2014/main" id="{5DD5C158-C788-4CCC-82BE-C8C552C6C61A}"/>
              </a:ext>
            </a:extLst>
          </p:cNvPr>
          <p:cNvSpPr>
            <a:spLocks noGrp="1"/>
          </p:cNvSpPr>
          <p:nvPr>
            <p:ph type="body" sz="quarter" idx="13" hasCustomPrompt="1"/>
          </p:nvPr>
        </p:nvSpPr>
        <p:spPr>
          <a:xfrm>
            <a:off x="1928190" y="1371600"/>
            <a:ext cx="6987209" cy="685800"/>
          </a:xfrm>
          <a:prstGeom prst="rect">
            <a:avLst/>
          </a:prstGeom>
        </p:spPr>
        <p:txBody>
          <a:bodyPr anchor="ctr"/>
          <a:lstStyle>
            <a:lvl1pPr marL="0" indent="0">
              <a:lnSpc>
                <a:spcPct val="100000"/>
              </a:lnSpc>
              <a:buNone/>
              <a:defRPr sz="3600" i="1">
                <a:solidFill>
                  <a:schemeClr val="tx1"/>
                </a:solidFill>
                <a:latin typeface="Franklin Gothic Demi" panose="020B07030201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Tree>
    <p:extLst>
      <p:ext uri="{BB962C8B-B14F-4D97-AF65-F5344CB8AC3E}">
        <p14:creationId xmlns:p14="http://schemas.microsoft.com/office/powerpoint/2010/main" val="3513972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600199"/>
            <a:ext cx="8686800" cy="2286001"/>
          </a:xfrm>
          <a:prstGeom prst="rect">
            <a:avLst/>
          </a:prstGeom>
        </p:spPr>
        <p:txBody>
          <a:bodyPr anchor="ctr">
            <a:normAutofit/>
          </a:bodyPr>
          <a:lstStyle>
            <a:lvl1pPr algn="ctr">
              <a:lnSpc>
                <a:spcPct val="100000"/>
              </a:lnSpc>
              <a:defRPr sz="7200">
                <a:solidFill>
                  <a:schemeClr val="bg1"/>
                </a:solidFill>
                <a:latin typeface="Franklin Gothic Demi" panose="020B07030201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228600" y="4114800"/>
            <a:ext cx="8686800" cy="2057400"/>
          </a:xfrm>
          <a:prstGeom prst="rect">
            <a:avLst/>
          </a:prstGeom>
        </p:spPr>
        <p:txBody>
          <a:bodyPr anchor="ctr">
            <a:normAutofit/>
          </a:bodyPr>
          <a:lstStyle>
            <a:lvl1pPr marL="0" indent="0" algn="ctr">
              <a:buNone/>
              <a:defRPr sz="3600">
                <a:solidFill>
                  <a:schemeClr val="bg1"/>
                </a:solidFill>
                <a:latin typeface="Franklin Gothic Demi" panose="020B07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nchor="ctr"/>
          <a:lstStyle>
            <a:lvl1pPr algn="ctr">
              <a:defRPr>
                <a:solidFill>
                  <a:schemeClr val="bg1"/>
                </a:solidFill>
                <a:latin typeface="Franklin Gothic Demi" panose="020B07030201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2991150276"/>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ody - Map, Graphic, Screenshot - Teal">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1/15/2020</a:t>
            </a:fld>
            <a:endParaRPr lang="en-US" dirty="0"/>
          </a:p>
        </p:txBody>
      </p:sp>
      <p:sp>
        <p:nvSpPr>
          <p:cNvPr id="4" name="Footer Placeholder 3"/>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sp>
        <p:nvSpPr>
          <p:cNvPr id="6" name="Freeform 14">
            <a:extLst>
              <a:ext uri="{FF2B5EF4-FFF2-40B4-BE49-F238E27FC236}">
                <a16:creationId xmlns:a16="http://schemas.microsoft.com/office/drawing/2014/main" id="{4EA1D183-F691-4E41-9650-A5402C3094EE}"/>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7" name="Picture 6">
            <a:extLst>
              <a:ext uri="{FF2B5EF4-FFF2-40B4-BE49-F238E27FC236}">
                <a16:creationId xmlns:a16="http://schemas.microsoft.com/office/drawing/2014/main" id="{36518F78-187A-4CBD-BBF7-3B77F0062F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8" name="Title 1">
            <a:extLst>
              <a:ext uri="{FF2B5EF4-FFF2-40B4-BE49-F238E27FC236}">
                <a16:creationId xmlns:a16="http://schemas.microsoft.com/office/drawing/2014/main" id="{06FFAEBA-8BD6-4879-B485-1F1F02E68412}"/>
              </a:ext>
            </a:extLst>
          </p:cNvPr>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5600">
                <a:solidFill>
                  <a:srgbClr val="48B3BB"/>
                </a:solidFill>
                <a:latin typeface="Franklin Gothic Demi" panose="020B0703020102020204" pitchFamily="34" charset="0"/>
              </a:defRPr>
            </a:lvl1pPr>
          </a:lstStyle>
          <a:p>
            <a:r>
              <a:rPr lang="en-US" dirty="0"/>
              <a:t>Add Title</a:t>
            </a:r>
          </a:p>
        </p:txBody>
      </p:sp>
    </p:spTree>
    <p:extLst>
      <p:ext uri="{BB962C8B-B14F-4D97-AF65-F5344CB8AC3E}">
        <p14:creationId xmlns:p14="http://schemas.microsoft.com/office/powerpoint/2010/main" val="39395790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1 - Teal">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48B3BB"/>
                </a:solidFill>
                <a:latin typeface="Franklin Gothic Demi" panose="020B07030201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1/15/2020</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09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48B3BB"/>
          </a:solidFill>
        </p:spPr>
        <p:txBody>
          <a:bodyPr anchor="ctr"/>
          <a:lstStyle>
            <a:lvl1pPr algn="ctr">
              <a:defRPr sz="5600">
                <a:solidFill>
                  <a:schemeClr val="bg1"/>
                </a:solidFill>
                <a:latin typeface="Franklin Gothic Demi" panose="020B0703020102020204" pitchFamily="34" charset="0"/>
              </a:defRPr>
            </a:lvl1pPr>
          </a:lstStyle>
          <a:p>
            <a:r>
              <a:rPr lang="en-US" dirty="0"/>
              <a:t>Add Section Header</a:t>
            </a:r>
          </a:p>
        </p:txBody>
      </p:sp>
    </p:spTree>
    <p:extLst>
      <p:ext uri="{BB962C8B-B14F-4D97-AF65-F5344CB8AC3E}">
        <p14:creationId xmlns:p14="http://schemas.microsoft.com/office/powerpoint/2010/main" val="23001387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2 - Teal">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48B3BB"/>
                </a:solidFill>
                <a:latin typeface="Franklin Gothic Demi" panose="020B07030201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1/15/2020</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5" t="57240" r="-15" b="8348"/>
          <a:stretch>
            <a:fillRect/>
          </a:stretch>
        </p:blipFill>
        <p:spPr bwMode="auto">
          <a:xfrm>
            <a:off x="0" y="0"/>
            <a:ext cx="9144000" cy="209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48B3BB"/>
          </a:solidFill>
        </p:spPr>
        <p:txBody>
          <a:bodyPr anchor="b"/>
          <a:lstStyle>
            <a:lvl1pPr algn="ctr">
              <a:defRPr sz="5600">
                <a:solidFill>
                  <a:schemeClr val="bg1"/>
                </a:solidFill>
                <a:latin typeface="Franklin Gothic Demi" panose="020B0703020102020204" pitchFamily="34" charset="0"/>
              </a:defRPr>
            </a:lvl1pPr>
          </a:lstStyle>
          <a:p>
            <a:r>
              <a:rPr lang="en-US" dirty="0"/>
              <a:t>Add Section Header</a:t>
            </a:r>
          </a:p>
        </p:txBody>
      </p:sp>
    </p:spTree>
    <p:extLst>
      <p:ext uri="{BB962C8B-B14F-4D97-AF65-F5344CB8AC3E}">
        <p14:creationId xmlns:p14="http://schemas.microsoft.com/office/powerpoint/2010/main" val="12139127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3 - Teal">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48B3BB"/>
                </a:solidFill>
                <a:latin typeface="Franklin Gothic Demi" panose="020B07030201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1/15/2020</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b="27961"/>
          <a:stretch/>
        </p:blipFill>
        <p:spPr bwMode="auto">
          <a:xfrm>
            <a:off x="3048" y="0"/>
            <a:ext cx="9144000" cy="1873249"/>
          </a:xfrm>
          <a:prstGeom prst="rect">
            <a:avLst/>
          </a:prstGeom>
          <a:blipFill>
            <a:blip r:embed="rId2"/>
            <a:stretch>
              <a:fillRect/>
            </a:stretch>
          </a:blipFill>
          <a:ln>
            <a:noFill/>
          </a:ln>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48B3BB"/>
          </a:solidFill>
        </p:spPr>
        <p:txBody>
          <a:bodyPr anchor="b"/>
          <a:lstStyle>
            <a:lvl1pPr algn="ctr">
              <a:defRPr sz="5600">
                <a:solidFill>
                  <a:schemeClr val="bg1"/>
                </a:solidFill>
                <a:latin typeface="Franklin Gothic Demi" panose="020B0703020102020204" pitchFamily="34" charset="0"/>
              </a:defRPr>
            </a:lvl1pPr>
          </a:lstStyle>
          <a:p>
            <a:r>
              <a:rPr lang="en-US" dirty="0"/>
              <a:t>Add Section Header</a:t>
            </a:r>
          </a:p>
        </p:txBody>
      </p:sp>
    </p:spTree>
    <p:extLst>
      <p:ext uri="{BB962C8B-B14F-4D97-AF65-F5344CB8AC3E}">
        <p14:creationId xmlns:p14="http://schemas.microsoft.com/office/powerpoint/2010/main" val="4703906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4 - Teal">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48B3BB"/>
                </a:solidFill>
                <a:latin typeface="Franklin Gothic Demi" panose="020B07030201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1/15/2020</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371725"/>
          </a:xfrm>
          <a:prstGeom prst="rect">
            <a:avLst/>
          </a:prstGeom>
          <a:blipFill>
            <a:blip r:embed="rId3"/>
            <a:stretch>
              <a:fillRect/>
            </a:stretch>
          </a:blipFill>
          <a:ln>
            <a:noFill/>
          </a:ln>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48B3BB"/>
          </a:solidFill>
        </p:spPr>
        <p:txBody>
          <a:bodyPr anchor="b"/>
          <a:lstStyle>
            <a:lvl1pPr algn="ctr">
              <a:defRPr sz="5600">
                <a:solidFill>
                  <a:schemeClr val="bg1"/>
                </a:solidFill>
                <a:latin typeface="Franklin Gothic Demi" panose="020B0703020102020204" pitchFamily="34" charset="0"/>
              </a:defRPr>
            </a:lvl1pPr>
          </a:lstStyle>
          <a:p>
            <a:r>
              <a:rPr lang="en-US" dirty="0"/>
              <a:t>Add Section Header</a:t>
            </a:r>
          </a:p>
        </p:txBody>
      </p:sp>
    </p:spTree>
    <p:extLst>
      <p:ext uri="{BB962C8B-B14F-4D97-AF65-F5344CB8AC3E}">
        <p14:creationId xmlns:p14="http://schemas.microsoft.com/office/powerpoint/2010/main" val="33000726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5 - Teal">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48B3BB"/>
                </a:solidFill>
                <a:latin typeface="Franklin Gothic Demi" panose="020B07030201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1/15/2020</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371725"/>
          </a:xfrm>
          <a:prstGeom prst="rect">
            <a:avLst/>
          </a:prstGeom>
          <a:blipFill>
            <a:blip r:embed="rId3"/>
            <a:stretch>
              <a:fillRect/>
            </a:stretch>
          </a:blipFill>
          <a:ln>
            <a:noFill/>
          </a:ln>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48B3BB"/>
          </a:solidFill>
        </p:spPr>
        <p:txBody>
          <a:bodyPr anchor="b"/>
          <a:lstStyle>
            <a:lvl1pPr algn="ctr">
              <a:defRPr sz="5600">
                <a:solidFill>
                  <a:schemeClr val="bg1"/>
                </a:solidFill>
                <a:latin typeface="Franklin Gothic Demi" panose="020B0703020102020204" pitchFamily="34" charset="0"/>
              </a:defRPr>
            </a:lvl1pPr>
          </a:lstStyle>
          <a:p>
            <a:r>
              <a:rPr lang="en-US" dirty="0"/>
              <a:t>Add Section Header</a:t>
            </a:r>
          </a:p>
        </p:txBody>
      </p:sp>
    </p:spTree>
    <p:extLst>
      <p:ext uri="{BB962C8B-B14F-4D97-AF65-F5344CB8AC3E}">
        <p14:creationId xmlns:p14="http://schemas.microsoft.com/office/powerpoint/2010/main" val="1682107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act Info - Blu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5600">
                <a:solidFill>
                  <a:schemeClr val="accent5">
                    <a:lumMod val="75000"/>
                  </a:schemeClr>
                </a:solidFill>
                <a:latin typeface="Franklin Gothic Demi" panose="020B0703020102020204" pitchFamily="34" charset="0"/>
              </a:defRPr>
            </a:lvl1pPr>
          </a:lstStyle>
          <a:p>
            <a:r>
              <a:rPr lang="en-US" dirty="0"/>
              <a:t>Add Title</a:t>
            </a:r>
          </a:p>
        </p:txBody>
      </p:sp>
      <p:sp>
        <p:nvSpPr>
          <p:cNvPr id="3" name="Content Placeholder 2"/>
          <p:cNvSpPr>
            <a:spLocks noGrp="1"/>
          </p:cNvSpPr>
          <p:nvPr>
            <p:ph idx="1" hasCustomPrompt="1"/>
          </p:nvPr>
        </p:nvSpPr>
        <p:spPr>
          <a:xfrm>
            <a:off x="1381918" y="1894711"/>
            <a:ext cx="6987210" cy="4119561"/>
          </a:xfrm>
          <a:prstGeom prst="rect">
            <a:avLst/>
          </a:prstGeom>
        </p:spPr>
        <p:txBody>
          <a:bodyPr/>
          <a:lstStyle>
            <a:lvl1pPr marL="0" indent="0">
              <a:buClr>
                <a:srgbClr val="2E75B6"/>
              </a:buClr>
              <a:buNone/>
              <a:defRPr sz="4800">
                <a:solidFill>
                  <a:srgbClr val="43503B"/>
                </a:solidFill>
                <a:latin typeface="Franklin Gothic Demi" panose="020B0703020102020204" pitchFamily="34" charset="0"/>
              </a:defRPr>
            </a:lvl1pPr>
            <a:lvl2pPr>
              <a:buClr>
                <a:srgbClr val="2E75B6"/>
              </a:buClr>
              <a:defRPr sz="3200">
                <a:solidFill>
                  <a:srgbClr val="43503B"/>
                </a:solidFill>
              </a:defRPr>
            </a:lvl2pPr>
            <a:lvl3pPr>
              <a:buClr>
                <a:srgbClr val="2E75B6"/>
              </a:buClr>
              <a:defRPr sz="2800">
                <a:solidFill>
                  <a:srgbClr val="43503B"/>
                </a:solidFill>
              </a:defRPr>
            </a:lvl3pPr>
            <a:lvl4pPr>
              <a:buClr>
                <a:srgbClr val="2E75B6"/>
              </a:buClr>
              <a:defRPr sz="2400">
                <a:solidFill>
                  <a:srgbClr val="43503B"/>
                </a:solidFill>
              </a:defRPr>
            </a:lvl4pPr>
            <a:lvl5pPr>
              <a:buClr>
                <a:srgbClr val="2E75B6"/>
              </a:buClr>
              <a:defRPr sz="2400">
                <a:solidFill>
                  <a:srgbClr val="43503B"/>
                </a:solidFill>
              </a:defRPr>
            </a:lvl5pPr>
          </a:lstStyle>
          <a:p>
            <a:pPr lvl="0"/>
            <a:r>
              <a:rPr lang="en-US" dirty="0"/>
              <a:t>First level</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1/15/2020</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sp>
        <p:nvSpPr>
          <p:cNvPr id="7" name="Freeform 14">
            <a:extLst>
              <a:ext uri="{FF2B5EF4-FFF2-40B4-BE49-F238E27FC236}">
                <a16:creationId xmlns:a16="http://schemas.microsoft.com/office/drawing/2014/main" id="{1C88E5B7-AFC0-441A-A37C-91FFD394753E}"/>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8" name="Picture 7">
            <a:extLst>
              <a:ext uri="{FF2B5EF4-FFF2-40B4-BE49-F238E27FC236}">
                <a16:creationId xmlns:a16="http://schemas.microsoft.com/office/drawing/2014/main" id="{B7264EFE-4291-4681-B803-FF56A39FE4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14" name="Title 1">
            <a:extLst>
              <a:ext uri="{FF2B5EF4-FFF2-40B4-BE49-F238E27FC236}">
                <a16:creationId xmlns:a16="http://schemas.microsoft.com/office/drawing/2014/main" id="{118BF337-8518-41CD-98CE-77A2BBA0CAA3}"/>
              </a:ext>
            </a:extLst>
          </p:cNvPr>
          <p:cNvSpPr txBox="1">
            <a:spLocks/>
          </p:cNvSpPr>
          <p:nvPr userDrawn="1"/>
        </p:nvSpPr>
        <p:spPr>
          <a:xfrm>
            <a:off x="2107095" y="1437511"/>
            <a:ext cx="4929810" cy="457200"/>
          </a:xfrm>
          <a:prstGeom prst="rect">
            <a:avLst/>
          </a:prstGeom>
        </p:spPr>
        <p:txBody>
          <a:bodyPr>
            <a:noAutofit/>
          </a:bodyPr>
          <a:lstStyle>
            <a:lvl1pPr algn="l" defTabSz="914400" rtl="0" eaLnBrk="1" latinLnBrk="0" hangingPunct="1">
              <a:lnSpc>
                <a:spcPct val="100000"/>
              </a:lnSpc>
              <a:spcBef>
                <a:spcPct val="0"/>
              </a:spcBef>
              <a:buNone/>
              <a:defRPr sz="7200" kern="1200">
                <a:solidFill>
                  <a:schemeClr val="accent5">
                    <a:lumMod val="75000"/>
                  </a:schemeClr>
                </a:solidFill>
                <a:latin typeface="+mj-lt"/>
                <a:ea typeface="+mj-ea"/>
                <a:cs typeface="+mj-cs"/>
              </a:defRPr>
            </a:lvl1pPr>
          </a:lstStyle>
          <a:p>
            <a:endParaRPr lang="en-US" dirty="0"/>
          </a:p>
        </p:txBody>
      </p:sp>
    </p:spTree>
    <p:extLst>
      <p:ext uri="{BB962C8B-B14F-4D97-AF65-F5344CB8AC3E}">
        <p14:creationId xmlns:p14="http://schemas.microsoft.com/office/powerpoint/2010/main" val="18358796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act Info - Tea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5600">
                <a:solidFill>
                  <a:srgbClr val="48B3BB"/>
                </a:solidFill>
                <a:latin typeface="Franklin Gothic Demi" panose="020B0703020102020204" pitchFamily="34" charset="0"/>
              </a:defRPr>
            </a:lvl1pPr>
          </a:lstStyle>
          <a:p>
            <a:r>
              <a:rPr lang="en-US" dirty="0"/>
              <a:t>Add Title</a:t>
            </a:r>
          </a:p>
        </p:txBody>
      </p:sp>
      <p:sp>
        <p:nvSpPr>
          <p:cNvPr id="3" name="Content Placeholder 2"/>
          <p:cNvSpPr>
            <a:spLocks noGrp="1"/>
          </p:cNvSpPr>
          <p:nvPr>
            <p:ph idx="1" hasCustomPrompt="1"/>
          </p:nvPr>
        </p:nvSpPr>
        <p:spPr>
          <a:xfrm>
            <a:off x="921327" y="1915840"/>
            <a:ext cx="6622473" cy="4119561"/>
          </a:xfrm>
          <a:prstGeom prst="rect">
            <a:avLst/>
          </a:prstGeom>
        </p:spPr>
        <p:txBody>
          <a:bodyPr/>
          <a:lstStyle>
            <a:lvl1pPr marL="0" indent="0">
              <a:lnSpc>
                <a:spcPct val="100000"/>
              </a:lnSpc>
              <a:buClr>
                <a:srgbClr val="48B3BB"/>
              </a:buClr>
              <a:buNone/>
              <a:defRPr sz="4800">
                <a:solidFill>
                  <a:schemeClr val="tx1"/>
                </a:solidFill>
                <a:latin typeface="Franklin Gothic Demi" panose="020B0703020102020204" pitchFamily="34" charset="0"/>
              </a:defRPr>
            </a:lvl1pPr>
            <a:lvl2pPr marL="457200" indent="0">
              <a:buClr>
                <a:srgbClr val="48B3BB"/>
              </a:buClr>
              <a:buNone/>
              <a:defRPr sz="3200">
                <a:solidFill>
                  <a:schemeClr val="tx1"/>
                </a:solidFill>
              </a:defRPr>
            </a:lvl2pPr>
            <a:lvl3pPr marL="914400" indent="0">
              <a:buClr>
                <a:srgbClr val="48B3BB"/>
              </a:buClr>
              <a:buNone/>
              <a:defRPr sz="2800">
                <a:solidFill>
                  <a:schemeClr val="tx1"/>
                </a:solidFill>
              </a:defRPr>
            </a:lvl3pPr>
            <a:lvl4pPr marL="1371600" indent="0">
              <a:buClr>
                <a:srgbClr val="48B3BB"/>
              </a:buClr>
              <a:buNone/>
              <a:defRPr sz="2400">
                <a:solidFill>
                  <a:schemeClr val="tx1"/>
                </a:solidFill>
              </a:defRPr>
            </a:lvl4pPr>
            <a:lvl5pPr marL="1828800" indent="0">
              <a:buClr>
                <a:srgbClr val="48B3BB"/>
              </a:buClr>
              <a:buNone/>
              <a:defRPr sz="2400">
                <a:solidFill>
                  <a:schemeClr val="tx1"/>
                </a:solidFill>
              </a:defRPr>
            </a:lvl5pPr>
          </a:lstStyle>
          <a:p>
            <a:pPr lvl="0"/>
            <a:r>
              <a:rPr lang="en-US" dirty="0"/>
              <a:t>First level</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latin typeface="Franklin Gothic Demi" panose="020B0703020102020204" pitchFamily="34" charset="0"/>
              </a:defRPr>
            </a:lvl1pPr>
          </a:lstStyle>
          <a:p>
            <a:fld id="{536B563B-AAEF-4DB3-855B-3293EBA64F8C}" type="datetimeFigureOut">
              <a:rPr lang="en-US" smtClean="0"/>
              <a:pPr/>
              <a:t>1/15/2020</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latin typeface="Franklin Gothic Demi" panose="020B0703020102020204" pitchFamily="34" charset="0"/>
              </a:defRPr>
            </a:lvl1pPr>
          </a:lstStyle>
          <a:p>
            <a:endParaRPr lang="en-US" dirty="0"/>
          </a:p>
        </p:txBody>
      </p:sp>
      <p:sp>
        <p:nvSpPr>
          <p:cNvPr id="7" name="Freeform 14">
            <a:extLst>
              <a:ext uri="{FF2B5EF4-FFF2-40B4-BE49-F238E27FC236}">
                <a16:creationId xmlns:a16="http://schemas.microsoft.com/office/drawing/2014/main" id="{1C88E5B7-AFC0-441A-A37C-91FFD394753E}"/>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8" name="Picture 7">
            <a:extLst>
              <a:ext uri="{FF2B5EF4-FFF2-40B4-BE49-F238E27FC236}">
                <a16:creationId xmlns:a16="http://schemas.microsoft.com/office/drawing/2014/main" id="{B7264EFE-4291-4681-B803-FF56A39FE4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185253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blank" preserve="1">
  <p:cSld name="Last Slide 1">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t="7813" b="7813"/>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13741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Last Slide 2">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4758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le Slid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600199"/>
            <a:ext cx="8686800" cy="2286001"/>
          </a:xfrm>
          <a:prstGeom prst="rect">
            <a:avLst/>
          </a:prstGeom>
          <a:ln>
            <a:solidFill>
              <a:schemeClr val="accent1"/>
            </a:solidFill>
          </a:ln>
        </p:spPr>
        <p:txBody>
          <a:bodyPr anchor="ctr">
            <a:normAutofit/>
          </a:bodyPr>
          <a:lstStyle>
            <a:lvl1pPr algn="ctr">
              <a:lnSpc>
                <a:spcPct val="100000"/>
              </a:lnSpc>
              <a:defRPr sz="7200">
                <a:ln>
                  <a:noFill/>
                </a:ln>
                <a:solidFill>
                  <a:schemeClr val="bg1"/>
                </a:solidFill>
                <a:latin typeface="Franklin Gothic Demi" panose="020B07030201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228600" y="4114800"/>
            <a:ext cx="8686800" cy="2057400"/>
          </a:xfrm>
          <a:prstGeom prst="rect">
            <a:avLst/>
          </a:prstGeom>
        </p:spPr>
        <p:txBody>
          <a:bodyPr anchor="ctr">
            <a:normAutofit/>
          </a:bodyPr>
          <a:lstStyle>
            <a:lvl1pPr marL="0" indent="0" algn="ctr">
              <a:buNone/>
              <a:defRPr sz="3600">
                <a:ln>
                  <a:noFill/>
                </a:ln>
                <a:solidFill>
                  <a:schemeClr val="bg1"/>
                </a:solidFill>
                <a:latin typeface="Franklin Gothic Demi" panose="020B07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nchor="ctr"/>
          <a:lstStyle>
            <a:lvl1pPr algn="ctr">
              <a:defRPr>
                <a:solidFill>
                  <a:schemeClr val="bg1"/>
                </a:solidFill>
                <a:latin typeface="Franklin Gothic Demi" panose="020B07030201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2928363741"/>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reserve="1">
  <p:cSld name="Last Slide 3">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538097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blank" preserve="1">
  <p:cSld name="Last Slide 4">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69482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blank" preserve="1">
  <p:cSld name="Last Slide 5">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33815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blank" preserve="1">
  <p:cSld name="Last Slide 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850913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blank" preserve="1">
  <p:cSld name="Last Slide 7">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849031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Last Slide 8">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22667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blank" preserve="1">
  <p:cSld name="Last Slide 9">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29881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blank" preserve="1">
  <p:cSld name="Last Slide 10">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291025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Title Slide 4">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9396" y="1993901"/>
            <a:ext cx="6039196" cy="2286001"/>
          </a:xfrm>
          <a:prstGeom prst="rect">
            <a:avLst/>
          </a:prstGeom>
          <a:ln>
            <a:noFill/>
          </a:ln>
        </p:spPr>
        <p:txBody>
          <a:bodyPr anchor="ctr">
            <a:normAutofit/>
          </a:bodyPr>
          <a:lstStyle>
            <a:lvl1pPr algn="ctr">
              <a:lnSpc>
                <a:spcPct val="100000"/>
              </a:lnSpc>
              <a:defRPr sz="7200">
                <a:ln>
                  <a:noFill/>
                </a:ln>
                <a:solidFill>
                  <a:schemeClr val="bg1"/>
                </a:solidFill>
                <a:latin typeface="Franklin Gothic Demi" panose="020B07030201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723899" y="5257800"/>
            <a:ext cx="7810501" cy="990599"/>
          </a:xfrm>
          <a:prstGeom prst="rect">
            <a:avLst/>
          </a:prstGeom>
        </p:spPr>
        <p:txBody>
          <a:bodyPr anchor="ctr">
            <a:normAutofit/>
          </a:bodyPr>
          <a:lstStyle>
            <a:lvl1pPr marL="0" indent="0" algn="ctr">
              <a:buNone/>
              <a:defRPr sz="3600">
                <a:ln>
                  <a:noFill/>
                </a:ln>
                <a:solidFill>
                  <a:schemeClr val="bg1"/>
                </a:solidFill>
                <a:latin typeface="Franklin Gothic Demi" panose="020B07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639902" cy="365125"/>
          </a:xfrm>
          <a:prstGeom prst="rect">
            <a:avLst/>
          </a:prstGeom>
        </p:spPr>
        <p:txBody>
          <a:bodyPr anchor="ctr"/>
          <a:lstStyle>
            <a:lvl1pPr algn="ctr">
              <a:defRPr>
                <a:solidFill>
                  <a:schemeClr val="bg1"/>
                </a:solidFill>
                <a:latin typeface="Franklin Gothic Demi" panose="020B07030201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2451893201"/>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Title Slide 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295400" y="2229414"/>
            <a:ext cx="6553200" cy="2286001"/>
          </a:xfrm>
          <a:prstGeom prst="rect">
            <a:avLst/>
          </a:prstGeom>
          <a:ln>
            <a:noFill/>
          </a:ln>
        </p:spPr>
        <p:txBody>
          <a:bodyPr anchor="ctr">
            <a:normAutofit/>
          </a:bodyPr>
          <a:lstStyle>
            <a:lvl1pPr algn="ctr">
              <a:lnSpc>
                <a:spcPct val="100000"/>
              </a:lnSpc>
              <a:defRPr sz="7200">
                <a:ln>
                  <a:solidFill>
                    <a:srgbClr val="002060"/>
                  </a:solidFill>
                </a:ln>
                <a:solidFill>
                  <a:schemeClr val="bg1"/>
                </a:solidFill>
                <a:latin typeface="Franklin Gothic Demi" panose="020B07030201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0" y="4664076"/>
            <a:ext cx="8686800" cy="2057400"/>
          </a:xfrm>
          <a:prstGeom prst="rect">
            <a:avLst/>
          </a:prstGeom>
        </p:spPr>
        <p:txBody>
          <a:bodyPr anchor="ctr">
            <a:normAutofit/>
          </a:bodyPr>
          <a:lstStyle>
            <a:lvl1pPr marL="0" indent="0" algn="ctr">
              <a:buNone/>
              <a:defRPr sz="3600">
                <a:ln>
                  <a:solidFill>
                    <a:srgbClr val="002060"/>
                  </a:solidFill>
                </a:ln>
                <a:solidFill>
                  <a:schemeClr val="bg1"/>
                </a:solidFill>
                <a:latin typeface="Franklin Gothic Demi" panose="020B07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nchor="ctr"/>
          <a:lstStyle>
            <a:lvl1pPr algn="ctr">
              <a:defRPr>
                <a:solidFill>
                  <a:schemeClr val="bg1"/>
                </a:solidFill>
                <a:latin typeface="Franklin Gothic Demi" panose="020B07030201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983012517"/>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Title Slide 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213503" y="2209800"/>
            <a:ext cx="7924800" cy="1905000"/>
          </a:xfrm>
          <a:prstGeom prst="rect">
            <a:avLst/>
          </a:prstGeom>
          <a:ln>
            <a:noFill/>
          </a:ln>
        </p:spPr>
        <p:txBody>
          <a:bodyPr anchor="ctr">
            <a:normAutofit/>
          </a:bodyPr>
          <a:lstStyle>
            <a:lvl1pPr algn="ctr">
              <a:lnSpc>
                <a:spcPct val="100000"/>
              </a:lnSpc>
              <a:defRPr sz="7200">
                <a:ln>
                  <a:noFill/>
                </a:ln>
                <a:solidFill>
                  <a:schemeClr val="bg1"/>
                </a:solidFill>
                <a:latin typeface="Franklin Gothic Demi" panose="020B07030201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3804303" y="4298951"/>
            <a:ext cx="5334000" cy="2057400"/>
          </a:xfrm>
          <a:prstGeom prst="rect">
            <a:avLst/>
          </a:prstGeom>
        </p:spPr>
        <p:txBody>
          <a:bodyPr anchor="ctr">
            <a:normAutofit/>
          </a:bodyPr>
          <a:lstStyle>
            <a:lvl1pPr marL="0" indent="0" algn="ctr">
              <a:buNone/>
              <a:defRPr sz="3600">
                <a:ln>
                  <a:noFill/>
                </a:ln>
                <a:solidFill>
                  <a:schemeClr val="bg1"/>
                </a:solidFill>
                <a:latin typeface="Franklin Gothic Demi" panose="020B07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nchor="ctr"/>
          <a:lstStyle>
            <a:lvl1pPr algn="ctr">
              <a:defRPr>
                <a:solidFill>
                  <a:schemeClr val="bg1"/>
                </a:solidFill>
                <a:latin typeface="Franklin Gothic Demi" panose="020B07030201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3503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3869856028"/>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Title Slide 7">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04800" y="1187451"/>
            <a:ext cx="8686800" cy="2286001"/>
          </a:xfrm>
          <a:prstGeom prst="rect">
            <a:avLst/>
          </a:prstGeom>
          <a:ln>
            <a:noFill/>
          </a:ln>
        </p:spPr>
        <p:txBody>
          <a:bodyPr anchor="ctr">
            <a:normAutofit/>
          </a:bodyPr>
          <a:lstStyle>
            <a:lvl1pPr algn="ctr">
              <a:lnSpc>
                <a:spcPct val="100000"/>
              </a:lnSpc>
              <a:defRPr sz="7200">
                <a:ln>
                  <a:noFill/>
                </a:ln>
                <a:solidFill>
                  <a:schemeClr val="bg1"/>
                </a:solidFill>
                <a:latin typeface="Franklin Gothic Demi" panose="020B07030201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228600" y="3597909"/>
            <a:ext cx="8686800" cy="2057400"/>
          </a:xfrm>
          <a:prstGeom prst="rect">
            <a:avLst/>
          </a:prstGeom>
        </p:spPr>
        <p:txBody>
          <a:bodyPr anchor="ctr">
            <a:normAutofit/>
          </a:bodyPr>
          <a:lstStyle>
            <a:lvl1pPr marL="0" indent="0" algn="ctr">
              <a:buNone/>
              <a:defRPr sz="3600">
                <a:ln>
                  <a:noFill/>
                </a:ln>
                <a:solidFill>
                  <a:schemeClr val="bg1"/>
                </a:solidFill>
                <a:latin typeface="Franklin Gothic Demi" panose="020B07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nchor="ctr"/>
          <a:lstStyle>
            <a:lvl1pPr algn="ctr">
              <a:defRPr>
                <a:solidFill>
                  <a:schemeClr val="bg1"/>
                </a:solidFill>
                <a:latin typeface="Franklin Gothic Demi" panose="020B07030201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1181659583"/>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Title Slide 8">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78425" y="2005178"/>
            <a:ext cx="8686800" cy="2286001"/>
          </a:xfrm>
          <a:prstGeom prst="rect">
            <a:avLst/>
          </a:prstGeom>
          <a:ln>
            <a:noFill/>
          </a:ln>
        </p:spPr>
        <p:txBody>
          <a:bodyPr anchor="ctr">
            <a:normAutofit/>
          </a:bodyPr>
          <a:lstStyle>
            <a:lvl1pPr algn="ctr">
              <a:lnSpc>
                <a:spcPct val="100000"/>
              </a:lnSpc>
              <a:defRPr sz="7200">
                <a:ln>
                  <a:noFill/>
                </a:ln>
                <a:solidFill>
                  <a:schemeClr val="bg1"/>
                </a:solidFill>
                <a:latin typeface="Franklin Gothic Demi" panose="020B07030201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242455" y="4092575"/>
            <a:ext cx="8686800" cy="1546225"/>
          </a:xfrm>
          <a:prstGeom prst="rect">
            <a:avLst/>
          </a:prstGeom>
        </p:spPr>
        <p:txBody>
          <a:bodyPr anchor="ctr">
            <a:normAutofit/>
          </a:bodyPr>
          <a:lstStyle>
            <a:lvl1pPr marL="0" indent="0" algn="ctr">
              <a:buNone/>
              <a:defRPr sz="3600">
                <a:ln>
                  <a:noFill/>
                </a:ln>
                <a:solidFill>
                  <a:schemeClr val="bg1"/>
                </a:solidFill>
                <a:latin typeface="Franklin Gothic Demi" panose="020B07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nchor="ctr"/>
          <a:lstStyle>
            <a:lvl1pPr algn="ctr">
              <a:defRPr>
                <a:solidFill>
                  <a:schemeClr val="bg1"/>
                </a:solidFill>
                <a:latin typeface="Franklin Gothic Demi" panose="020B07030201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3503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814049962"/>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Title Slide 9">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600199"/>
            <a:ext cx="8686800" cy="2286001"/>
          </a:xfrm>
          <a:prstGeom prst="rect">
            <a:avLst/>
          </a:prstGeom>
          <a:ln>
            <a:noFill/>
          </a:ln>
        </p:spPr>
        <p:txBody>
          <a:bodyPr anchor="ctr">
            <a:normAutofit/>
          </a:bodyPr>
          <a:lstStyle>
            <a:lvl1pPr algn="ctr">
              <a:lnSpc>
                <a:spcPct val="100000"/>
              </a:lnSpc>
              <a:defRPr sz="7200">
                <a:ln>
                  <a:noFill/>
                </a:ln>
                <a:solidFill>
                  <a:schemeClr val="bg1"/>
                </a:solidFill>
                <a:latin typeface="Franklin Gothic Demi" panose="020B07030201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228600" y="4114800"/>
            <a:ext cx="8686800" cy="2057400"/>
          </a:xfrm>
          <a:prstGeom prst="rect">
            <a:avLst/>
          </a:prstGeom>
        </p:spPr>
        <p:txBody>
          <a:bodyPr anchor="ctr">
            <a:normAutofit/>
          </a:bodyPr>
          <a:lstStyle>
            <a:lvl1pPr marL="0" indent="0" algn="ctr">
              <a:buNone/>
              <a:defRPr sz="3600">
                <a:ln>
                  <a:noFill/>
                </a:ln>
                <a:solidFill>
                  <a:schemeClr val="bg1"/>
                </a:solidFill>
                <a:latin typeface="Franklin Gothic Demi" panose="020B07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nchor="ctr"/>
          <a:lstStyle>
            <a:lvl1pPr algn="ctr">
              <a:defRPr>
                <a:solidFill>
                  <a:schemeClr val="bg1"/>
                </a:solidFill>
                <a:latin typeface="Franklin Gothic Demi" panose="020B07030201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1463947289"/>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3208065-6A17-48A2-A83C-71BA4C68E7B1}"/>
              </a:ext>
            </a:extLst>
          </p:cNvPr>
          <p:cNvSpPr txBox="1"/>
          <p:nvPr userDrawn="1"/>
        </p:nvSpPr>
        <p:spPr>
          <a:xfrm>
            <a:off x="6858000" y="6356350"/>
            <a:ext cx="2057400" cy="365125"/>
          </a:xfrm>
          <a:prstGeom prst="rect">
            <a:avLst/>
          </a:prstGeom>
          <a:noFill/>
        </p:spPr>
        <p:txBody>
          <a:bodyPr wrap="square" rtlCol="0" anchor="ctr">
            <a:noAutofit/>
          </a:bodyPr>
          <a:lstStyle/>
          <a:p>
            <a:pPr algn="r"/>
            <a:fld id="{C0D148B1-2D98-45E8-A7D2-E88121981E67}" type="slidenum">
              <a:rPr lang="en-US" sz="1800" smtClean="0">
                <a:solidFill>
                  <a:srgbClr val="43503B"/>
                </a:solidFill>
              </a:rPr>
              <a:pPr algn="r"/>
              <a:t>‹#›</a:t>
            </a:fld>
            <a:r>
              <a:rPr lang="en-US" sz="1800" dirty="0">
                <a:solidFill>
                  <a:srgbClr val="43503B"/>
                </a:solidFill>
              </a:rPr>
              <a:t> </a:t>
            </a:r>
          </a:p>
        </p:txBody>
      </p:sp>
    </p:spTree>
    <p:extLst>
      <p:ext uri="{BB962C8B-B14F-4D97-AF65-F5344CB8AC3E}">
        <p14:creationId xmlns:p14="http://schemas.microsoft.com/office/powerpoint/2010/main" val="729608033"/>
      </p:ext>
    </p:extLst>
  </p:cSld>
  <p:clrMap bg1="lt1" tx1="dk1" bg2="lt2" tx2="dk2" accent1="accent1" accent2="accent2" accent3="accent3" accent4="accent4" accent5="accent5" accent6="accent6" hlink="hlink" folHlink="folHlink"/>
  <p:sldLayoutIdLst>
    <p:sldLayoutId id="2147483661" r:id="rId1"/>
    <p:sldLayoutId id="2147483674" r:id="rId2"/>
    <p:sldLayoutId id="2147483713" r:id="rId3"/>
    <p:sldLayoutId id="2147483677" r:id="rId4"/>
    <p:sldLayoutId id="2147483678" r:id="rId5"/>
    <p:sldLayoutId id="2147483686" r:id="rId6"/>
    <p:sldLayoutId id="2147483693" r:id="rId7"/>
    <p:sldLayoutId id="2147483695" r:id="rId8"/>
    <p:sldLayoutId id="2147483697" r:id="rId9"/>
    <p:sldLayoutId id="2147483662" r:id="rId10"/>
    <p:sldLayoutId id="2147483664" r:id="rId11"/>
    <p:sldLayoutId id="2147483666" r:id="rId12"/>
    <p:sldLayoutId id="2147483663" r:id="rId13"/>
    <p:sldLayoutId id="2147483690" r:id="rId14"/>
    <p:sldLayoutId id="2147483689" r:id="rId15"/>
    <p:sldLayoutId id="2147483691" r:id="rId16"/>
    <p:sldLayoutId id="2147483698" r:id="rId17"/>
    <p:sldLayoutId id="2147483668" r:id="rId18"/>
    <p:sldLayoutId id="2147483669" r:id="rId19"/>
    <p:sldLayoutId id="2147483670" r:id="rId20"/>
    <p:sldLayoutId id="2147483671" r:id="rId21"/>
    <p:sldLayoutId id="2147483688" r:id="rId22"/>
    <p:sldLayoutId id="2147483687" r:id="rId23"/>
    <p:sldLayoutId id="2147483692" r:id="rId24"/>
    <p:sldLayoutId id="2147483701" r:id="rId25"/>
    <p:sldLayoutId id="2147483714" r:id="rId26"/>
    <p:sldLayoutId id="2147483715" r:id="rId27"/>
    <p:sldLayoutId id="2147483673" r:id="rId28"/>
    <p:sldLayoutId id="2147483682" r:id="rId29"/>
    <p:sldLayoutId id="2147483681" r:id="rId30"/>
    <p:sldLayoutId id="2147483683" r:id="rId31"/>
    <p:sldLayoutId id="2147483684" r:id="rId32"/>
    <p:sldLayoutId id="2147483685" r:id="rId33"/>
    <p:sldLayoutId id="2147483694" r:id="rId34"/>
    <p:sldLayoutId id="2147483696" r:id="rId35"/>
    <p:sldLayoutId id="2147483699" r:id="rId36"/>
    <p:sldLayoutId id="2147483700" r:id="rId37"/>
  </p:sldLayoutIdLst>
  <p:txStyles>
    <p:titleStyle>
      <a:lvl1pPr algn="l" defTabSz="914400" rtl="0" eaLnBrk="1" latinLnBrk="0" hangingPunct="1">
        <a:lnSpc>
          <a:spcPct val="90000"/>
        </a:lnSpc>
        <a:spcBef>
          <a:spcPct val="0"/>
        </a:spcBef>
        <a:buNone/>
        <a:defRPr sz="7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18.xml"/><Relationship Id="rId4" Type="http://schemas.openxmlformats.org/officeDocument/2006/relationships/image" Target="../media/image23.emf"/></Relationships>
</file>

<file path=ppt/slides/_rels/slide14.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1.xml"/><Relationship Id="rId1" Type="http://schemas.openxmlformats.org/officeDocument/2006/relationships/slideLayout" Target="../slideLayouts/slideLayout18.xml"/><Relationship Id="rId5" Type="http://schemas.openxmlformats.org/officeDocument/2006/relationships/image" Target="../media/image25.jp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8.xml"/><Relationship Id="rId5" Type="http://schemas.openxmlformats.org/officeDocument/2006/relationships/image" Target="../media/image26.emf"/><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8.xml"/><Relationship Id="rId1" Type="http://schemas.openxmlformats.org/officeDocument/2006/relationships/vmlDrawing" Target="../drawings/vmlDrawing1.vml"/><Relationship Id="rId5" Type="http://schemas.openxmlformats.org/officeDocument/2006/relationships/image" Target="../media/image28.emf"/><Relationship Id="rId4" Type="http://schemas.openxmlformats.org/officeDocument/2006/relationships/package" Target="../embeddings/Microsoft_Excel_Worksheet.xlsx"/></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30.emf"/><Relationship Id="rId2" Type="http://schemas.openxmlformats.org/officeDocument/2006/relationships/slideLayout" Target="../slideLayouts/slideLayout19.xml"/><Relationship Id="rId1" Type="http://schemas.openxmlformats.org/officeDocument/2006/relationships/vmlDrawing" Target="../drawings/vmlDrawing2.vml"/><Relationship Id="rId6" Type="http://schemas.openxmlformats.org/officeDocument/2006/relationships/package" Target="../embeddings/Microsoft_Excel_Worksheet2.xlsx"/><Relationship Id="rId5" Type="http://schemas.openxmlformats.org/officeDocument/2006/relationships/image" Target="../media/image29.emf"/><Relationship Id="rId4" Type="http://schemas.openxmlformats.org/officeDocument/2006/relationships/package" Target="../embeddings/Microsoft_Excel_Worksheet1.xlsx"/></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2" Type="http://schemas.openxmlformats.org/officeDocument/2006/relationships/hyperlink" Target="mailto:Mac.James@FloridaDEP.gov" TargetMode="External"/><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hyperlink" Target="http://publicfiles.dep.state.fl.us/DWRM/slerp/Monthly_Webinar_Series/UMAM/" TargetMode="External"/><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6.xml"/><Relationship Id="rId1" Type="http://schemas.openxmlformats.org/officeDocument/2006/relationships/slideLayout" Target="../slideLayouts/slideLayout18.xml"/><Relationship Id="rId4" Type="http://schemas.openxmlformats.org/officeDocument/2006/relationships/image" Target="../media/image19.jpg"/></Relationships>
</file>

<file path=ppt/slides/_rels/slide9.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60343-DF1F-415C-A564-CC5C47E371C9}"/>
              </a:ext>
            </a:extLst>
          </p:cNvPr>
          <p:cNvSpPr>
            <a:spLocks noGrp="1"/>
          </p:cNvSpPr>
          <p:nvPr>
            <p:ph type="ctrTitle"/>
          </p:nvPr>
        </p:nvSpPr>
        <p:spPr/>
        <p:txBody>
          <a:bodyPr/>
          <a:lstStyle/>
          <a:p>
            <a:r>
              <a:rPr lang="en-US" dirty="0"/>
              <a:t>UMAM CALCULATIONS</a:t>
            </a:r>
          </a:p>
        </p:txBody>
      </p:sp>
      <p:sp>
        <p:nvSpPr>
          <p:cNvPr id="3" name="Subtitle 2">
            <a:extLst>
              <a:ext uri="{FF2B5EF4-FFF2-40B4-BE49-F238E27FC236}">
                <a16:creationId xmlns:a16="http://schemas.microsoft.com/office/drawing/2014/main" id="{D6D7EEFA-E3D5-4A57-BAA7-5FD5642AE9AD}"/>
              </a:ext>
            </a:extLst>
          </p:cNvPr>
          <p:cNvSpPr>
            <a:spLocks noGrp="1"/>
          </p:cNvSpPr>
          <p:nvPr>
            <p:ph type="subTitle" idx="1"/>
          </p:nvPr>
        </p:nvSpPr>
        <p:spPr/>
        <p:txBody>
          <a:bodyPr/>
          <a:lstStyle/>
          <a:p>
            <a:r>
              <a:rPr lang="en-US" dirty="0"/>
              <a:t>Mac James SLERC Jan 16, 2020</a:t>
            </a:r>
          </a:p>
        </p:txBody>
      </p:sp>
    </p:spTree>
    <p:extLst>
      <p:ext uri="{BB962C8B-B14F-4D97-AF65-F5344CB8AC3E}">
        <p14:creationId xmlns:p14="http://schemas.microsoft.com/office/powerpoint/2010/main" val="5829635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FD95618-2E87-4046-B82D-4C2CE6E933E5}"/>
              </a:ext>
            </a:extLst>
          </p:cNvPr>
          <p:cNvSpPr>
            <a:spLocks noGrp="1"/>
          </p:cNvSpPr>
          <p:nvPr>
            <p:ph type="title"/>
          </p:nvPr>
        </p:nvSpPr>
        <p:spPr/>
        <p:txBody>
          <a:bodyPr/>
          <a:lstStyle/>
          <a:p>
            <a:r>
              <a:rPr lang="en-US" dirty="0"/>
              <a:t>Mitigation For Loss</a:t>
            </a:r>
          </a:p>
        </p:txBody>
      </p:sp>
    </p:spTree>
    <p:extLst>
      <p:ext uri="{BB962C8B-B14F-4D97-AF65-F5344CB8AC3E}">
        <p14:creationId xmlns:p14="http://schemas.microsoft.com/office/powerpoint/2010/main" val="951409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27688-5FBE-47B5-83B6-F377AA1DCFF1}"/>
              </a:ext>
            </a:extLst>
          </p:cNvPr>
          <p:cNvSpPr>
            <a:spLocks noGrp="1"/>
          </p:cNvSpPr>
          <p:nvPr>
            <p:ph type="title"/>
          </p:nvPr>
        </p:nvSpPr>
        <p:spPr/>
        <p:txBody>
          <a:bodyPr/>
          <a:lstStyle/>
          <a:p>
            <a:pPr>
              <a:lnSpc>
                <a:spcPct val="80000"/>
              </a:lnSpc>
            </a:pPr>
            <a:r>
              <a:rPr lang="en-US" dirty="0"/>
              <a:t>Types of Mitigation</a:t>
            </a:r>
            <a:br>
              <a:rPr lang="en-US" dirty="0"/>
            </a:br>
            <a:endParaRPr lang="en-US" dirty="0"/>
          </a:p>
        </p:txBody>
      </p:sp>
      <p:sp>
        <p:nvSpPr>
          <p:cNvPr id="3" name="Content Placeholder 2">
            <a:extLst>
              <a:ext uri="{FF2B5EF4-FFF2-40B4-BE49-F238E27FC236}">
                <a16:creationId xmlns:a16="http://schemas.microsoft.com/office/drawing/2014/main" id="{E264E5E1-C153-4BAC-ADF7-09774CE62017}"/>
              </a:ext>
            </a:extLst>
          </p:cNvPr>
          <p:cNvSpPr>
            <a:spLocks noGrp="1"/>
          </p:cNvSpPr>
          <p:nvPr>
            <p:ph idx="1"/>
          </p:nvPr>
        </p:nvSpPr>
        <p:spPr/>
        <p:txBody>
          <a:bodyPr/>
          <a:lstStyle/>
          <a:p>
            <a:pPr>
              <a:spcBef>
                <a:spcPts val="4200"/>
              </a:spcBef>
            </a:pPr>
            <a:r>
              <a:rPr lang="en-US" sz="2800" dirty="0"/>
              <a:t>Preservation: </a:t>
            </a:r>
          </a:p>
          <a:p>
            <a:pPr>
              <a:spcBef>
                <a:spcPts val="4800"/>
              </a:spcBef>
            </a:pPr>
            <a:r>
              <a:rPr lang="en-US" sz="2800" dirty="0"/>
              <a:t>Enhancement / Restoration:</a:t>
            </a:r>
          </a:p>
          <a:p>
            <a:pPr>
              <a:spcBef>
                <a:spcPts val="7800"/>
              </a:spcBef>
            </a:pPr>
            <a:r>
              <a:rPr lang="en-US" sz="2800" dirty="0"/>
              <a:t>Creation:</a:t>
            </a:r>
          </a:p>
          <a:p>
            <a:endParaRPr lang="en-US" dirty="0"/>
          </a:p>
        </p:txBody>
      </p:sp>
      <p:sp>
        <p:nvSpPr>
          <p:cNvPr id="4" name="Text Placeholder 3">
            <a:extLst>
              <a:ext uri="{FF2B5EF4-FFF2-40B4-BE49-F238E27FC236}">
                <a16:creationId xmlns:a16="http://schemas.microsoft.com/office/drawing/2014/main" id="{183F3265-53CC-46DD-ADAE-F3155C3BA70C}"/>
              </a:ext>
            </a:extLst>
          </p:cNvPr>
          <p:cNvSpPr>
            <a:spLocks noGrp="1"/>
          </p:cNvSpPr>
          <p:nvPr>
            <p:ph type="body" sz="quarter" idx="13"/>
          </p:nvPr>
        </p:nvSpPr>
        <p:spPr/>
        <p:txBody>
          <a:bodyPr/>
          <a:lstStyle/>
          <a:p>
            <a:r>
              <a:rPr lang="en-US" dirty="0"/>
              <a:t>How do we gain a credit?</a:t>
            </a:r>
          </a:p>
        </p:txBody>
      </p:sp>
      <p:sp>
        <p:nvSpPr>
          <p:cNvPr id="7" name="TextBox 6">
            <a:extLst>
              <a:ext uri="{FF2B5EF4-FFF2-40B4-BE49-F238E27FC236}">
                <a16:creationId xmlns:a16="http://schemas.microsoft.com/office/drawing/2014/main" id="{94928EBC-D016-42E4-B2DF-5F85B5E56583}"/>
              </a:ext>
            </a:extLst>
          </p:cNvPr>
          <p:cNvSpPr txBox="1"/>
          <p:nvPr/>
        </p:nvSpPr>
        <p:spPr>
          <a:xfrm>
            <a:off x="787401" y="4800600"/>
            <a:ext cx="7366000" cy="707886"/>
          </a:xfrm>
          <a:prstGeom prst="rect">
            <a:avLst/>
          </a:prstGeom>
          <a:noFill/>
        </p:spPr>
        <p:txBody>
          <a:bodyPr wrap="square" rtlCol="0">
            <a:spAutoFit/>
          </a:bodyPr>
          <a:lstStyle/>
          <a:p>
            <a:r>
              <a:rPr lang="en-US" sz="2000" dirty="0">
                <a:latin typeface="Franklin Gothic Demi" panose="020B0703020102020204" pitchFamily="34" charset="0"/>
              </a:rPr>
              <a:t>The establishment of new wetlands or surface waters by conversion of other land forms.</a:t>
            </a:r>
          </a:p>
        </p:txBody>
      </p:sp>
      <p:sp>
        <p:nvSpPr>
          <p:cNvPr id="9" name="TextBox 8">
            <a:extLst>
              <a:ext uri="{FF2B5EF4-FFF2-40B4-BE49-F238E27FC236}">
                <a16:creationId xmlns:a16="http://schemas.microsoft.com/office/drawing/2014/main" id="{2A544D2C-855C-4A5A-8BD0-570B11EC9900}"/>
              </a:ext>
            </a:extLst>
          </p:cNvPr>
          <p:cNvSpPr txBox="1"/>
          <p:nvPr/>
        </p:nvSpPr>
        <p:spPr>
          <a:xfrm>
            <a:off x="838200" y="2465828"/>
            <a:ext cx="8077200" cy="584775"/>
          </a:xfrm>
          <a:prstGeom prst="rect">
            <a:avLst/>
          </a:prstGeom>
          <a:noFill/>
        </p:spPr>
        <p:txBody>
          <a:bodyPr wrap="square" rtlCol="0">
            <a:spAutoFit/>
          </a:bodyPr>
          <a:lstStyle/>
          <a:p>
            <a:pPr>
              <a:lnSpc>
                <a:spcPct val="80000"/>
              </a:lnSpc>
            </a:pPr>
            <a:r>
              <a:rPr lang="en-US" sz="2000" dirty="0">
                <a:latin typeface="Franklin Gothic Demi" panose="020B0703020102020204" pitchFamily="34" charset="0"/>
              </a:rPr>
              <a:t>Protection of wetlands, other surface waters or uplands from adverse impacts by placing a conversation easement over the property.</a:t>
            </a:r>
          </a:p>
        </p:txBody>
      </p:sp>
      <p:sp>
        <p:nvSpPr>
          <p:cNvPr id="10" name="TextBox 9">
            <a:extLst>
              <a:ext uri="{FF2B5EF4-FFF2-40B4-BE49-F238E27FC236}">
                <a16:creationId xmlns:a16="http://schemas.microsoft.com/office/drawing/2014/main" id="{4C58276C-B811-474B-AE2E-7FCC548CD723}"/>
              </a:ext>
            </a:extLst>
          </p:cNvPr>
          <p:cNvSpPr txBox="1"/>
          <p:nvPr/>
        </p:nvSpPr>
        <p:spPr>
          <a:xfrm>
            <a:off x="825500" y="3429000"/>
            <a:ext cx="7848600" cy="1077218"/>
          </a:xfrm>
          <a:prstGeom prst="rect">
            <a:avLst/>
          </a:prstGeom>
          <a:noFill/>
        </p:spPr>
        <p:txBody>
          <a:bodyPr wrap="square" rtlCol="0">
            <a:spAutoFit/>
          </a:bodyPr>
          <a:lstStyle/>
          <a:p>
            <a:pPr>
              <a:lnSpc>
                <a:spcPct val="80000"/>
              </a:lnSpc>
            </a:pPr>
            <a:r>
              <a:rPr lang="en-US" sz="2000" dirty="0">
                <a:latin typeface="Franklin Gothic Demi" panose="020B0703020102020204" pitchFamily="34" charset="0"/>
              </a:rPr>
              <a:t>Improving the ecological value of wetlands in comparison to their current condition. Converting back to a historic condition those wetland, surface waters, or uplands that currently exist as a land form that differs from the </a:t>
            </a:r>
            <a:r>
              <a:rPr lang="en-US" sz="2000">
                <a:latin typeface="Franklin Gothic Demi" panose="020B0703020102020204" pitchFamily="34" charset="0"/>
              </a:rPr>
              <a:t>historic condition.</a:t>
            </a:r>
            <a:endParaRPr lang="en-US" sz="2000" dirty="0">
              <a:latin typeface="Franklin Gothic Demi" panose="020B0703020102020204" pitchFamily="34" charset="0"/>
            </a:endParaRPr>
          </a:p>
        </p:txBody>
      </p:sp>
    </p:spTree>
    <p:extLst>
      <p:ext uri="{BB962C8B-B14F-4D97-AF65-F5344CB8AC3E}">
        <p14:creationId xmlns:p14="http://schemas.microsoft.com/office/powerpoint/2010/main" val="175990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E5801C1-70C5-439B-A166-9B3F47105457}"/>
              </a:ext>
            </a:extLst>
          </p:cNvPr>
          <p:cNvSpPr>
            <a:spLocks noGrp="1"/>
          </p:cNvSpPr>
          <p:nvPr>
            <p:ph sz="half" idx="2"/>
          </p:nvPr>
        </p:nvSpPr>
        <p:spPr>
          <a:xfrm>
            <a:off x="5486400" y="2057401"/>
            <a:ext cx="3429000" cy="4119562"/>
          </a:xfrm>
        </p:spPr>
        <p:txBody>
          <a:bodyPr/>
          <a:lstStyle/>
          <a:p>
            <a:endParaRPr lang="en-US" dirty="0"/>
          </a:p>
        </p:txBody>
      </p:sp>
      <p:sp>
        <p:nvSpPr>
          <p:cNvPr id="2" name="Content Placeholder 1">
            <a:extLst>
              <a:ext uri="{FF2B5EF4-FFF2-40B4-BE49-F238E27FC236}">
                <a16:creationId xmlns:a16="http://schemas.microsoft.com/office/drawing/2014/main" id="{031FA531-57DE-4714-B99A-1BAACBBA60A0}"/>
              </a:ext>
            </a:extLst>
          </p:cNvPr>
          <p:cNvSpPr>
            <a:spLocks noGrp="1"/>
          </p:cNvSpPr>
          <p:nvPr>
            <p:ph sz="half" idx="1"/>
          </p:nvPr>
        </p:nvSpPr>
        <p:spPr>
          <a:xfrm>
            <a:off x="254322" y="2060665"/>
            <a:ext cx="8677207" cy="4119562"/>
          </a:xfrm>
          <a:noFill/>
        </p:spPr>
        <p:txBody>
          <a:bodyPr/>
          <a:lstStyle/>
          <a:p>
            <a:r>
              <a:rPr lang="en-US" sz="2400" dirty="0"/>
              <a:t>Adjustments reduce Mitigation </a:t>
            </a:r>
            <a:r>
              <a:rPr lang="en-US" sz="2400" dirty="0">
                <a:latin typeface="Symbol" panose="05050102010706020507" pitchFamily="18" charset="2"/>
              </a:rPr>
              <a:t>D</a:t>
            </a:r>
          </a:p>
          <a:p>
            <a:r>
              <a:rPr lang="en-US" sz="2400" dirty="0"/>
              <a:t>Lower the RFG the more mitigation required</a:t>
            </a:r>
          </a:p>
          <a:p>
            <a:r>
              <a:rPr lang="en-US" sz="2400" dirty="0"/>
              <a:t>Adjustments are </a:t>
            </a:r>
            <a:r>
              <a:rPr lang="en-US" sz="2400" i="1" dirty="0"/>
              <a:t>sometimes</a:t>
            </a:r>
            <a:r>
              <a:rPr lang="en-US" sz="2400" dirty="0"/>
              <a:t> </a:t>
            </a:r>
            <a:r>
              <a:rPr lang="en-US" sz="2400" i="1" dirty="0"/>
              <a:t>manipulated</a:t>
            </a:r>
            <a:r>
              <a:rPr lang="en-US" sz="2400" dirty="0"/>
              <a:t> to make FG &gt;= FL</a:t>
            </a:r>
          </a:p>
          <a:p>
            <a:r>
              <a:rPr lang="en-US" sz="2400" dirty="0"/>
              <a:t>Due to the adjustments 1.0 ac of mitigation can not offset the -1.0  functional loss from the 1.0ac impact</a:t>
            </a:r>
          </a:p>
          <a:p>
            <a:pPr lvl="1"/>
            <a:endParaRPr lang="en-US" sz="2200" dirty="0"/>
          </a:p>
          <a:p>
            <a:pPr marL="0" indent="0">
              <a:buNone/>
            </a:pPr>
            <a:endParaRPr lang="en-US" sz="2400" strike="sngStrike" dirty="0"/>
          </a:p>
          <a:p>
            <a:endParaRPr lang="en-US" dirty="0"/>
          </a:p>
        </p:txBody>
      </p:sp>
      <p:sp>
        <p:nvSpPr>
          <p:cNvPr id="55" name="TextBox 54">
            <a:extLst>
              <a:ext uri="{FF2B5EF4-FFF2-40B4-BE49-F238E27FC236}">
                <a16:creationId xmlns:a16="http://schemas.microsoft.com/office/drawing/2014/main" id="{709BD7F7-F9B2-4FE6-9B25-8341C2920E5E}"/>
              </a:ext>
            </a:extLst>
          </p:cNvPr>
          <p:cNvSpPr txBox="1"/>
          <p:nvPr/>
        </p:nvSpPr>
        <p:spPr>
          <a:xfrm>
            <a:off x="5487429" y="3533227"/>
            <a:ext cx="3438377" cy="461665"/>
          </a:xfrm>
          <a:prstGeom prst="rect">
            <a:avLst/>
          </a:prstGeom>
          <a:noFill/>
        </p:spPr>
        <p:txBody>
          <a:bodyPr wrap="none" rtlCol="0">
            <a:spAutoFit/>
          </a:bodyPr>
          <a:lstStyle/>
          <a:p>
            <a:r>
              <a:rPr lang="en-US" sz="2400" dirty="0">
                <a:latin typeface="Franklin Gothic Demi" panose="020B0703020102020204" pitchFamily="34" charset="0"/>
              </a:rPr>
              <a:t>Ex C: 1  /  1.46 =  0.685</a:t>
            </a:r>
          </a:p>
        </p:txBody>
      </p:sp>
      <p:sp>
        <p:nvSpPr>
          <p:cNvPr id="4" name="Title 3">
            <a:extLst>
              <a:ext uri="{FF2B5EF4-FFF2-40B4-BE49-F238E27FC236}">
                <a16:creationId xmlns:a16="http://schemas.microsoft.com/office/drawing/2014/main" id="{E2533DB1-C116-485D-B552-9CDC010B61AD}"/>
              </a:ext>
            </a:extLst>
          </p:cNvPr>
          <p:cNvSpPr>
            <a:spLocks noGrp="1"/>
          </p:cNvSpPr>
          <p:nvPr>
            <p:ph type="title"/>
          </p:nvPr>
        </p:nvSpPr>
        <p:spPr/>
        <p:txBody>
          <a:bodyPr/>
          <a:lstStyle/>
          <a:p>
            <a:r>
              <a:rPr lang="en-US" dirty="0"/>
              <a:t>Adjustments</a:t>
            </a:r>
          </a:p>
        </p:txBody>
      </p:sp>
      <p:sp>
        <p:nvSpPr>
          <p:cNvPr id="5" name="Text Placeholder 4">
            <a:extLst>
              <a:ext uri="{FF2B5EF4-FFF2-40B4-BE49-F238E27FC236}">
                <a16:creationId xmlns:a16="http://schemas.microsoft.com/office/drawing/2014/main" id="{972D15AE-AECF-4CA2-8C2A-E3756810F178}"/>
              </a:ext>
            </a:extLst>
          </p:cNvPr>
          <p:cNvSpPr>
            <a:spLocks noGrp="1"/>
          </p:cNvSpPr>
          <p:nvPr>
            <p:ph type="body" sz="quarter" idx="13"/>
          </p:nvPr>
        </p:nvSpPr>
        <p:spPr/>
        <p:txBody>
          <a:bodyPr/>
          <a:lstStyle/>
          <a:p>
            <a:r>
              <a:rPr lang="en-US" dirty="0"/>
              <a:t>P.A.F., Risk, &amp; Time-lag</a:t>
            </a:r>
          </a:p>
        </p:txBody>
      </p:sp>
      <p:sp>
        <p:nvSpPr>
          <p:cNvPr id="22" name="TextBox 21">
            <a:extLst>
              <a:ext uri="{FF2B5EF4-FFF2-40B4-BE49-F238E27FC236}">
                <a16:creationId xmlns:a16="http://schemas.microsoft.com/office/drawing/2014/main" id="{E13F54D4-8E3C-4B75-87DE-0D125159EC96}"/>
              </a:ext>
            </a:extLst>
          </p:cNvPr>
          <p:cNvSpPr txBox="1"/>
          <p:nvPr/>
        </p:nvSpPr>
        <p:spPr>
          <a:xfrm>
            <a:off x="5898289" y="230363"/>
            <a:ext cx="804863" cy="368300"/>
          </a:xfrm>
          <a:prstGeom prst="rect">
            <a:avLst/>
          </a:prstGeom>
          <a:noFill/>
        </p:spPr>
        <p:txBody>
          <a:bodyPr wrap="none">
            <a:spAutoFit/>
          </a:bodyPr>
          <a:lstStyle/>
          <a:p>
            <a:pPr>
              <a:defRPr/>
            </a:pPr>
            <a:r>
              <a:rPr lang="en-US" dirty="0">
                <a:latin typeface="Franklin Gothic Demi" panose="020B0703020102020204" pitchFamily="34" charset="0"/>
              </a:rPr>
              <a:t>RFG =</a:t>
            </a:r>
          </a:p>
        </p:txBody>
      </p:sp>
      <p:sp>
        <p:nvSpPr>
          <p:cNvPr id="23" name="TextBox 4">
            <a:extLst>
              <a:ext uri="{FF2B5EF4-FFF2-40B4-BE49-F238E27FC236}">
                <a16:creationId xmlns:a16="http://schemas.microsoft.com/office/drawing/2014/main" id="{E515C1BA-EB16-47DC-83E9-8BEC036BD63F}"/>
              </a:ext>
            </a:extLst>
          </p:cNvPr>
          <p:cNvSpPr txBox="1">
            <a:spLocks noChangeArrowheads="1"/>
          </p:cNvSpPr>
          <p:nvPr/>
        </p:nvSpPr>
        <p:spPr bwMode="auto">
          <a:xfrm>
            <a:off x="6654408" y="17947"/>
            <a:ext cx="223952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a:lnSpc>
                <a:spcPct val="100000"/>
              </a:lnSpc>
              <a:spcBef>
                <a:spcPct val="0"/>
              </a:spcBef>
              <a:buFontTx/>
              <a:buNone/>
            </a:pPr>
            <a:r>
              <a:rPr lang="en-US" altLang="en-US" sz="1800" dirty="0">
                <a:latin typeface="Franklin Gothic Demi" panose="020B0703020102020204" pitchFamily="34" charset="0"/>
              </a:rPr>
              <a:t>Mitigation</a:t>
            </a:r>
            <a:r>
              <a:rPr lang="en-US" altLang="en-US" sz="1800" dirty="0">
                <a:latin typeface="Symbol" panose="05050102010706020507" pitchFamily="18" charset="2"/>
              </a:rPr>
              <a:t> D </a:t>
            </a:r>
            <a:r>
              <a:rPr lang="en-US" altLang="en-US" sz="1800" dirty="0">
                <a:latin typeface="Franklin Gothic Demi" panose="020B0703020102020204" pitchFamily="34" charset="0"/>
              </a:rPr>
              <a:t>* P.A.F.</a:t>
            </a:r>
          </a:p>
        </p:txBody>
      </p:sp>
      <p:sp>
        <p:nvSpPr>
          <p:cNvPr id="24" name="TextBox 5">
            <a:extLst>
              <a:ext uri="{FF2B5EF4-FFF2-40B4-BE49-F238E27FC236}">
                <a16:creationId xmlns:a16="http://schemas.microsoft.com/office/drawing/2014/main" id="{9F8789E0-2B43-499E-82D5-3A117F0E46E4}"/>
              </a:ext>
            </a:extLst>
          </p:cNvPr>
          <p:cNvSpPr txBox="1">
            <a:spLocks noChangeArrowheads="1"/>
          </p:cNvSpPr>
          <p:nvPr/>
        </p:nvSpPr>
        <p:spPr bwMode="auto">
          <a:xfrm>
            <a:off x="7103670" y="341797"/>
            <a:ext cx="16494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a:lnSpc>
                <a:spcPct val="100000"/>
              </a:lnSpc>
              <a:spcBef>
                <a:spcPct val="0"/>
              </a:spcBef>
              <a:buFontTx/>
              <a:buNone/>
            </a:pPr>
            <a:r>
              <a:rPr lang="en-US" altLang="en-US" sz="1800" dirty="0">
                <a:latin typeface="Franklin Gothic Demi" panose="020B0703020102020204" pitchFamily="34" charset="0"/>
              </a:rPr>
              <a:t>Risk * T-factor</a:t>
            </a:r>
          </a:p>
        </p:txBody>
      </p:sp>
      <p:cxnSp>
        <p:nvCxnSpPr>
          <p:cNvPr id="25" name="Straight Connector 24">
            <a:extLst>
              <a:ext uri="{FF2B5EF4-FFF2-40B4-BE49-F238E27FC236}">
                <a16:creationId xmlns:a16="http://schemas.microsoft.com/office/drawing/2014/main" id="{7BFF61E9-35C6-4F30-8701-F131102403D1}"/>
              </a:ext>
            </a:extLst>
          </p:cNvPr>
          <p:cNvCxnSpPr/>
          <p:nvPr/>
        </p:nvCxnSpPr>
        <p:spPr>
          <a:xfrm>
            <a:off x="6654408" y="387279"/>
            <a:ext cx="2260992"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5C670F51-F7A2-4E54-AE14-240395E6B430}"/>
              </a:ext>
            </a:extLst>
          </p:cNvPr>
          <p:cNvSpPr txBox="1"/>
          <p:nvPr/>
        </p:nvSpPr>
        <p:spPr>
          <a:xfrm>
            <a:off x="228600" y="2536448"/>
            <a:ext cx="5257800" cy="1785104"/>
          </a:xfrm>
          <a:prstGeom prst="rect">
            <a:avLst/>
          </a:prstGeom>
          <a:solidFill>
            <a:schemeClr val="bg1"/>
          </a:solidFill>
        </p:spPr>
        <p:txBody>
          <a:bodyPr wrap="square" rtlCol="0">
            <a:spAutoFit/>
          </a:bodyPr>
          <a:lstStyle/>
          <a:p>
            <a:pPr algn="ctr"/>
            <a:r>
              <a:rPr lang="en-US" sz="2200" dirty="0">
                <a:latin typeface="Franklin Gothic Demi" panose="020B0703020102020204" pitchFamily="34" charset="0"/>
              </a:rPr>
              <a:t>P.A.F.</a:t>
            </a:r>
          </a:p>
          <a:p>
            <a:r>
              <a:rPr lang="en-US" sz="2200" dirty="0">
                <a:latin typeface="Franklin Gothic Demi" panose="020B0703020102020204" pitchFamily="34" charset="0"/>
              </a:rPr>
              <a:t>Scored in 0.10 increments from 0.10-1.0</a:t>
            </a:r>
          </a:p>
          <a:p>
            <a:r>
              <a:rPr lang="en-US" sz="2200" dirty="0">
                <a:latin typeface="Franklin Gothic Demi" panose="020B0703020102020204" pitchFamily="34" charset="0"/>
              </a:rPr>
              <a:t>A value of 1.0 is high preservation value</a:t>
            </a:r>
          </a:p>
          <a:p>
            <a:r>
              <a:rPr lang="en-US" sz="2200" dirty="0">
                <a:latin typeface="Franklin Gothic Demi" panose="020B0703020102020204" pitchFamily="34" charset="0"/>
              </a:rPr>
              <a:t>A value of 0.10 is low preservation value</a:t>
            </a:r>
          </a:p>
          <a:p>
            <a:r>
              <a:rPr lang="en-US" sz="2200" dirty="0">
                <a:latin typeface="Franklin Gothic Demi" panose="020B0703020102020204" pitchFamily="34" charset="0"/>
              </a:rPr>
              <a:t>Adjusted Mitigation </a:t>
            </a:r>
            <a:r>
              <a:rPr lang="en-US" sz="2200" dirty="0">
                <a:latin typeface="Symbol" panose="05050102010706020507" pitchFamily="18" charset="2"/>
              </a:rPr>
              <a:t>D</a:t>
            </a:r>
            <a:r>
              <a:rPr lang="en-US" sz="2200" dirty="0">
                <a:latin typeface="Franklin Gothic Demi" panose="020B0703020102020204" pitchFamily="34" charset="0"/>
              </a:rPr>
              <a:t> = </a:t>
            </a:r>
            <a:r>
              <a:rPr lang="en-US" sz="2200" dirty="0" err="1">
                <a:latin typeface="Franklin Gothic Demi" panose="020B0703020102020204" pitchFamily="34" charset="0"/>
              </a:rPr>
              <a:t>Mit</a:t>
            </a:r>
            <a:r>
              <a:rPr lang="en-US" sz="2200" dirty="0">
                <a:latin typeface="Franklin Gothic Demi" panose="020B0703020102020204" pitchFamily="34" charset="0"/>
              </a:rPr>
              <a:t> </a:t>
            </a:r>
            <a:r>
              <a:rPr lang="en-US" sz="2200" dirty="0">
                <a:latin typeface="Symbol" panose="05050102010706020507" pitchFamily="18" charset="2"/>
              </a:rPr>
              <a:t>D</a:t>
            </a:r>
            <a:r>
              <a:rPr lang="en-US" sz="2200" dirty="0">
                <a:latin typeface="Franklin Gothic Demi" panose="020B0703020102020204" pitchFamily="34" charset="0"/>
              </a:rPr>
              <a:t> * P.A.F.</a:t>
            </a:r>
          </a:p>
        </p:txBody>
      </p:sp>
      <p:sp>
        <p:nvSpPr>
          <p:cNvPr id="28" name="TextBox 4">
            <a:extLst>
              <a:ext uri="{FF2B5EF4-FFF2-40B4-BE49-F238E27FC236}">
                <a16:creationId xmlns:a16="http://schemas.microsoft.com/office/drawing/2014/main" id="{2BAEAA4C-B6DA-410F-B230-98C2DF2D916B}"/>
              </a:ext>
            </a:extLst>
          </p:cNvPr>
          <p:cNvSpPr txBox="1">
            <a:spLocks noChangeArrowheads="1"/>
          </p:cNvSpPr>
          <p:nvPr/>
        </p:nvSpPr>
        <p:spPr bwMode="auto">
          <a:xfrm>
            <a:off x="5861641" y="2141619"/>
            <a:ext cx="29222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a:lnSpc>
                <a:spcPct val="100000"/>
              </a:lnSpc>
              <a:spcBef>
                <a:spcPct val="0"/>
              </a:spcBef>
              <a:buFontTx/>
              <a:buNone/>
            </a:pPr>
            <a:r>
              <a:rPr lang="en-US" altLang="en-US" sz="2400" dirty="0">
                <a:latin typeface="Franklin Gothic Demi" panose="020B0703020102020204" pitchFamily="34" charset="0"/>
              </a:rPr>
              <a:t>Mitigation</a:t>
            </a:r>
            <a:r>
              <a:rPr lang="en-US" altLang="en-US" sz="2400" dirty="0">
                <a:latin typeface="Symbol" panose="05050102010706020507" pitchFamily="18" charset="2"/>
              </a:rPr>
              <a:t> D </a:t>
            </a:r>
            <a:r>
              <a:rPr lang="en-US" altLang="en-US" sz="2400" dirty="0">
                <a:latin typeface="Franklin Gothic Demi" panose="020B0703020102020204" pitchFamily="34" charset="0"/>
              </a:rPr>
              <a:t>* P.A.F.</a:t>
            </a:r>
          </a:p>
        </p:txBody>
      </p:sp>
      <p:sp>
        <p:nvSpPr>
          <p:cNvPr id="29" name="TextBox 28">
            <a:extLst>
              <a:ext uri="{FF2B5EF4-FFF2-40B4-BE49-F238E27FC236}">
                <a16:creationId xmlns:a16="http://schemas.microsoft.com/office/drawing/2014/main" id="{B4FC934E-EF7B-4490-BC6A-9577FCB32D2B}"/>
              </a:ext>
            </a:extLst>
          </p:cNvPr>
          <p:cNvSpPr txBox="1"/>
          <p:nvPr/>
        </p:nvSpPr>
        <p:spPr>
          <a:xfrm>
            <a:off x="5580780" y="2659794"/>
            <a:ext cx="3268844" cy="461665"/>
          </a:xfrm>
          <a:prstGeom prst="rect">
            <a:avLst/>
          </a:prstGeom>
          <a:noFill/>
        </p:spPr>
        <p:txBody>
          <a:bodyPr wrap="none" rtlCol="0">
            <a:spAutoFit/>
          </a:bodyPr>
          <a:lstStyle/>
          <a:p>
            <a:r>
              <a:rPr lang="en-US" sz="2400" dirty="0">
                <a:latin typeface="Franklin Gothic Demi" panose="020B0703020102020204" pitchFamily="34" charset="0"/>
              </a:rPr>
              <a:t>High: 1  *  0.8 	=  0.8</a:t>
            </a:r>
          </a:p>
        </p:txBody>
      </p:sp>
      <p:sp>
        <p:nvSpPr>
          <p:cNvPr id="30" name="TextBox 29">
            <a:extLst>
              <a:ext uri="{FF2B5EF4-FFF2-40B4-BE49-F238E27FC236}">
                <a16:creationId xmlns:a16="http://schemas.microsoft.com/office/drawing/2014/main" id="{DC6C34F9-74DB-453D-BC1E-AA4957FEE53B}"/>
              </a:ext>
            </a:extLst>
          </p:cNvPr>
          <p:cNvSpPr txBox="1"/>
          <p:nvPr/>
        </p:nvSpPr>
        <p:spPr>
          <a:xfrm>
            <a:off x="5565126" y="3058252"/>
            <a:ext cx="3268844" cy="461665"/>
          </a:xfrm>
          <a:prstGeom prst="rect">
            <a:avLst/>
          </a:prstGeom>
          <a:noFill/>
        </p:spPr>
        <p:txBody>
          <a:bodyPr wrap="none" rtlCol="0">
            <a:spAutoFit/>
          </a:bodyPr>
          <a:lstStyle/>
          <a:p>
            <a:r>
              <a:rPr lang="en-US" sz="2400" dirty="0">
                <a:latin typeface="Franklin Gothic Demi" panose="020B0703020102020204" pitchFamily="34" charset="0"/>
              </a:rPr>
              <a:t>Low:  1  *  0.3 	=  0.3</a:t>
            </a:r>
          </a:p>
        </p:txBody>
      </p:sp>
      <p:sp>
        <p:nvSpPr>
          <p:cNvPr id="31" name="TextBox 30">
            <a:extLst>
              <a:ext uri="{FF2B5EF4-FFF2-40B4-BE49-F238E27FC236}">
                <a16:creationId xmlns:a16="http://schemas.microsoft.com/office/drawing/2014/main" id="{CA49498A-598E-4157-8210-37E100C5A94E}"/>
              </a:ext>
            </a:extLst>
          </p:cNvPr>
          <p:cNvSpPr txBox="1"/>
          <p:nvPr/>
        </p:nvSpPr>
        <p:spPr>
          <a:xfrm>
            <a:off x="5580780" y="3493019"/>
            <a:ext cx="3441711" cy="461665"/>
          </a:xfrm>
          <a:prstGeom prst="rect">
            <a:avLst/>
          </a:prstGeom>
          <a:noFill/>
        </p:spPr>
        <p:txBody>
          <a:bodyPr wrap="none" rtlCol="0">
            <a:spAutoFit/>
          </a:bodyPr>
          <a:lstStyle/>
          <a:p>
            <a:r>
              <a:rPr lang="en-US" sz="2400" dirty="0">
                <a:latin typeface="Franklin Gothic Demi" panose="020B0703020102020204" pitchFamily="34" charset="0"/>
              </a:rPr>
              <a:t>Pres:0.10 *  0.7 	=  0.07</a:t>
            </a:r>
          </a:p>
        </p:txBody>
      </p:sp>
      <p:sp>
        <p:nvSpPr>
          <p:cNvPr id="33" name="TextBox 32">
            <a:extLst>
              <a:ext uri="{FF2B5EF4-FFF2-40B4-BE49-F238E27FC236}">
                <a16:creationId xmlns:a16="http://schemas.microsoft.com/office/drawing/2014/main" id="{F732FC24-3378-400C-BBF7-AD26866265E7}"/>
              </a:ext>
            </a:extLst>
          </p:cNvPr>
          <p:cNvSpPr txBox="1"/>
          <p:nvPr/>
        </p:nvSpPr>
        <p:spPr>
          <a:xfrm>
            <a:off x="243968" y="2506247"/>
            <a:ext cx="5270750" cy="2092881"/>
          </a:xfrm>
          <a:prstGeom prst="rect">
            <a:avLst/>
          </a:prstGeom>
          <a:solidFill>
            <a:schemeClr val="bg1"/>
          </a:solidFill>
        </p:spPr>
        <p:txBody>
          <a:bodyPr wrap="square" rtlCol="0">
            <a:spAutoFit/>
          </a:bodyPr>
          <a:lstStyle/>
          <a:p>
            <a:pPr algn="ctr"/>
            <a:r>
              <a:rPr lang="en-US" sz="2200" dirty="0">
                <a:latin typeface="Franklin Gothic Demi" panose="020B0703020102020204" pitchFamily="34" charset="0"/>
              </a:rPr>
              <a:t>Risk</a:t>
            </a:r>
          </a:p>
          <a:p>
            <a:r>
              <a:rPr lang="en-US" sz="2200" dirty="0">
                <a:latin typeface="Franklin Gothic Demi" panose="020B0703020102020204" pitchFamily="34" charset="0"/>
              </a:rPr>
              <a:t>Scored in 0.25 increments from 1-3</a:t>
            </a:r>
          </a:p>
          <a:p>
            <a:r>
              <a:rPr lang="en-US" sz="2200" dirty="0">
                <a:latin typeface="Franklin Gothic Demi" panose="020B0703020102020204" pitchFamily="34" charset="0"/>
              </a:rPr>
              <a:t>A score of 3.0 is high risk</a:t>
            </a:r>
          </a:p>
          <a:p>
            <a:r>
              <a:rPr lang="en-US" sz="2200" dirty="0">
                <a:latin typeface="Franklin Gothic Demi" panose="020B0703020102020204" pitchFamily="34" charset="0"/>
              </a:rPr>
              <a:t>A score of 1.0 is low risk</a:t>
            </a:r>
          </a:p>
          <a:p>
            <a:endParaRPr lang="en-US" sz="2200" dirty="0">
              <a:latin typeface="Franklin Gothic Demi" panose="020B0703020102020204" pitchFamily="34" charset="0"/>
            </a:endParaRPr>
          </a:p>
          <a:p>
            <a:endParaRPr lang="en-US" sz="2000" dirty="0">
              <a:latin typeface="Franklin Gothic Demi" panose="020B0703020102020204" pitchFamily="34" charset="0"/>
            </a:endParaRPr>
          </a:p>
        </p:txBody>
      </p:sp>
      <p:grpSp>
        <p:nvGrpSpPr>
          <p:cNvPr id="38" name="Group 37">
            <a:extLst>
              <a:ext uri="{FF2B5EF4-FFF2-40B4-BE49-F238E27FC236}">
                <a16:creationId xmlns:a16="http://schemas.microsoft.com/office/drawing/2014/main" id="{C911B193-13CF-4A52-BA22-0FCAFAEAB192}"/>
              </a:ext>
            </a:extLst>
          </p:cNvPr>
          <p:cNvGrpSpPr/>
          <p:nvPr/>
        </p:nvGrpSpPr>
        <p:grpSpPr>
          <a:xfrm>
            <a:off x="6339672" y="2054049"/>
            <a:ext cx="1923925" cy="909297"/>
            <a:chOff x="11506200" y="87867"/>
            <a:chExt cx="1923925" cy="909297"/>
          </a:xfrm>
        </p:grpSpPr>
        <p:sp>
          <p:nvSpPr>
            <p:cNvPr id="34" name="TextBox 4">
              <a:extLst>
                <a:ext uri="{FF2B5EF4-FFF2-40B4-BE49-F238E27FC236}">
                  <a16:creationId xmlns:a16="http://schemas.microsoft.com/office/drawing/2014/main" id="{F88087A3-4CF7-431E-9F25-B432EFCBADEE}"/>
                </a:ext>
              </a:extLst>
            </p:cNvPr>
            <p:cNvSpPr txBox="1">
              <a:spLocks noChangeArrowheads="1"/>
            </p:cNvSpPr>
            <p:nvPr/>
          </p:nvSpPr>
          <p:spPr bwMode="auto">
            <a:xfrm>
              <a:off x="11506200" y="87867"/>
              <a:ext cx="19239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a:lnSpc>
                  <a:spcPct val="100000"/>
                </a:lnSpc>
                <a:spcBef>
                  <a:spcPct val="0"/>
                </a:spcBef>
                <a:buFontTx/>
                <a:buNone/>
              </a:pPr>
              <a:r>
                <a:rPr lang="en-US" altLang="en-US" sz="2400" dirty="0">
                  <a:latin typeface="Franklin Gothic Demi" panose="020B0703020102020204" pitchFamily="34" charset="0"/>
                </a:rPr>
                <a:t>Mitigation</a:t>
              </a:r>
              <a:r>
                <a:rPr lang="en-US" altLang="en-US" sz="2400" dirty="0">
                  <a:latin typeface="Symbol" panose="05050102010706020507" pitchFamily="18" charset="2"/>
                </a:rPr>
                <a:t> D </a:t>
              </a:r>
              <a:endParaRPr lang="en-US" altLang="en-US" sz="2400" dirty="0">
                <a:latin typeface="Franklin Gothic Demi" panose="020B0703020102020204" pitchFamily="34" charset="0"/>
              </a:endParaRPr>
            </a:p>
          </p:txBody>
        </p:sp>
        <p:sp>
          <p:nvSpPr>
            <p:cNvPr id="35" name="TextBox 5">
              <a:extLst>
                <a:ext uri="{FF2B5EF4-FFF2-40B4-BE49-F238E27FC236}">
                  <a16:creationId xmlns:a16="http://schemas.microsoft.com/office/drawing/2014/main" id="{87784A39-416A-4D8A-8A8B-0068020EF75F}"/>
                </a:ext>
              </a:extLst>
            </p:cNvPr>
            <p:cNvSpPr txBox="1">
              <a:spLocks noChangeArrowheads="1"/>
            </p:cNvSpPr>
            <p:nvPr/>
          </p:nvSpPr>
          <p:spPr bwMode="auto">
            <a:xfrm>
              <a:off x="11943673" y="535499"/>
              <a:ext cx="8579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a:lnSpc>
                  <a:spcPct val="100000"/>
                </a:lnSpc>
                <a:spcBef>
                  <a:spcPct val="0"/>
                </a:spcBef>
                <a:buFontTx/>
                <a:buNone/>
              </a:pPr>
              <a:r>
                <a:rPr lang="en-US" altLang="en-US" sz="2400" dirty="0">
                  <a:latin typeface="Franklin Gothic Demi" panose="020B0703020102020204" pitchFamily="34" charset="0"/>
                </a:rPr>
                <a:t>Risk </a:t>
              </a:r>
            </a:p>
          </p:txBody>
        </p:sp>
        <p:cxnSp>
          <p:nvCxnSpPr>
            <p:cNvPr id="36" name="Straight Connector 35">
              <a:extLst>
                <a:ext uri="{FF2B5EF4-FFF2-40B4-BE49-F238E27FC236}">
                  <a16:creationId xmlns:a16="http://schemas.microsoft.com/office/drawing/2014/main" id="{9849D03D-B875-46E9-9739-52C7FFEFCDE5}"/>
                </a:ext>
              </a:extLst>
            </p:cNvPr>
            <p:cNvCxnSpPr>
              <a:cxnSpLocks/>
            </p:cNvCxnSpPr>
            <p:nvPr/>
          </p:nvCxnSpPr>
          <p:spPr>
            <a:xfrm>
              <a:off x="11506200" y="539964"/>
              <a:ext cx="1923925"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0" name="TextBox 39">
            <a:extLst>
              <a:ext uri="{FF2B5EF4-FFF2-40B4-BE49-F238E27FC236}">
                <a16:creationId xmlns:a16="http://schemas.microsoft.com/office/drawing/2014/main" id="{7832F697-CF5C-4DB3-A8F0-94D0D9099136}"/>
              </a:ext>
            </a:extLst>
          </p:cNvPr>
          <p:cNvSpPr txBox="1"/>
          <p:nvPr/>
        </p:nvSpPr>
        <p:spPr>
          <a:xfrm>
            <a:off x="5590918" y="2789398"/>
            <a:ext cx="2988319" cy="461665"/>
          </a:xfrm>
          <a:prstGeom prst="rect">
            <a:avLst/>
          </a:prstGeom>
          <a:noFill/>
        </p:spPr>
        <p:txBody>
          <a:bodyPr wrap="none" rtlCol="0">
            <a:spAutoFit/>
          </a:bodyPr>
          <a:lstStyle/>
          <a:p>
            <a:r>
              <a:rPr lang="en-US" sz="2400" dirty="0">
                <a:latin typeface="Franklin Gothic Demi" panose="020B0703020102020204" pitchFamily="34" charset="0"/>
              </a:rPr>
              <a:t>High : 1  /  3	=  0.33</a:t>
            </a:r>
          </a:p>
        </p:txBody>
      </p:sp>
      <p:sp>
        <p:nvSpPr>
          <p:cNvPr id="41" name="TextBox 40">
            <a:extLst>
              <a:ext uri="{FF2B5EF4-FFF2-40B4-BE49-F238E27FC236}">
                <a16:creationId xmlns:a16="http://schemas.microsoft.com/office/drawing/2014/main" id="{20D0C4EA-DEB1-4EC3-AB59-A49855E54FA0}"/>
              </a:ext>
            </a:extLst>
          </p:cNvPr>
          <p:cNvSpPr txBox="1"/>
          <p:nvPr/>
        </p:nvSpPr>
        <p:spPr>
          <a:xfrm>
            <a:off x="5615347" y="3162075"/>
            <a:ext cx="2547492" cy="461665"/>
          </a:xfrm>
          <a:prstGeom prst="rect">
            <a:avLst/>
          </a:prstGeom>
          <a:noFill/>
        </p:spPr>
        <p:txBody>
          <a:bodyPr wrap="none" rtlCol="0">
            <a:spAutoFit/>
          </a:bodyPr>
          <a:lstStyle/>
          <a:p>
            <a:r>
              <a:rPr lang="en-US" sz="2400" dirty="0">
                <a:latin typeface="Franklin Gothic Demi" panose="020B0703020102020204" pitchFamily="34" charset="0"/>
              </a:rPr>
              <a:t>Low:  1  /   1	=  1</a:t>
            </a:r>
          </a:p>
        </p:txBody>
      </p:sp>
      <p:sp>
        <p:nvSpPr>
          <p:cNvPr id="42" name="TextBox 41">
            <a:extLst>
              <a:ext uri="{FF2B5EF4-FFF2-40B4-BE49-F238E27FC236}">
                <a16:creationId xmlns:a16="http://schemas.microsoft.com/office/drawing/2014/main" id="{E10E6C9F-7F13-4742-9456-E3C43967D9D6}"/>
              </a:ext>
            </a:extLst>
          </p:cNvPr>
          <p:cNvSpPr txBox="1"/>
          <p:nvPr/>
        </p:nvSpPr>
        <p:spPr>
          <a:xfrm>
            <a:off x="5615347" y="3571080"/>
            <a:ext cx="3110147" cy="461665"/>
          </a:xfrm>
          <a:prstGeom prst="rect">
            <a:avLst/>
          </a:prstGeom>
          <a:noFill/>
        </p:spPr>
        <p:txBody>
          <a:bodyPr wrap="none" rtlCol="0">
            <a:spAutoFit/>
          </a:bodyPr>
          <a:lstStyle/>
          <a:p>
            <a:r>
              <a:rPr lang="en-US" sz="2400" dirty="0">
                <a:latin typeface="Franklin Gothic Demi" panose="020B0703020102020204" pitchFamily="34" charset="0"/>
              </a:rPr>
              <a:t>Ex A:  1  /  2.5  =  0.4 </a:t>
            </a:r>
          </a:p>
        </p:txBody>
      </p:sp>
      <p:sp>
        <p:nvSpPr>
          <p:cNvPr id="43" name="TextBox 42">
            <a:extLst>
              <a:ext uri="{FF2B5EF4-FFF2-40B4-BE49-F238E27FC236}">
                <a16:creationId xmlns:a16="http://schemas.microsoft.com/office/drawing/2014/main" id="{B122E36D-9F7C-4EA7-9431-CBE1FFAD7470}"/>
              </a:ext>
            </a:extLst>
          </p:cNvPr>
          <p:cNvSpPr txBox="1"/>
          <p:nvPr/>
        </p:nvSpPr>
        <p:spPr>
          <a:xfrm>
            <a:off x="5615347" y="3999505"/>
            <a:ext cx="3238002" cy="461665"/>
          </a:xfrm>
          <a:prstGeom prst="rect">
            <a:avLst/>
          </a:prstGeom>
          <a:noFill/>
        </p:spPr>
        <p:txBody>
          <a:bodyPr wrap="none" rtlCol="0">
            <a:spAutoFit/>
          </a:bodyPr>
          <a:lstStyle/>
          <a:p>
            <a:r>
              <a:rPr lang="en-US" sz="2400" dirty="0">
                <a:latin typeface="Franklin Gothic Demi" panose="020B0703020102020204" pitchFamily="34" charset="0"/>
              </a:rPr>
              <a:t>Ex B:  1  /  1.5  =  0.66</a:t>
            </a:r>
          </a:p>
        </p:txBody>
      </p:sp>
      <p:sp>
        <p:nvSpPr>
          <p:cNvPr id="44" name="TextBox 43">
            <a:extLst>
              <a:ext uri="{FF2B5EF4-FFF2-40B4-BE49-F238E27FC236}">
                <a16:creationId xmlns:a16="http://schemas.microsoft.com/office/drawing/2014/main" id="{BFEC5616-F2F6-4548-BA26-13BB24E165B9}"/>
              </a:ext>
            </a:extLst>
          </p:cNvPr>
          <p:cNvSpPr txBox="1"/>
          <p:nvPr/>
        </p:nvSpPr>
        <p:spPr>
          <a:xfrm>
            <a:off x="219761" y="4181363"/>
            <a:ext cx="8915399" cy="1415772"/>
          </a:xfrm>
          <a:prstGeom prst="rect">
            <a:avLst/>
          </a:prstGeom>
          <a:noFill/>
        </p:spPr>
        <p:txBody>
          <a:bodyPr wrap="square" rtlCol="0">
            <a:spAutoFit/>
          </a:bodyPr>
          <a:lstStyle/>
          <a:p>
            <a:r>
              <a:rPr lang="en-US" sz="2200" dirty="0">
                <a:latin typeface="Franklin Gothic Demi" panose="020B0703020102020204" pitchFamily="34" charset="0"/>
              </a:rPr>
              <a:t>Ex A:  Mitigation proposes natural recruitment to restore aerial cover of sub-canopy mast species.  Only 1 individual present in wetland and the species is dioecious. </a:t>
            </a:r>
          </a:p>
          <a:p>
            <a:endParaRPr lang="en-US" sz="2000" dirty="0">
              <a:latin typeface="Franklin Gothic Demi" panose="020B0703020102020204" pitchFamily="34" charset="0"/>
            </a:endParaRPr>
          </a:p>
        </p:txBody>
      </p:sp>
      <p:sp>
        <p:nvSpPr>
          <p:cNvPr id="45" name="TextBox 44">
            <a:extLst>
              <a:ext uri="{FF2B5EF4-FFF2-40B4-BE49-F238E27FC236}">
                <a16:creationId xmlns:a16="http://schemas.microsoft.com/office/drawing/2014/main" id="{A2914ECA-5485-42A1-826E-8ED1F29C7684}"/>
              </a:ext>
            </a:extLst>
          </p:cNvPr>
          <p:cNvSpPr txBox="1"/>
          <p:nvPr/>
        </p:nvSpPr>
        <p:spPr>
          <a:xfrm>
            <a:off x="203132" y="4599128"/>
            <a:ext cx="8089013" cy="1446550"/>
          </a:xfrm>
          <a:prstGeom prst="rect">
            <a:avLst/>
          </a:prstGeom>
          <a:noFill/>
        </p:spPr>
        <p:txBody>
          <a:bodyPr wrap="square" rtlCol="0">
            <a:spAutoFit/>
          </a:bodyPr>
          <a:lstStyle/>
          <a:p>
            <a:r>
              <a:rPr lang="en-US" sz="2200" dirty="0">
                <a:latin typeface="Franklin Gothic Demi" panose="020B0703020102020204" pitchFamily="34" charset="0"/>
              </a:rPr>
              <a:t>Ex B:  Mitigation proposes to restore ground cover diversity by broadcasting native seed mixes appropriate for the vegetative community during a season optimal for germination.  The plan includes adaptive management to account for poor germination.</a:t>
            </a:r>
          </a:p>
        </p:txBody>
      </p:sp>
      <p:graphicFrame>
        <p:nvGraphicFramePr>
          <p:cNvPr id="48" name="Table 47">
            <a:extLst>
              <a:ext uri="{FF2B5EF4-FFF2-40B4-BE49-F238E27FC236}">
                <a16:creationId xmlns:a16="http://schemas.microsoft.com/office/drawing/2014/main" id="{C7C19085-3680-48BE-BAE9-A23AFD517361}"/>
              </a:ext>
            </a:extLst>
          </p:cNvPr>
          <p:cNvGraphicFramePr>
            <a:graphicFrameLocks noGrp="1"/>
          </p:cNvGraphicFramePr>
          <p:nvPr>
            <p:extLst>
              <p:ext uri="{D42A27DB-BD31-4B8C-83A1-F6EECF244321}">
                <p14:modId xmlns:p14="http://schemas.microsoft.com/office/powerpoint/2010/main" val="874918544"/>
              </p:ext>
            </p:extLst>
          </p:nvPr>
        </p:nvGraphicFramePr>
        <p:xfrm>
          <a:off x="6530704" y="2931541"/>
          <a:ext cx="1481407" cy="3240659"/>
        </p:xfrm>
        <a:graphic>
          <a:graphicData uri="http://schemas.openxmlformats.org/drawingml/2006/table">
            <a:tbl>
              <a:tblPr>
                <a:tableStyleId>{5C22544A-7EE6-4342-B048-85BDC9FD1C3A}</a:tableStyleId>
              </a:tblPr>
              <a:tblGrid>
                <a:gridCol w="719407">
                  <a:extLst>
                    <a:ext uri="{9D8B030D-6E8A-4147-A177-3AD203B41FA5}">
                      <a16:colId xmlns:a16="http://schemas.microsoft.com/office/drawing/2014/main" val="4204750101"/>
                    </a:ext>
                  </a:extLst>
                </a:gridCol>
                <a:gridCol w="762000">
                  <a:extLst>
                    <a:ext uri="{9D8B030D-6E8A-4147-A177-3AD203B41FA5}">
                      <a16:colId xmlns:a16="http://schemas.microsoft.com/office/drawing/2014/main" val="547121172"/>
                    </a:ext>
                  </a:extLst>
                </a:gridCol>
              </a:tblGrid>
              <a:tr h="0">
                <a:tc gridSpan="2">
                  <a:txBody>
                    <a:bodyPr/>
                    <a:lstStyle/>
                    <a:p>
                      <a:pPr marL="0" marR="0" algn="just" fontAlgn="base" hangingPunct="0">
                        <a:lnSpc>
                          <a:spcPts val="1300"/>
                        </a:lnSpc>
                        <a:spcBef>
                          <a:spcPts val="0"/>
                        </a:spcBef>
                        <a:spcAft>
                          <a:spcPts val="0"/>
                        </a:spcAft>
                      </a:pPr>
                      <a:r>
                        <a:rPr lang="en-US" sz="1600" dirty="0">
                          <a:effectLst/>
                          <a:latin typeface="Franklin Gothic Demi" panose="020B0703020102020204" pitchFamily="34" charset="0"/>
                        </a:rPr>
                        <a:t>TABLE 1.</a:t>
                      </a:r>
                      <a:endParaRPr lang="en-US" sz="1600" dirty="0">
                        <a:effectLst/>
                        <a:latin typeface="Franklin Gothic Demi" panose="020B0703020102020204" pitchFamily="34" charset="0"/>
                        <a:ea typeface="Times New Roman" panose="02020603050405020304" pitchFamily="18" charset="0"/>
                      </a:endParaRPr>
                    </a:p>
                  </a:txBody>
                  <a:tcPr marL="0" marR="0" marT="0" marB="0">
                    <a:solidFill>
                      <a:schemeClr val="bg1"/>
                    </a:solidFill>
                  </a:tcPr>
                </a:tc>
                <a:tc hMerge="1">
                  <a:txBody>
                    <a:bodyPr/>
                    <a:lstStyle/>
                    <a:p>
                      <a:endParaRPr lang="en-US"/>
                    </a:p>
                  </a:txBody>
                  <a:tcPr/>
                </a:tc>
                <a:extLst>
                  <a:ext uri="{0D108BD9-81ED-4DB2-BD59-A6C34878D82A}">
                    <a16:rowId xmlns:a16="http://schemas.microsoft.com/office/drawing/2014/main" val="875979110"/>
                  </a:ext>
                </a:extLst>
              </a:tr>
              <a:tr h="0">
                <a:tc>
                  <a:txBody>
                    <a:bodyPr/>
                    <a:lstStyle/>
                    <a:p>
                      <a:pPr marL="0" marR="0" algn="ctr" fontAlgn="base" hangingPunct="0">
                        <a:lnSpc>
                          <a:spcPts val="1300"/>
                        </a:lnSpc>
                        <a:spcBef>
                          <a:spcPts val="0"/>
                        </a:spcBef>
                        <a:spcAft>
                          <a:spcPts val="0"/>
                        </a:spcAft>
                      </a:pPr>
                      <a:r>
                        <a:rPr lang="en-US" sz="1600" dirty="0">
                          <a:effectLst/>
                          <a:latin typeface="Franklin Gothic Demi" panose="020B0703020102020204" pitchFamily="34" charset="0"/>
                        </a:rPr>
                        <a:t>Year</a:t>
                      </a:r>
                      <a:endParaRPr lang="en-US" sz="1600" dirty="0">
                        <a:effectLst/>
                        <a:latin typeface="Franklin Gothic Demi" panose="020B0703020102020204" pitchFamily="34" charset="0"/>
                        <a:ea typeface="Times New Roman" panose="02020603050405020304" pitchFamily="18" charset="0"/>
                      </a:endParaRPr>
                    </a:p>
                  </a:txBody>
                  <a:tcPr marL="0" marR="0" marT="0" marB="0">
                    <a:solidFill>
                      <a:schemeClr val="bg1"/>
                    </a:solidFill>
                  </a:tcPr>
                </a:tc>
                <a:tc>
                  <a:txBody>
                    <a:bodyPr/>
                    <a:lstStyle/>
                    <a:p>
                      <a:pPr marL="0" marR="0" algn="just" fontAlgn="base" hangingPunct="0">
                        <a:lnSpc>
                          <a:spcPts val="1300"/>
                        </a:lnSpc>
                        <a:spcBef>
                          <a:spcPts val="0"/>
                        </a:spcBef>
                        <a:spcAft>
                          <a:spcPts val="0"/>
                        </a:spcAft>
                      </a:pPr>
                      <a:r>
                        <a:rPr lang="en-US" sz="1600" dirty="0">
                          <a:effectLst/>
                          <a:latin typeface="Franklin Gothic Demi" panose="020B0703020102020204" pitchFamily="34" charset="0"/>
                        </a:rPr>
                        <a:t>T-factor</a:t>
                      </a:r>
                      <a:endParaRPr lang="en-US" sz="1600" dirty="0">
                        <a:effectLst/>
                        <a:latin typeface="Franklin Gothic Demi" panose="020B0703020102020204" pitchFamily="34" charset="0"/>
                        <a:ea typeface="Times New Roman" panose="02020603050405020304" pitchFamily="18" charset="0"/>
                      </a:endParaRPr>
                    </a:p>
                  </a:txBody>
                  <a:tcPr marL="0" marR="0" marT="0" marB="0">
                    <a:solidFill>
                      <a:schemeClr val="bg1"/>
                    </a:solidFill>
                  </a:tcPr>
                </a:tc>
                <a:extLst>
                  <a:ext uri="{0D108BD9-81ED-4DB2-BD59-A6C34878D82A}">
                    <a16:rowId xmlns:a16="http://schemas.microsoft.com/office/drawing/2014/main" val="1921780506"/>
                  </a:ext>
                </a:extLst>
              </a:tr>
              <a:tr h="0">
                <a:tc>
                  <a:txBody>
                    <a:bodyPr/>
                    <a:lstStyle/>
                    <a:p>
                      <a:pPr marL="0" marR="0" algn="just" fontAlgn="base" hangingPunct="0">
                        <a:lnSpc>
                          <a:spcPts val="1300"/>
                        </a:lnSpc>
                        <a:spcBef>
                          <a:spcPts val="0"/>
                        </a:spcBef>
                        <a:spcAft>
                          <a:spcPts val="0"/>
                        </a:spcAft>
                      </a:pPr>
                      <a:r>
                        <a:rPr lang="en-US" sz="1600">
                          <a:effectLst/>
                          <a:latin typeface="Franklin Gothic Demi" panose="020B0703020102020204" pitchFamily="34" charset="0"/>
                        </a:rPr>
                        <a:t> </a:t>
                      </a:r>
                      <a:endParaRPr lang="en-US" sz="1600">
                        <a:effectLst/>
                        <a:latin typeface="Franklin Gothic Demi" panose="020B0703020102020204" pitchFamily="34" charset="0"/>
                        <a:ea typeface="Times New Roman" panose="02020603050405020304" pitchFamily="18" charset="0"/>
                      </a:endParaRPr>
                    </a:p>
                  </a:txBody>
                  <a:tcPr marL="0" marR="0" marT="0" marB="0">
                    <a:solidFill>
                      <a:schemeClr val="bg1"/>
                    </a:solidFill>
                  </a:tcPr>
                </a:tc>
                <a:tc>
                  <a:txBody>
                    <a:bodyPr/>
                    <a:lstStyle/>
                    <a:p>
                      <a:pPr marL="0" marR="0" algn="just" fontAlgn="base" hangingPunct="0">
                        <a:lnSpc>
                          <a:spcPts val="1300"/>
                        </a:lnSpc>
                        <a:spcBef>
                          <a:spcPts val="0"/>
                        </a:spcBef>
                        <a:spcAft>
                          <a:spcPts val="0"/>
                        </a:spcAft>
                      </a:pPr>
                      <a:r>
                        <a:rPr lang="en-US" sz="1600" dirty="0">
                          <a:effectLst/>
                          <a:latin typeface="Franklin Gothic Demi" panose="020B0703020102020204" pitchFamily="34" charset="0"/>
                        </a:rPr>
                        <a:t> </a:t>
                      </a:r>
                      <a:endParaRPr lang="en-US" sz="1600" dirty="0">
                        <a:effectLst/>
                        <a:latin typeface="Franklin Gothic Demi" panose="020B0703020102020204" pitchFamily="34" charset="0"/>
                        <a:ea typeface="Times New Roman" panose="02020603050405020304" pitchFamily="18" charset="0"/>
                      </a:endParaRPr>
                    </a:p>
                  </a:txBody>
                  <a:tcPr marL="0" marR="0" marT="0" marB="0">
                    <a:solidFill>
                      <a:schemeClr val="bg1"/>
                    </a:solidFill>
                  </a:tcPr>
                </a:tc>
                <a:extLst>
                  <a:ext uri="{0D108BD9-81ED-4DB2-BD59-A6C34878D82A}">
                    <a16:rowId xmlns:a16="http://schemas.microsoft.com/office/drawing/2014/main" val="2518505682"/>
                  </a:ext>
                </a:extLst>
              </a:tr>
              <a:tr h="0">
                <a:tc>
                  <a:txBody>
                    <a:bodyPr/>
                    <a:lstStyle/>
                    <a:p>
                      <a:pPr marL="0" marR="0" algn="just" fontAlgn="base" hangingPunct="0">
                        <a:lnSpc>
                          <a:spcPts val="1300"/>
                        </a:lnSpc>
                        <a:spcBef>
                          <a:spcPts val="0"/>
                        </a:spcBef>
                        <a:spcAft>
                          <a:spcPts val="0"/>
                        </a:spcAft>
                      </a:pPr>
                      <a:r>
                        <a:rPr lang="en-US" sz="1600">
                          <a:effectLst/>
                          <a:latin typeface="Franklin Gothic Demi" panose="020B0703020102020204" pitchFamily="34" charset="0"/>
                        </a:rPr>
                        <a:t>&lt; or = 1</a:t>
                      </a:r>
                      <a:endParaRPr lang="en-US" sz="1600">
                        <a:effectLst/>
                        <a:latin typeface="Franklin Gothic Demi" panose="020B0703020102020204" pitchFamily="34" charset="0"/>
                        <a:ea typeface="Times New Roman" panose="02020603050405020304" pitchFamily="18" charset="0"/>
                      </a:endParaRPr>
                    </a:p>
                  </a:txBody>
                  <a:tcPr marL="0" marR="0" marT="0" marB="0">
                    <a:solidFill>
                      <a:schemeClr val="bg1"/>
                    </a:solidFill>
                  </a:tcPr>
                </a:tc>
                <a:tc>
                  <a:txBody>
                    <a:bodyPr/>
                    <a:lstStyle/>
                    <a:p>
                      <a:pPr marL="0" marR="0" algn="just" fontAlgn="base" hangingPunct="0">
                        <a:lnSpc>
                          <a:spcPts val="1300"/>
                        </a:lnSpc>
                        <a:spcBef>
                          <a:spcPts val="0"/>
                        </a:spcBef>
                        <a:spcAft>
                          <a:spcPts val="0"/>
                        </a:spcAft>
                      </a:pPr>
                      <a:r>
                        <a:rPr lang="en-US" sz="1600" dirty="0">
                          <a:effectLst/>
                          <a:latin typeface="Franklin Gothic Demi" panose="020B0703020102020204" pitchFamily="34" charset="0"/>
                        </a:rPr>
                        <a:t>1</a:t>
                      </a:r>
                      <a:endParaRPr lang="en-US" sz="1600" dirty="0">
                        <a:effectLst/>
                        <a:latin typeface="Franklin Gothic Demi" panose="020B0703020102020204" pitchFamily="34" charset="0"/>
                        <a:ea typeface="Times New Roman" panose="02020603050405020304" pitchFamily="18" charset="0"/>
                      </a:endParaRPr>
                    </a:p>
                  </a:txBody>
                  <a:tcPr marL="0" marR="0" marT="0" marB="0">
                    <a:solidFill>
                      <a:schemeClr val="bg1"/>
                    </a:solidFill>
                  </a:tcPr>
                </a:tc>
                <a:extLst>
                  <a:ext uri="{0D108BD9-81ED-4DB2-BD59-A6C34878D82A}">
                    <a16:rowId xmlns:a16="http://schemas.microsoft.com/office/drawing/2014/main" val="2163121637"/>
                  </a:ext>
                </a:extLst>
              </a:tr>
              <a:tr h="0">
                <a:tc>
                  <a:txBody>
                    <a:bodyPr/>
                    <a:lstStyle/>
                    <a:p>
                      <a:pPr marL="0" marR="0" algn="just" fontAlgn="base" hangingPunct="0">
                        <a:lnSpc>
                          <a:spcPts val="1300"/>
                        </a:lnSpc>
                        <a:spcBef>
                          <a:spcPts val="0"/>
                        </a:spcBef>
                        <a:spcAft>
                          <a:spcPts val="0"/>
                        </a:spcAft>
                      </a:pPr>
                      <a:r>
                        <a:rPr lang="en-US" sz="1600">
                          <a:effectLst/>
                          <a:latin typeface="Franklin Gothic Demi" panose="020B0703020102020204" pitchFamily="34" charset="0"/>
                        </a:rPr>
                        <a:t>2</a:t>
                      </a:r>
                      <a:endParaRPr lang="en-US" sz="1600">
                        <a:effectLst/>
                        <a:latin typeface="Franklin Gothic Demi" panose="020B0703020102020204" pitchFamily="34" charset="0"/>
                        <a:ea typeface="Times New Roman" panose="02020603050405020304" pitchFamily="18" charset="0"/>
                      </a:endParaRPr>
                    </a:p>
                  </a:txBody>
                  <a:tcPr marL="0" marR="0" marT="0" marB="0">
                    <a:solidFill>
                      <a:schemeClr val="bg1"/>
                    </a:solidFill>
                  </a:tcPr>
                </a:tc>
                <a:tc>
                  <a:txBody>
                    <a:bodyPr/>
                    <a:lstStyle/>
                    <a:p>
                      <a:pPr marL="0" marR="0" algn="just" fontAlgn="base" hangingPunct="0">
                        <a:lnSpc>
                          <a:spcPts val="1300"/>
                        </a:lnSpc>
                        <a:spcBef>
                          <a:spcPts val="0"/>
                        </a:spcBef>
                        <a:spcAft>
                          <a:spcPts val="0"/>
                        </a:spcAft>
                      </a:pPr>
                      <a:r>
                        <a:rPr lang="en-US" sz="1600" dirty="0">
                          <a:effectLst/>
                          <a:latin typeface="Franklin Gothic Demi" panose="020B0703020102020204" pitchFamily="34" charset="0"/>
                        </a:rPr>
                        <a:t>1.03</a:t>
                      </a:r>
                      <a:endParaRPr lang="en-US" sz="1600" dirty="0">
                        <a:effectLst/>
                        <a:latin typeface="Franklin Gothic Demi" panose="020B0703020102020204" pitchFamily="34" charset="0"/>
                        <a:ea typeface="Times New Roman" panose="02020603050405020304" pitchFamily="18" charset="0"/>
                      </a:endParaRPr>
                    </a:p>
                  </a:txBody>
                  <a:tcPr marL="0" marR="0" marT="0" marB="0">
                    <a:solidFill>
                      <a:schemeClr val="bg1"/>
                    </a:solidFill>
                  </a:tcPr>
                </a:tc>
                <a:extLst>
                  <a:ext uri="{0D108BD9-81ED-4DB2-BD59-A6C34878D82A}">
                    <a16:rowId xmlns:a16="http://schemas.microsoft.com/office/drawing/2014/main" val="4110764249"/>
                  </a:ext>
                </a:extLst>
              </a:tr>
              <a:tr h="0">
                <a:tc>
                  <a:txBody>
                    <a:bodyPr/>
                    <a:lstStyle/>
                    <a:p>
                      <a:pPr marL="0" marR="0" algn="just" fontAlgn="base" hangingPunct="0">
                        <a:lnSpc>
                          <a:spcPts val="1300"/>
                        </a:lnSpc>
                        <a:spcBef>
                          <a:spcPts val="0"/>
                        </a:spcBef>
                        <a:spcAft>
                          <a:spcPts val="0"/>
                        </a:spcAft>
                      </a:pPr>
                      <a:r>
                        <a:rPr lang="en-US" sz="1600">
                          <a:effectLst/>
                          <a:latin typeface="Franklin Gothic Demi" panose="020B0703020102020204" pitchFamily="34" charset="0"/>
                        </a:rPr>
                        <a:t>3</a:t>
                      </a:r>
                      <a:endParaRPr lang="en-US" sz="1600">
                        <a:effectLst/>
                        <a:latin typeface="Franklin Gothic Demi" panose="020B0703020102020204" pitchFamily="34" charset="0"/>
                        <a:ea typeface="Times New Roman" panose="02020603050405020304" pitchFamily="18" charset="0"/>
                      </a:endParaRPr>
                    </a:p>
                  </a:txBody>
                  <a:tcPr marL="0" marR="0" marT="0" marB="0">
                    <a:solidFill>
                      <a:schemeClr val="bg1"/>
                    </a:solidFill>
                  </a:tcPr>
                </a:tc>
                <a:tc>
                  <a:txBody>
                    <a:bodyPr/>
                    <a:lstStyle/>
                    <a:p>
                      <a:pPr marL="0" marR="0" algn="just" fontAlgn="base" hangingPunct="0">
                        <a:lnSpc>
                          <a:spcPts val="1300"/>
                        </a:lnSpc>
                        <a:spcBef>
                          <a:spcPts val="0"/>
                        </a:spcBef>
                        <a:spcAft>
                          <a:spcPts val="0"/>
                        </a:spcAft>
                      </a:pPr>
                      <a:r>
                        <a:rPr lang="en-US" sz="1600" dirty="0">
                          <a:effectLst/>
                          <a:latin typeface="Franklin Gothic Demi" panose="020B0703020102020204" pitchFamily="34" charset="0"/>
                        </a:rPr>
                        <a:t>1.07</a:t>
                      </a:r>
                      <a:endParaRPr lang="en-US" sz="1600" dirty="0">
                        <a:effectLst/>
                        <a:latin typeface="Franklin Gothic Demi" panose="020B0703020102020204" pitchFamily="34" charset="0"/>
                        <a:ea typeface="Times New Roman" panose="02020603050405020304" pitchFamily="18" charset="0"/>
                      </a:endParaRPr>
                    </a:p>
                  </a:txBody>
                  <a:tcPr marL="0" marR="0" marT="0" marB="0">
                    <a:solidFill>
                      <a:schemeClr val="bg1"/>
                    </a:solidFill>
                  </a:tcPr>
                </a:tc>
                <a:extLst>
                  <a:ext uri="{0D108BD9-81ED-4DB2-BD59-A6C34878D82A}">
                    <a16:rowId xmlns:a16="http://schemas.microsoft.com/office/drawing/2014/main" val="623029638"/>
                  </a:ext>
                </a:extLst>
              </a:tr>
              <a:tr h="0">
                <a:tc>
                  <a:txBody>
                    <a:bodyPr/>
                    <a:lstStyle/>
                    <a:p>
                      <a:pPr marL="0" marR="0" algn="just" fontAlgn="base" hangingPunct="0">
                        <a:lnSpc>
                          <a:spcPts val="1300"/>
                        </a:lnSpc>
                        <a:spcBef>
                          <a:spcPts val="0"/>
                        </a:spcBef>
                        <a:spcAft>
                          <a:spcPts val="0"/>
                        </a:spcAft>
                      </a:pPr>
                      <a:r>
                        <a:rPr lang="en-US" sz="1600">
                          <a:effectLst/>
                          <a:latin typeface="Franklin Gothic Demi" panose="020B0703020102020204" pitchFamily="34" charset="0"/>
                        </a:rPr>
                        <a:t>4</a:t>
                      </a:r>
                      <a:endParaRPr lang="en-US" sz="1600">
                        <a:effectLst/>
                        <a:latin typeface="Franklin Gothic Demi" panose="020B0703020102020204" pitchFamily="34" charset="0"/>
                        <a:ea typeface="Times New Roman" panose="02020603050405020304" pitchFamily="18" charset="0"/>
                      </a:endParaRPr>
                    </a:p>
                  </a:txBody>
                  <a:tcPr marL="0" marR="0" marT="0" marB="0">
                    <a:solidFill>
                      <a:schemeClr val="bg1"/>
                    </a:solidFill>
                  </a:tcPr>
                </a:tc>
                <a:tc>
                  <a:txBody>
                    <a:bodyPr/>
                    <a:lstStyle/>
                    <a:p>
                      <a:pPr marL="0" marR="0" algn="just" fontAlgn="base" hangingPunct="0">
                        <a:lnSpc>
                          <a:spcPts val="1300"/>
                        </a:lnSpc>
                        <a:spcBef>
                          <a:spcPts val="0"/>
                        </a:spcBef>
                        <a:spcAft>
                          <a:spcPts val="0"/>
                        </a:spcAft>
                      </a:pPr>
                      <a:r>
                        <a:rPr lang="en-US" sz="1600" dirty="0">
                          <a:effectLst/>
                          <a:latin typeface="Franklin Gothic Demi" panose="020B0703020102020204" pitchFamily="34" charset="0"/>
                        </a:rPr>
                        <a:t>1.10</a:t>
                      </a:r>
                      <a:endParaRPr lang="en-US" sz="1600" dirty="0">
                        <a:effectLst/>
                        <a:latin typeface="Franklin Gothic Demi" panose="020B0703020102020204" pitchFamily="34" charset="0"/>
                        <a:ea typeface="Times New Roman" panose="02020603050405020304" pitchFamily="18" charset="0"/>
                      </a:endParaRPr>
                    </a:p>
                  </a:txBody>
                  <a:tcPr marL="0" marR="0" marT="0" marB="0">
                    <a:solidFill>
                      <a:schemeClr val="bg1"/>
                    </a:solidFill>
                  </a:tcPr>
                </a:tc>
                <a:extLst>
                  <a:ext uri="{0D108BD9-81ED-4DB2-BD59-A6C34878D82A}">
                    <a16:rowId xmlns:a16="http://schemas.microsoft.com/office/drawing/2014/main" val="2069826028"/>
                  </a:ext>
                </a:extLst>
              </a:tr>
              <a:tr h="0">
                <a:tc>
                  <a:txBody>
                    <a:bodyPr/>
                    <a:lstStyle/>
                    <a:p>
                      <a:pPr marL="0" marR="0" algn="just" fontAlgn="base" hangingPunct="0">
                        <a:lnSpc>
                          <a:spcPts val="1300"/>
                        </a:lnSpc>
                        <a:spcBef>
                          <a:spcPts val="0"/>
                        </a:spcBef>
                        <a:spcAft>
                          <a:spcPts val="0"/>
                        </a:spcAft>
                      </a:pPr>
                      <a:r>
                        <a:rPr lang="en-US" sz="1600">
                          <a:effectLst/>
                          <a:latin typeface="Franklin Gothic Demi" panose="020B0703020102020204" pitchFamily="34" charset="0"/>
                        </a:rPr>
                        <a:t>5</a:t>
                      </a:r>
                      <a:endParaRPr lang="en-US" sz="1600">
                        <a:effectLst/>
                        <a:latin typeface="Franklin Gothic Demi" panose="020B0703020102020204" pitchFamily="34" charset="0"/>
                        <a:ea typeface="Times New Roman" panose="02020603050405020304" pitchFamily="18" charset="0"/>
                      </a:endParaRPr>
                    </a:p>
                  </a:txBody>
                  <a:tcPr marL="0" marR="0" marT="0" marB="0">
                    <a:solidFill>
                      <a:schemeClr val="bg1"/>
                    </a:solidFill>
                  </a:tcPr>
                </a:tc>
                <a:tc>
                  <a:txBody>
                    <a:bodyPr/>
                    <a:lstStyle/>
                    <a:p>
                      <a:pPr marL="0" marR="0" algn="just" fontAlgn="base" hangingPunct="0">
                        <a:lnSpc>
                          <a:spcPts val="1300"/>
                        </a:lnSpc>
                        <a:spcBef>
                          <a:spcPts val="0"/>
                        </a:spcBef>
                        <a:spcAft>
                          <a:spcPts val="0"/>
                        </a:spcAft>
                      </a:pPr>
                      <a:r>
                        <a:rPr lang="en-US" sz="1600" dirty="0">
                          <a:effectLst/>
                          <a:latin typeface="Franklin Gothic Demi" panose="020B0703020102020204" pitchFamily="34" charset="0"/>
                        </a:rPr>
                        <a:t>1.14</a:t>
                      </a:r>
                      <a:endParaRPr lang="en-US" sz="1600" dirty="0">
                        <a:effectLst/>
                        <a:latin typeface="Franklin Gothic Demi" panose="020B0703020102020204" pitchFamily="34" charset="0"/>
                        <a:ea typeface="Times New Roman" panose="02020603050405020304" pitchFamily="18" charset="0"/>
                      </a:endParaRPr>
                    </a:p>
                  </a:txBody>
                  <a:tcPr marL="0" marR="0" marT="0" marB="0">
                    <a:solidFill>
                      <a:schemeClr val="bg1"/>
                    </a:solidFill>
                  </a:tcPr>
                </a:tc>
                <a:extLst>
                  <a:ext uri="{0D108BD9-81ED-4DB2-BD59-A6C34878D82A}">
                    <a16:rowId xmlns:a16="http://schemas.microsoft.com/office/drawing/2014/main" val="2917425491"/>
                  </a:ext>
                </a:extLst>
              </a:tr>
              <a:tr h="0">
                <a:tc>
                  <a:txBody>
                    <a:bodyPr/>
                    <a:lstStyle/>
                    <a:p>
                      <a:pPr marL="0" marR="0" algn="just" fontAlgn="base" hangingPunct="0">
                        <a:lnSpc>
                          <a:spcPts val="1300"/>
                        </a:lnSpc>
                        <a:spcBef>
                          <a:spcPts val="0"/>
                        </a:spcBef>
                        <a:spcAft>
                          <a:spcPts val="0"/>
                        </a:spcAft>
                      </a:pPr>
                      <a:r>
                        <a:rPr lang="en-US" sz="1600">
                          <a:effectLst/>
                          <a:latin typeface="Franklin Gothic Demi" panose="020B0703020102020204" pitchFamily="34" charset="0"/>
                        </a:rPr>
                        <a:t>6-10</a:t>
                      </a:r>
                      <a:endParaRPr lang="en-US" sz="1600">
                        <a:effectLst/>
                        <a:latin typeface="Franklin Gothic Demi" panose="020B0703020102020204" pitchFamily="34" charset="0"/>
                        <a:ea typeface="Times New Roman" panose="02020603050405020304" pitchFamily="18" charset="0"/>
                      </a:endParaRPr>
                    </a:p>
                  </a:txBody>
                  <a:tcPr marL="0" marR="0" marT="0" marB="0">
                    <a:solidFill>
                      <a:schemeClr val="bg1"/>
                    </a:solidFill>
                  </a:tcPr>
                </a:tc>
                <a:tc>
                  <a:txBody>
                    <a:bodyPr/>
                    <a:lstStyle/>
                    <a:p>
                      <a:pPr marL="0" marR="0" algn="just" fontAlgn="base" hangingPunct="0">
                        <a:lnSpc>
                          <a:spcPts val="1300"/>
                        </a:lnSpc>
                        <a:spcBef>
                          <a:spcPts val="0"/>
                        </a:spcBef>
                        <a:spcAft>
                          <a:spcPts val="0"/>
                        </a:spcAft>
                      </a:pPr>
                      <a:r>
                        <a:rPr lang="en-US" sz="1600" dirty="0">
                          <a:effectLst/>
                          <a:latin typeface="Franklin Gothic Demi" panose="020B0703020102020204" pitchFamily="34" charset="0"/>
                        </a:rPr>
                        <a:t>1.25</a:t>
                      </a:r>
                      <a:endParaRPr lang="en-US" sz="1600" dirty="0">
                        <a:effectLst/>
                        <a:latin typeface="Franklin Gothic Demi" panose="020B0703020102020204" pitchFamily="34" charset="0"/>
                        <a:ea typeface="Times New Roman" panose="02020603050405020304" pitchFamily="18" charset="0"/>
                      </a:endParaRPr>
                    </a:p>
                  </a:txBody>
                  <a:tcPr marL="0" marR="0" marT="0" marB="0">
                    <a:solidFill>
                      <a:schemeClr val="bg1"/>
                    </a:solidFill>
                  </a:tcPr>
                </a:tc>
                <a:extLst>
                  <a:ext uri="{0D108BD9-81ED-4DB2-BD59-A6C34878D82A}">
                    <a16:rowId xmlns:a16="http://schemas.microsoft.com/office/drawing/2014/main" val="3863167188"/>
                  </a:ext>
                </a:extLst>
              </a:tr>
              <a:tr h="0">
                <a:tc>
                  <a:txBody>
                    <a:bodyPr/>
                    <a:lstStyle/>
                    <a:p>
                      <a:pPr marL="0" marR="0" algn="just" fontAlgn="base" hangingPunct="0">
                        <a:lnSpc>
                          <a:spcPts val="1300"/>
                        </a:lnSpc>
                        <a:spcBef>
                          <a:spcPts val="0"/>
                        </a:spcBef>
                        <a:spcAft>
                          <a:spcPts val="0"/>
                        </a:spcAft>
                      </a:pPr>
                      <a:r>
                        <a:rPr lang="en-US" sz="1600">
                          <a:effectLst/>
                          <a:latin typeface="Franklin Gothic Demi" panose="020B0703020102020204" pitchFamily="34" charset="0"/>
                        </a:rPr>
                        <a:t>11-15</a:t>
                      </a:r>
                      <a:endParaRPr lang="en-US" sz="1600">
                        <a:effectLst/>
                        <a:latin typeface="Franklin Gothic Demi" panose="020B0703020102020204" pitchFamily="34" charset="0"/>
                        <a:ea typeface="Times New Roman" panose="02020603050405020304" pitchFamily="18" charset="0"/>
                      </a:endParaRPr>
                    </a:p>
                  </a:txBody>
                  <a:tcPr marL="0" marR="0" marT="0" marB="0">
                    <a:solidFill>
                      <a:schemeClr val="bg1"/>
                    </a:solidFill>
                  </a:tcPr>
                </a:tc>
                <a:tc>
                  <a:txBody>
                    <a:bodyPr/>
                    <a:lstStyle/>
                    <a:p>
                      <a:pPr marL="0" marR="0" algn="just" fontAlgn="base" hangingPunct="0">
                        <a:lnSpc>
                          <a:spcPts val="1300"/>
                        </a:lnSpc>
                        <a:spcBef>
                          <a:spcPts val="0"/>
                        </a:spcBef>
                        <a:spcAft>
                          <a:spcPts val="0"/>
                        </a:spcAft>
                      </a:pPr>
                      <a:r>
                        <a:rPr lang="en-US" sz="1600" dirty="0">
                          <a:effectLst/>
                          <a:latin typeface="Franklin Gothic Demi" panose="020B0703020102020204" pitchFamily="34" charset="0"/>
                        </a:rPr>
                        <a:t>1.46</a:t>
                      </a:r>
                      <a:endParaRPr lang="en-US" sz="1600" dirty="0">
                        <a:effectLst/>
                        <a:latin typeface="Franklin Gothic Demi" panose="020B0703020102020204" pitchFamily="34" charset="0"/>
                        <a:ea typeface="Times New Roman" panose="02020603050405020304" pitchFamily="18" charset="0"/>
                      </a:endParaRPr>
                    </a:p>
                  </a:txBody>
                  <a:tcPr marL="0" marR="0" marT="0" marB="0">
                    <a:solidFill>
                      <a:schemeClr val="bg1"/>
                    </a:solidFill>
                  </a:tcPr>
                </a:tc>
                <a:extLst>
                  <a:ext uri="{0D108BD9-81ED-4DB2-BD59-A6C34878D82A}">
                    <a16:rowId xmlns:a16="http://schemas.microsoft.com/office/drawing/2014/main" val="2193565706"/>
                  </a:ext>
                </a:extLst>
              </a:tr>
              <a:tr h="0">
                <a:tc>
                  <a:txBody>
                    <a:bodyPr/>
                    <a:lstStyle/>
                    <a:p>
                      <a:pPr marL="0" marR="0" algn="just" fontAlgn="base" hangingPunct="0">
                        <a:lnSpc>
                          <a:spcPts val="1300"/>
                        </a:lnSpc>
                        <a:spcBef>
                          <a:spcPts val="0"/>
                        </a:spcBef>
                        <a:spcAft>
                          <a:spcPts val="0"/>
                        </a:spcAft>
                      </a:pPr>
                      <a:r>
                        <a:rPr lang="en-US" sz="1600" dirty="0">
                          <a:effectLst/>
                          <a:latin typeface="Franklin Gothic Demi" panose="020B0703020102020204" pitchFamily="34" charset="0"/>
                        </a:rPr>
                        <a:t>16-20</a:t>
                      </a:r>
                      <a:endParaRPr lang="en-US" sz="1600" dirty="0">
                        <a:effectLst/>
                        <a:latin typeface="Franklin Gothic Demi" panose="020B0703020102020204" pitchFamily="34" charset="0"/>
                        <a:ea typeface="Times New Roman" panose="02020603050405020304" pitchFamily="18" charset="0"/>
                      </a:endParaRPr>
                    </a:p>
                  </a:txBody>
                  <a:tcPr marL="0" marR="0" marT="0" marB="0">
                    <a:solidFill>
                      <a:schemeClr val="bg1"/>
                    </a:solidFill>
                  </a:tcPr>
                </a:tc>
                <a:tc>
                  <a:txBody>
                    <a:bodyPr/>
                    <a:lstStyle/>
                    <a:p>
                      <a:pPr marL="0" marR="0" algn="just" fontAlgn="base" hangingPunct="0">
                        <a:lnSpc>
                          <a:spcPts val="1300"/>
                        </a:lnSpc>
                        <a:spcBef>
                          <a:spcPts val="0"/>
                        </a:spcBef>
                        <a:spcAft>
                          <a:spcPts val="0"/>
                        </a:spcAft>
                      </a:pPr>
                      <a:r>
                        <a:rPr lang="en-US" sz="1600" dirty="0">
                          <a:effectLst/>
                          <a:latin typeface="Franklin Gothic Demi" panose="020B0703020102020204" pitchFamily="34" charset="0"/>
                        </a:rPr>
                        <a:t>1.68</a:t>
                      </a:r>
                      <a:endParaRPr lang="en-US" sz="1600" dirty="0">
                        <a:effectLst/>
                        <a:latin typeface="Franklin Gothic Demi" panose="020B0703020102020204" pitchFamily="34" charset="0"/>
                        <a:ea typeface="Times New Roman" panose="02020603050405020304" pitchFamily="18" charset="0"/>
                      </a:endParaRPr>
                    </a:p>
                  </a:txBody>
                  <a:tcPr marL="0" marR="0" marT="0" marB="0">
                    <a:solidFill>
                      <a:schemeClr val="bg1"/>
                    </a:solidFill>
                  </a:tcPr>
                </a:tc>
                <a:extLst>
                  <a:ext uri="{0D108BD9-81ED-4DB2-BD59-A6C34878D82A}">
                    <a16:rowId xmlns:a16="http://schemas.microsoft.com/office/drawing/2014/main" val="1112656353"/>
                  </a:ext>
                </a:extLst>
              </a:tr>
              <a:tr h="0">
                <a:tc>
                  <a:txBody>
                    <a:bodyPr/>
                    <a:lstStyle/>
                    <a:p>
                      <a:pPr marL="0" marR="0" algn="just" fontAlgn="base" hangingPunct="0">
                        <a:lnSpc>
                          <a:spcPts val="1300"/>
                        </a:lnSpc>
                        <a:spcBef>
                          <a:spcPts val="0"/>
                        </a:spcBef>
                        <a:spcAft>
                          <a:spcPts val="0"/>
                        </a:spcAft>
                      </a:pPr>
                      <a:r>
                        <a:rPr lang="en-US" sz="1600">
                          <a:effectLst/>
                          <a:latin typeface="Franklin Gothic Demi" panose="020B0703020102020204" pitchFamily="34" charset="0"/>
                        </a:rPr>
                        <a:t>21-25</a:t>
                      </a:r>
                      <a:endParaRPr lang="en-US" sz="1600">
                        <a:effectLst/>
                        <a:latin typeface="Franklin Gothic Demi" panose="020B0703020102020204" pitchFamily="34" charset="0"/>
                        <a:ea typeface="Times New Roman" panose="02020603050405020304" pitchFamily="18" charset="0"/>
                      </a:endParaRPr>
                    </a:p>
                  </a:txBody>
                  <a:tcPr marL="0" marR="0" marT="0" marB="0">
                    <a:solidFill>
                      <a:schemeClr val="bg1"/>
                    </a:solidFill>
                  </a:tcPr>
                </a:tc>
                <a:tc>
                  <a:txBody>
                    <a:bodyPr/>
                    <a:lstStyle/>
                    <a:p>
                      <a:pPr marL="0" marR="0" algn="just" fontAlgn="base" hangingPunct="0">
                        <a:lnSpc>
                          <a:spcPts val="1300"/>
                        </a:lnSpc>
                        <a:spcBef>
                          <a:spcPts val="0"/>
                        </a:spcBef>
                        <a:spcAft>
                          <a:spcPts val="0"/>
                        </a:spcAft>
                      </a:pPr>
                      <a:r>
                        <a:rPr lang="en-US" sz="1600" dirty="0">
                          <a:effectLst/>
                          <a:latin typeface="Franklin Gothic Demi" panose="020B0703020102020204" pitchFamily="34" charset="0"/>
                        </a:rPr>
                        <a:t>1.92</a:t>
                      </a:r>
                      <a:endParaRPr lang="en-US" sz="1600" dirty="0">
                        <a:effectLst/>
                        <a:latin typeface="Franklin Gothic Demi" panose="020B0703020102020204" pitchFamily="34" charset="0"/>
                        <a:ea typeface="Times New Roman" panose="02020603050405020304" pitchFamily="18" charset="0"/>
                      </a:endParaRPr>
                    </a:p>
                  </a:txBody>
                  <a:tcPr marL="0" marR="0" marT="0" marB="0">
                    <a:solidFill>
                      <a:schemeClr val="bg1"/>
                    </a:solidFill>
                  </a:tcPr>
                </a:tc>
                <a:extLst>
                  <a:ext uri="{0D108BD9-81ED-4DB2-BD59-A6C34878D82A}">
                    <a16:rowId xmlns:a16="http://schemas.microsoft.com/office/drawing/2014/main" val="2943421284"/>
                  </a:ext>
                </a:extLst>
              </a:tr>
              <a:tr h="0">
                <a:tc>
                  <a:txBody>
                    <a:bodyPr/>
                    <a:lstStyle/>
                    <a:p>
                      <a:pPr marL="0" marR="0" algn="just" fontAlgn="base" hangingPunct="0">
                        <a:lnSpc>
                          <a:spcPts val="1300"/>
                        </a:lnSpc>
                        <a:spcBef>
                          <a:spcPts val="0"/>
                        </a:spcBef>
                        <a:spcAft>
                          <a:spcPts val="0"/>
                        </a:spcAft>
                      </a:pPr>
                      <a:r>
                        <a:rPr lang="en-US" sz="1600">
                          <a:effectLst/>
                          <a:latin typeface="Franklin Gothic Demi" panose="020B0703020102020204" pitchFamily="34" charset="0"/>
                        </a:rPr>
                        <a:t>26-30</a:t>
                      </a:r>
                      <a:endParaRPr lang="en-US" sz="1600">
                        <a:effectLst/>
                        <a:latin typeface="Franklin Gothic Demi" panose="020B0703020102020204" pitchFamily="34" charset="0"/>
                        <a:ea typeface="Times New Roman" panose="02020603050405020304" pitchFamily="18" charset="0"/>
                      </a:endParaRPr>
                    </a:p>
                  </a:txBody>
                  <a:tcPr marL="0" marR="0" marT="0" marB="0">
                    <a:solidFill>
                      <a:schemeClr val="bg1"/>
                    </a:solidFill>
                  </a:tcPr>
                </a:tc>
                <a:tc>
                  <a:txBody>
                    <a:bodyPr/>
                    <a:lstStyle/>
                    <a:p>
                      <a:pPr marL="0" marR="0" algn="just" fontAlgn="base" hangingPunct="0">
                        <a:lnSpc>
                          <a:spcPts val="1300"/>
                        </a:lnSpc>
                        <a:spcBef>
                          <a:spcPts val="0"/>
                        </a:spcBef>
                        <a:spcAft>
                          <a:spcPts val="0"/>
                        </a:spcAft>
                      </a:pPr>
                      <a:r>
                        <a:rPr lang="en-US" sz="1600" dirty="0">
                          <a:effectLst/>
                          <a:latin typeface="Franklin Gothic Demi" panose="020B0703020102020204" pitchFamily="34" charset="0"/>
                        </a:rPr>
                        <a:t>2.18</a:t>
                      </a:r>
                      <a:endParaRPr lang="en-US" sz="1600" dirty="0">
                        <a:effectLst/>
                        <a:latin typeface="Franklin Gothic Demi" panose="020B0703020102020204" pitchFamily="34" charset="0"/>
                        <a:ea typeface="Times New Roman" panose="02020603050405020304" pitchFamily="18" charset="0"/>
                      </a:endParaRPr>
                    </a:p>
                  </a:txBody>
                  <a:tcPr marL="0" marR="0" marT="0" marB="0">
                    <a:solidFill>
                      <a:schemeClr val="bg1"/>
                    </a:solidFill>
                  </a:tcPr>
                </a:tc>
                <a:extLst>
                  <a:ext uri="{0D108BD9-81ED-4DB2-BD59-A6C34878D82A}">
                    <a16:rowId xmlns:a16="http://schemas.microsoft.com/office/drawing/2014/main" val="1610583449"/>
                  </a:ext>
                </a:extLst>
              </a:tr>
              <a:tr h="0">
                <a:tc>
                  <a:txBody>
                    <a:bodyPr/>
                    <a:lstStyle/>
                    <a:p>
                      <a:pPr marL="0" marR="0" algn="just" fontAlgn="base" hangingPunct="0">
                        <a:lnSpc>
                          <a:spcPts val="1300"/>
                        </a:lnSpc>
                        <a:spcBef>
                          <a:spcPts val="0"/>
                        </a:spcBef>
                        <a:spcAft>
                          <a:spcPts val="0"/>
                        </a:spcAft>
                      </a:pPr>
                      <a:r>
                        <a:rPr lang="en-US" sz="1600">
                          <a:effectLst/>
                          <a:latin typeface="Franklin Gothic Demi" panose="020B0703020102020204" pitchFamily="34" charset="0"/>
                        </a:rPr>
                        <a:t>31-35</a:t>
                      </a:r>
                      <a:endParaRPr lang="en-US" sz="1600">
                        <a:effectLst/>
                        <a:latin typeface="Franklin Gothic Demi" panose="020B0703020102020204" pitchFamily="34" charset="0"/>
                        <a:ea typeface="Times New Roman" panose="02020603050405020304" pitchFamily="18" charset="0"/>
                      </a:endParaRPr>
                    </a:p>
                  </a:txBody>
                  <a:tcPr marL="0" marR="0" marT="0" marB="0">
                    <a:solidFill>
                      <a:schemeClr val="bg1"/>
                    </a:solidFill>
                  </a:tcPr>
                </a:tc>
                <a:tc>
                  <a:txBody>
                    <a:bodyPr/>
                    <a:lstStyle/>
                    <a:p>
                      <a:pPr marL="0" marR="0" algn="just" fontAlgn="base" hangingPunct="0">
                        <a:lnSpc>
                          <a:spcPts val="1300"/>
                        </a:lnSpc>
                        <a:spcBef>
                          <a:spcPts val="0"/>
                        </a:spcBef>
                        <a:spcAft>
                          <a:spcPts val="0"/>
                        </a:spcAft>
                      </a:pPr>
                      <a:r>
                        <a:rPr lang="en-US" sz="1600" dirty="0">
                          <a:effectLst/>
                          <a:latin typeface="Franklin Gothic Demi" panose="020B0703020102020204" pitchFamily="34" charset="0"/>
                        </a:rPr>
                        <a:t>2.45</a:t>
                      </a:r>
                      <a:endParaRPr lang="en-US" sz="1600" dirty="0">
                        <a:effectLst/>
                        <a:latin typeface="Franklin Gothic Demi" panose="020B0703020102020204" pitchFamily="34" charset="0"/>
                        <a:ea typeface="Times New Roman" panose="02020603050405020304" pitchFamily="18" charset="0"/>
                      </a:endParaRPr>
                    </a:p>
                  </a:txBody>
                  <a:tcPr marL="0" marR="0" marT="0" marB="0">
                    <a:solidFill>
                      <a:schemeClr val="bg1"/>
                    </a:solidFill>
                  </a:tcPr>
                </a:tc>
                <a:extLst>
                  <a:ext uri="{0D108BD9-81ED-4DB2-BD59-A6C34878D82A}">
                    <a16:rowId xmlns:a16="http://schemas.microsoft.com/office/drawing/2014/main" val="1152257740"/>
                  </a:ext>
                </a:extLst>
              </a:tr>
              <a:tr h="0">
                <a:tc>
                  <a:txBody>
                    <a:bodyPr/>
                    <a:lstStyle/>
                    <a:p>
                      <a:pPr marL="0" marR="0" algn="just" fontAlgn="base" hangingPunct="0">
                        <a:lnSpc>
                          <a:spcPts val="1300"/>
                        </a:lnSpc>
                        <a:spcBef>
                          <a:spcPts val="0"/>
                        </a:spcBef>
                        <a:spcAft>
                          <a:spcPts val="0"/>
                        </a:spcAft>
                      </a:pPr>
                      <a:r>
                        <a:rPr lang="en-US" sz="1600">
                          <a:effectLst/>
                          <a:latin typeface="Franklin Gothic Demi" panose="020B0703020102020204" pitchFamily="34" charset="0"/>
                        </a:rPr>
                        <a:t>36-40</a:t>
                      </a:r>
                      <a:endParaRPr lang="en-US" sz="1600">
                        <a:effectLst/>
                        <a:latin typeface="Franklin Gothic Demi" panose="020B0703020102020204" pitchFamily="34" charset="0"/>
                        <a:ea typeface="Times New Roman" panose="02020603050405020304" pitchFamily="18" charset="0"/>
                      </a:endParaRPr>
                    </a:p>
                  </a:txBody>
                  <a:tcPr marL="0" marR="0" marT="0" marB="0">
                    <a:solidFill>
                      <a:schemeClr val="bg1"/>
                    </a:solidFill>
                  </a:tcPr>
                </a:tc>
                <a:tc>
                  <a:txBody>
                    <a:bodyPr/>
                    <a:lstStyle/>
                    <a:p>
                      <a:pPr marL="0" marR="0" algn="just" fontAlgn="base" hangingPunct="0">
                        <a:lnSpc>
                          <a:spcPts val="1300"/>
                        </a:lnSpc>
                        <a:spcBef>
                          <a:spcPts val="0"/>
                        </a:spcBef>
                        <a:spcAft>
                          <a:spcPts val="0"/>
                        </a:spcAft>
                      </a:pPr>
                      <a:r>
                        <a:rPr lang="en-US" sz="1600" dirty="0">
                          <a:effectLst/>
                          <a:latin typeface="Franklin Gothic Demi" panose="020B0703020102020204" pitchFamily="34" charset="0"/>
                        </a:rPr>
                        <a:t>2.73</a:t>
                      </a:r>
                      <a:endParaRPr lang="en-US" sz="1600" dirty="0">
                        <a:effectLst/>
                        <a:latin typeface="Franklin Gothic Demi" panose="020B0703020102020204" pitchFamily="34" charset="0"/>
                        <a:ea typeface="Times New Roman" panose="02020603050405020304" pitchFamily="18" charset="0"/>
                      </a:endParaRPr>
                    </a:p>
                  </a:txBody>
                  <a:tcPr marL="0" marR="0" marT="0" marB="0">
                    <a:solidFill>
                      <a:schemeClr val="bg1"/>
                    </a:solidFill>
                  </a:tcPr>
                </a:tc>
                <a:extLst>
                  <a:ext uri="{0D108BD9-81ED-4DB2-BD59-A6C34878D82A}">
                    <a16:rowId xmlns:a16="http://schemas.microsoft.com/office/drawing/2014/main" val="3136168830"/>
                  </a:ext>
                </a:extLst>
              </a:tr>
              <a:tr h="0">
                <a:tc>
                  <a:txBody>
                    <a:bodyPr/>
                    <a:lstStyle/>
                    <a:p>
                      <a:pPr marL="0" marR="0" algn="just" fontAlgn="base" hangingPunct="0">
                        <a:lnSpc>
                          <a:spcPts val="1300"/>
                        </a:lnSpc>
                        <a:spcBef>
                          <a:spcPts val="0"/>
                        </a:spcBef>
                        <a:spcAft>
                          <a:spcPts val="0"/>
                        </a:spcAft>
                      </a:pPr>
                      <a:r>
                        <a:rPr lang="en-US" sz="1600">
                          <a:effectLst/>
                          <a:latin typeface="Franklin Gothic Demi" panose="020B0703020102020204" pitchFamily="34" charset="0"/>
                        </a:rPr>
                        <a:t>41-45</a:t>
                      </a:r>
                      <a:endParaRPr lang="en-US" sz="1600">
                        <a:effectLst/>
                        <a:latin typeface="Franklin Gothic Demi" panose="020B0703020102020204" pitchFamily="34" charset="0"/>
                        <a:ea typeface="Times New Roman" panose="02020603050405020304" pitchFamily="18" charset="0"/>
                      </a:endParaRPr>
                    </a:p>
                  </a:txBody>
                  <a:tcPr marL="0" marR="0" marT="0" marB="0">
                    <a:solidFill>
                      <a:schemeClr val="bg1"/>
                    </a:solidFill>
                  </a:tcPr>
                </a:tc>
                <a:tc>
                  <a:txBody>
                    <a:bodyPr/>
                    <a:lstStyle/>
                    <a:p>
                      <a:pPr marL="0" marR="0" algn="just" fontAlgn="base" hangingPunct="0">
                        <a:lnSpc>
                          <a:spcPts val="1300"/>
                        </a:lnSpc>
                        <a:spcBef>
                          <a:spcPts val="0"/>
                        </a:spcBef>
                        <a:spcAft>
                          <a:spcPts val="0"/>
                        </a:spcAft>
                      </a:pPr>
                      <a:r>
                        <a:rPr lang="en-US" sz="1600" dirty="0">
                          <a:effectLst/>
                          <a:latin typeface="Franklin Gothic Demi" panose="020B0703020102020204" pitchFamily="34" charset="0"/>
                        </a:rPr>
                        <a:t>3.03</a:t>
                      </a:r>
                      <a:endParaRPr lang="en-US" sz="1600" dirty="0">
                        <a:effectLst/>
                        <a:latin typeface="Franklin Gothic Demi" panose="020B0703020102020204" pitchFamily="34" charset="0"/>
                        <a:ea typeface="Times New Roman" panose="02020603050405020304" pitchFamily="18" charset="0"/>
                      </a:endParaRPr>
                    </a:p>
                  </a:txBody>
                  <a:tcPr marL="0" marR="0" marT="0" marB="0">
                    <a:solidFill>
                      <a:schemeClr val="bg1"/>
                    </a:solidFill>
                  </a:tcPr>
                </a:tc>
                <a:extLst>
                  <a:ext uri="{0D108BD9-81ED-4DB2-BD59-A6C34878D82A}">
                    <a16:rowId xmlns:a16="http://schemas.microsoft.com/office/drawing/2014/main" val="2116271198"/>
                  </a:ext>
                </a:extLst>
              </a:tr>
              <a:tr h="0">
                <a:tc>
                  <a:txBody>
                    <a:bodyPr/>
                    <a:lstStyle/>
                    <a:p>
                      <a:pPr marL="0" marR="0" algn="just" fontAlgn="base" hangingPunct="0">
                        <a:lnSpc>
                          <a:spcPts val="1300"/>
                        </a:lnSpc>
                        <a:spcBef>
                          <a:spcPts val="0"/>
                        </a:spcBef>
                        <a:spcAft>
                          <a:spcPts val="0"/>
                        </a:spcAft>
                      </a:pPr>
                      <a:r>
                        <a:rPr lang="en-US" sz="1600" dirty="0">
                          <a:effectLst/>
                          <a:latin typeface="Franklin Gothic Demi" panose="020B0703020102020204" pitchFamily="34" charset="0"/>
                        </a:rPr>
                        <a:t>46-50</a:t>
                      </a:r>
                      <a:endParaRPr lang="en-US" sz="1600" dirty="0">
                        <a:effectLst/>
                        <a:latin typeface="Franklin Gothic Demi" panose="020B0703020102020204" pitchFamily="34" charset="0"/>
                        <a:ea typeface="Times New Roman" panose="02020603050405020304" pitchFamily="18" charset="0"/>
                      </a:endParaRPr>
                    </a:p>
                  </a:txBody>
                  <a:tcPr marL="0" marR="0" marT="0" marB="0">
                    <a:solidFill>
                      <a:schemeClr val="bg1"/>
                    </a:solidFill>
                  </a:tcPr>
                </a:tc>
                <a:tc>
                  <a:txBody>
                    <a:bodyPr/>
                    <a:lstStyle/>
                    <a:p>
                      <a:pPr marL="0" marR="0" algn="just" fontAlgn="base" hangingPunct="0">
                        <a:lnSpc>
                          <a:spcPts val="1300"/>
                        </a:lnSpc>
                        <a:spcBef>
                          <a:spcPts val="0"/>
                        </a:spcBef>
                        <a:spcAft>
                          <a:spcPts val="0"/>
                        </a:spcAft>
                      </a:pPr>
                      <a:r>
                        <a:rPr lang="en-US" sz="1600" dirty="0">
                          <a:effectLst/>
                          <a:latin typeface="Franklin Gothic Demi" panose="020B0703020102020204" pitchFamily="34" charset="0"/>
                        </a:rPr>
                        <a:t>3.34</a:t>
                      </a:r>
                      <a:endParaRPr lang="en-US" sz="1600" dirty="0">
                        <a:effectLst/>
                        <a:latin typeface="Franklin Gothic Demi" panose="020B0703020102020204" pitchFamily="34" charset="0"/>
                        <a:ea typeface="Times New Roman" panose="02020603050405020304" pitchFamily="18" charset="0"/>
                      </a:endParaRPr>
                    </a:p>
                  </a:txBody>
                  <a:tcPr marL="0" marR="0" marT="0" marB="0">
                    <a:solidFill>
                      <a:schemeClr val="bg1"/>
                    </a:solidFill>
                  </a:tcPr>
                </a:tc>
                <a:extLst>
                  <a:ext uri="{0D108BD9-81ED-4DB2-BD59-A6C34878D82A}">
                    <a16:rowId xmlns:a16="http://schemas.microsoft.com/office/drawing/2014/main" val="4077950225"/>
                  </a:ext>
                </a:extLst>
              </a:tr>
              <a:tr h="0">
                <a:tc>
                  <a:txBody>
                    <a:bodyPr/>
                    <a:lstStyle/>
                    <a:p>
                      <a:pPr marL="0" marR="0" algn="just" fontAlgn="base" hangingPunct="0">
                        <a:lnSpc>
                          <a:spcPts val="1300"/>
                        </a:lnSpc>
                        <a:spcBef>
                          <a:spcPts val="0"/>
                        </a:spcBef>
                        <a:spcAft>
                          <a:spcPts val="0"/>
                        </a:spcAft>
                      </a:pPr>
                      <a:r>
                        <a:rPr lang="en-US" sz="1600">
                          <a:effectLst/>
                          <a:latin typeface="Franklin Gothic Demi" panose="020B0703020102020204" pitchFamily="34" charset="0"/>
                        </a:rPr>
                        <a:t>51-55</a:t>
                      </a:r>
                      <a:endParaRPr lang="en-US" sz="1600">
                        <a:effectLst/>
                        <a:latin typeface="Franklin Gothic Demi" panose="020B0703020102020204" pitchFamily="34" charset="0"/>
                        <a:ea typeface="Times New Roman" panose="02020603050405020304" pitchFamily="18" charset="0"/>
                      </a:endParaRPr>
                    </a:p>
                  </a:txBody>
                  <a:tcPr marL="0" marR="0" marT="0" marB="0">
                    <a:solidFill>
                      <a:schemeClr val="bg1"/>
                    </a:solidFill>
                  </a:tcPr>
                </a:tc>
                <a:tc>
                  <a:txBody>
                    <a:bodyPr/>
                    <a:lstStyle/>
                    <a:p>
                      <a:pPr marL="0" marR="0" algn="just" fontAlgn="base" hangingPunct="0">
                        <a:lnSpc>
                          <a:spcPts val="1300"/>
                        </a:lnSpc>
                        <a:spcBef>
                          <a:spcPts val="0"/>
                        </a:spcBef>
                        <a:spcAft>
                          <a:spcPts val="0"/>
                        </a:spcAft>
                      </a:pPr>
                      <a:r>
                        <a:rPr lang="en-US" sz="1600" dirty="0">
                          <a:effectLst/>
                          <a:latin typeface="Franklin Gothic Demi" panose="020B0703020102020204" pitchFamily="34" charset="0"/>
                        </a:rPr>
                        <a:t>3.65</a:t>
                      </a:r>
                      <a:endParaRPr lang="en-US" sz="1600" dirty="0">
                        <a:effectLst/>
                        <a:latin typeface="Franklin Gothic Demi" panose="020B0703020102020204" pitchFamily="34" charset="0"/>
                        <a:ea typeface="Times New Roman" panose="02020603050405020304" pitchFamily="18" charset="0"/>
                      </a:endParaRPr>
                    </a:p>
                  </a:txBody>
                  <a:tcPr marL="0" marR="0" marT="0" marB="0">
                    <a:solidFill>
                      <a:schemeClr val="bg1"/>
                    </a:solidFill>
                  </a:tcPr>
                </a:tc>
                <a:extLst>
                  <a:ext uri="{0D108BD9-81ED-4DB2-BD59-A6C34878D82A}">
                    <a16:rowId xmlns:a16="http://schemas.microsoft.com/office/drawing/2014/main" val="277143340"/>
                  </a:ext>
                </a:extLst>
              </a:tr>
              <a:tr h="0">
                <a:tc>
                  <a:txBody>
                    <a:bodyPr/>
                    <a:lstStyle/>
                    <a:p>
                      <a:pPr marL="0" marR="0" algn="just" fontAlgn="base" hangingPunct="0">
                        <a:lnSpc>
                          <a:spcPts val="1300"/>
                        </a:lnSpc>
                        <a:spcBef>
                          <a:spcPts val="0"/>
                        </a:spcBef>
                        <a:spcAft>
                          <a:spcPts val="0"/>
                        </a:spcAft>
                      </a:pPr>
                      <a:r>
                        <a:rPr lang="en-US" sz="1600">
                          <a:effectLst/>
                          <a:latin typeface="Franklin Gothic Demi" panose="020B0703020102020204" pitchFamily="34" charset="0"/>
                        </a:rPr>
                        <a:t>&gt;55</a:t>
                      </a:r>
                      <a:endParaRPr lang="en-US" sz="1600">
                        <a:effectLst/>
                        <a:latin typeface="Franklin Gothic Demi" panose="020B0703020102020204" pitchFamily="34" charset="0"/>
                        <a:ea typeface="Times New Roman" panose="02020603050405020304" pitchFamily="18" charset="0"/>
                      </a:endParaRPr>
                    </a:p>
                  </a:txBody>
                  <a:tcPr marL="0" marR="0" marT="0" marB="0">
                    <a:solidFill>
                      <a:schemeClr val="bg1"/>
                    </a:solidFill>
                  </a:tcPr>
                </a:tc>
                <a:tc>
                  <a:txBody>
                    <a:bodyPr/>
                    <a:lstStyle/>
                    <a:p>
                      <a:pPr marL="0" marR="0" algn="just" fontAlgn="base" hangingPunct="0">
                        <a:lnSpc>
                          <a:spcPts val="1300"/>
                        </a:lnSpc>
                        <a:spcBef>
                          <a:spcPts val="0"/>
                        </a:spcBef>
                        <a:spcAft>
                          <a:spcPts val="0"/>
                        </a:spcAft>
                      </a:pPr>
                      <a:r>
                        <a:rPr lang="en-US" sz="1600" dirty="0">
                          <a:effectLst/>
                          <a:latin typeface="Franklin Gothic Demi" panose="020B0703020102020204" pitchFamily="34" charset="0"/>
                        </a:rPr>
                        <a:t>3.91</a:t>
                      </a:r>
                      <a:endParaRPr lang="en-US" sz="1600" dirty="0">
                        <a:effectLst/>
                        <a:latin typeface="Franklin Gothic Demi" panose="020B0703020102020204" pitchFamily="34" charset="0"/>
                        <a:ea typeface="Times New Roman" panose="02020603050405020304" pitchFamily="18" charset="0"/>
                      </a:endParaRPr>
                    </a:p>
                  </a:txBody>
                  <a:tcPr marL="0" marR="0" marT="0" marB="0">
                    <a:solidFill>
                      <a:schemeClr val="bg1"/>
                    </a:solidFill>
                  </a:tcPr>
                </a:tc>
                <a:extLst>
                  <a:ext uri="{0D108BD9-81ED-4DB2-BD59-A6C34878D82A}">
                    <a16:rowId xmlns:a16="http://schemas.microsoft.com/office/drawing/2014/main" val="214748715"/>
                  </a:ext>
                </a:extLst>
              </a:tr>
            </a:tbl>
          </a:graphicData>
        </a:graphic>
      </p:graphicFrame>
      <p:sp>
        <p:nvSpPr>
          <p:cNvPr id="37" name="TextBox 36">
            <a:extLst>
              <a:ext uri="{FF2B5EF4-FFF2-40B4-BE49-F238E27FC236}">
                <a16:creationId xmlns:a16="http://schemas.microsoft.com/office/drawing/2014/main" id="{EB97563F-7B4F-4990-94BC-7B286B5F9CDB}"/>
              </a:ext>
            </a:extLst>
          </p:cNvPr>
          <p:cNvSpPr txBox="1"/>
          <p:nvPr/>
        </p:nvSpPr>
        <p:spPr>
          <a:xfrm>
            <a:off x="262390" y="2490023"/>
            <a:ext cx="4417829" cy="2431435"/>
          </a:xfrm>
          <a:prstGeom prst="rect">
            <a:avLst/>
          </a:prstGeom>
          <a:solidFill>
            <a:schemeClr val="bg1"/>
          </a:solidFill>
        </p:spPr>
        <p:txBody>
          <a:bodyPr wrap="square" rtlCol="0">
            <a:spAutoFit/>
          </a:bodyPr>
          <a:lstStyle/>
          <a:p>
            <a:pPr algn="ctr"/>
            <a:r>
              <a:rPr lang="en-US" sz="2200" dirty="0">
                <a:latin typeface="Franklin Gothic Demi" panose="020B0703020102020204" pitchFamily="34" charset="0"/>
              </a:rPr>
              <a:t>Time Lag</a:t>
            </a:r>
          </a:p>
          <a:p>
            <a:r>
              <a:rPr lang="en-US" sz="2200" dirty="0">
                <a:latin typeface="Franklin Gothic Demi" panose="020B0703020102020204" pitchFamily="34" charset="0"/>
              </a:rPr>
              <a:t>Scored on scale using Table 1 in 62-345.600(d), F.A.C.</a:t>
            </a:r>
          </a:p>
          <a:p>
            <a:r>
              <a:rPr lang="en-US" sz="2200" dirty="0">
                <a:latin typeface="Franklin Gothic Demi" panose="020B0703020102020204" pitchFamily="34" charset="0"/>
              </a:rPr>
              <a:t>Short time lag has a score of 1</a:t>
            </a:r>
          </a:p>
          <a:p>
            <a:r>
              <a:rPr lang="en-US" sz="2200" dirty="0">
                <a:latin typeface="Franklin Gothic Demi" panose="020B0703020102020204" pitchFamily="34" charset="0"/>
              </a:rPr>
              <a:t>Long time lag  has a score of 3.91</a:t>
            </a:r>
          </a:p>
          <a:p>
            <a:endParaRPr lang="en-US" sz="2200" dirty="0">
              <a:latin typeface="Franklin Gothic Demi" panose="020B0703020102020204" pitchFamily="34" charset="0"/>
            </a:endParaRPr>
          </a:p>
          <a:p>
            <a:endParaRPr lang="en-US" sz="2000" dirty="0">
              <a:latin typeface="Franklin Gothic Demi" panose="020B0703020102020204" pitchFamily="34" charset="0"/>
            </a:endParaRPr>
          </a:p>
        </p:txBody>
      </p:sp>
      <p:sp>
        <p:nvSpPr>
          <p:cNvPr id="6" name="TextBox 5">
            <a:extLst>
              <a:ext uri="{FF2B5EF4-FFF2-40B4-BE49-F238E27FC236}">
                <a16:creationId xmlns:a16="http://schemas.microsoft.com/office/drawing/2014/main" id="{EA16C2E6-8AAA-4A0F-8BAA-F3F7BFA13D78}"/>
              </a:ext>
            </a:extLst>
          </p:cNvPr>
          <p:cNvSpPr txBox="1"/>
          <p:nvPr/>
        </p:nvSpPr>
        <p:spPr>
          <a:xfrm>
            <a:off x="225339" y="4327545"/>
            <a:ext cx="8743754" cy="1446550"/>
          </a:xfrm>
          <a:prstGeom prst="rect">
            <a:avLst/>
          </a:prstGeom>
          <a:noFill/>
        </p:spPr>
        <p:txBody>
          <a:bodyPr wrap="square" rtlCol="0">
            <a:spAutoFit/>
          </a:bodyPr>
          <a:lstStyle/>
          <a:p>
            <a:r>
              <a:rPr lang="en-US" sz="2200" dirty="0">
                <a:latin typeface="Franklin Gothic Demi" panose="020B0703020102020204" pitchFamily="34" charset="0"/>
              </a:rPr>
              <a:t>Ex C: Mitigation plan identifies structural support (nesting, roosting) as wetland functions to be enhanced with mitigation.  The mitigation consists of planting bare root and 1 gallon trees. Applicant proposes a 15 year time lag. </a:t>
            </a:r>
          </a:p>
        </p:txBody>
      </p:sp>
      <p:sp>
        <p:nvSpPr>
          <p:cNvPr id="7" name="TextBox 6">
            <a:extLst>
              <a:ext uri="{FF2B5EF4-FFF2-40B4-BE49-F238E27FC236}">
                <a16:creationId xmlns:a16="http://schemas.microsoft.com/office/drawing/2014/main" id="{855D99A8-35A7-49E7-8AF2-67D25E23051A}"/>
              </a:ext>
            </a:extLst>
          </p:cNvPr>
          <p:cNvSpPr txBox="1"/>
          <p:nvPr/>
        </p:nvSpPr>
        <p:spPr>
          <a:xfrm>
            <a:off x="230413" y="4607004"/>
            <a:ext cx="8702795" cy="1107996"/>
          </a:xfrm>
          <a:prstGeom prst="rect">
            <a:avLst/>
          </a:prstGeom>
          <a:noFill/>
        </p:spPr>
        <p:txBody>
          <a:bodyPr wrap="square" rtlCol="0">
            <a:spAutoFit/>
          </a:bodyPr>
          <a:lstStyle/>
          <a:p>
            <a:r>
              <a:rPr lang="en-US" sz="2200" dirty="0">
                <a:latin typeface="Franklin Gothic Demi" panose="020B0703020102020204" pitchFamily="34" charset="0"/>
              </a:rPr>
              <a:t>Ex D: Mitigation plan is to restore an herbaceous wetland(to reduce time lag adjustments associated with planting trees).  Applicant proposes a 1 year time lag.</a:t>
            </a:r>
          </a:p>
        </p:txBody>
      </p:sp>
      <p:sp>
        <p:nvSpPr>
          <p:cNvPr id="8" name="TextBox 7">
            <a:extLst>
              <a:ext uri="{FF2B5EF4-FFF2-40B4-BE49-F238E27FC236}">
                <a16:creationId xmlns:a16="http://schemas.microsoft.com/office/drawing/2014/main" id="{F6AD1954-F68A-44CA-A6F3-13080872E46B}"/>
              </a:ext>
            </a:extLst>
          </p:cNvPr>
          <p:cNvSpPr txBox="1"/>
          <p:nvPr/>
        </p:nvSpPr>
        <p:spPr>
          <a:xfrm>
            <a:off x="236380" y="4995778"/>
            <a:ext cx="8677207" cy="1107996"/>
          </a:xfrm>
          <a:prstGeom prst="rect">
            <a:avLst/>
          </a:prstGeom>
          <a:noFill/>
        </p:spPr>
        <p:txBody>
          <a:bodyPr wrap="square" rtlCol="0">
            <a:spAutoFit/>
          </a:bodyPr>
          <a:lstStyle/>
          <a:p>
            <a:r>
              <a:rPr lang="en-US" sz="2200" dirty="0">
                <a:latin typeface="Franklin Gothic Demi" panose="020B0703020102020204" pitchFamily="34" charset="0"/>
              </a:rPr>
              <a:t>Ex E: Mitigation plan is the preservation of an intact wetland system that currently provides habitat for threatened or endangered  plant species.</a:t>
            </a:r>
          </a:p>
        </p:txBody>
      </p:sp>
      <p:grpSp>
        <p:nvGrpSpPr>
          <p:cNvPr id="15" name="Group 14">
            <a:extLst>
              <a:ext uri="{FF2B5EF4-FFF2-40B4-BE49-F238E27FC236}">
                <a16:creationId xmlns:a16="http://schemas.microsoft.com/office/drawing/2014/main" id="{1F86B897-61C1-4FD9-80AA-12037072C2F4}"/>
              </a:ext>
            </a:extLst>
          </p:cNvPr>
          <p:cNvGrpSpPr/>
          <p:nvPr/>
        </p:nvGrpSpPr>
        <p:grpSpPr>
          <a:xfrm>
            <a:off x="6352622" y="2047955"/>
            <a:ext cx="1923925" cy="765909"/>
            <a:chOff x="11058683" y="426412"/>
            <a:chExt cx="1923925" cy="765909"/>
          </a:xfrm>
        </p:grpSpPr>
        <p:sp>
          <p:nvSpPr>
            <p:cNvPr id="39" name="TextBox 4">
              <a:extLst>
                <a:ext uri="{FF2B5EF4-FFF2-40B4-BE49-F238E27FC236}">
                  <a16:creationId xmlns:a16="http://schemas.microsoft.com/office/drawing/2014/main" id="{AB6EECD9-A2B9-419E-B7A3-3E11E19D1857}"/>
                </a:ext>
              </a:extLst>
            </p:cNvPr>
            <p:cNvSpPr txBox="1">
              <a:spLocks noChangeArrowheads="1"/>
            </p:cNvSpPr>
            <p:nvPr/>
          </p:nvSpPr>
          <p:spPr bwMode="auto">
            <a:xfrm>
              <a:off x="11058683" y="426412"/>
              <a:ext cx="19239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a:lnSpc>
                  <a:spcPct val="100000"/>
                </a:lnSpc>
                <a:spcBef>
                  <a:spcPct val="0"/>
                </a:spcBef>
                <a:buFontTx/>
                <a:buNone/>
              </a:pPr>
              <a:r>
                <a:rPr lang="en-US" altLang="en-US" sz="2400" dirty="0">
                  <a:latin typeface="Franklin Gothic Demi" panose="020B0703020102020204" pitchFamily="34" charset="0"/>
                </a:rPr>
                <a:t>Mitigation </a:t>
              </a:r>
              <a:r>
                <a:rPr lang="en-US" altLang="en-US" sz="2400" dirty="0">
                  <a:latin typeface="Symbol" panose="05050102010706020507" pitchFamily="18" charset="2"/>
                </a:rPr>
                <a:t>D</a:t>
              </a:r>
              <a:r>
                <a:rPr lang="en-US" altLang="en-US" sz="2400" dirty="0">
                  <a:latin typeface="Franklin Gothic Demi" panose="020B0703020102020204" pitchFamily="34" charset="0"/>
                </a:rPr>
                <a:t> </a:t>
              </a:r>
            </a:p>
          </p:txBody>
        </p:sp>
        <p:sp>
          <p:nvSpPr>
            <p:cNvPr id="49" name="TextBox 5">
              <a:extLst>
                <a:ext uri="{FF2B5EF4-FFF2-40B4-BE49-F238E27FC236}">
                  <a16:creationId xmlns:a16="http://schemas.microsoft.com/office/drawing/2014/main" id="{402CB337-8A85-4023-BAB5-EB7AA3F2ADBC}"/>
                </a:ext>
              </a:extLst>
            </p:cNvPr>
            <p:cNvSpPr txBox="1">
              <a:spLocks noChangeArrowheads="1"/>
            </p:cNvSpPr>
            <p:nvPr/>
          </p:nvSpPr>
          <p:spPr bwMode="auto">
            <a:xfrm>
              <a:off x="11311311" y="730656"/>
              <a:ext cx="12850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a:lnSpc>
                  <a:spcPct val="100000"/>
                </a:lnSpc>
                <a:spcBef>
                  <a:spcPct val="0"/>
                </a:spcBef>
                <a:buFontTx/>
                <a:buNone/>
              </a:pPr>
              <a:r>
                <a:rPr lang="en-US" altLang="en-US" sz="2400" dirty="0">
                  <a:latin typeface="Franklin Gothic Demi" panose="020B0703020102020204" pitchFamily="34" charset="0"/>
                </a:rPr>
                <a:t> T-factor</a:t>
              </a:r>
            </a:p>
          </p:txBody>
        </p:sp>
        <p:cxnSp>
          <p:nvCxnSpPr>
            <p:cNvPr id="50" name="Straight Connector 49">
              <a:extLst>
                <a:ext uri="{FF2B5EF4-FFF2-40B4-BE49-F238E27FC236}">
                  <a16:creationId xmlns:a16="http://schemas.microsoft.com/office/drawing/2014/main" id="{95AA7991-2A6A-4211-8437-D7E27364CD53}"/>
                </a:ext>
              </a:extLst>
            </p:cNvPr>
            <p:cNvCxnSpPr>
              <a:cxnSpLocks/>
            </p:cNvCxnSpPr>
            <p:nvPr/>
          </p:nvCxnSpPr>
          <p:spPr>
            <a:xfrm>
              <a:off x="11058683" y="835202"/>
              <a:ext cx="1881092"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 name="TextBox 10">
            <a:extLst>
              <a:ext uri="{FF2B5EF4-FFF2-40B4-BE49-F238E27FC236}">
                <a16:creationId xmlns:a16="http://schemas.microsoft.com/office/drawing/2014/main" id="{54FAB3B3-D8EC-48E3-9519-69BBC8544115}"/>
              </a:ext>
            </a:extLst>
          </p:cNvPr>
          <p:cNvSpPr txBox="1"/>
          <p:nvPr/>
        </p:nvSpPr>
        <p:spPr>
          <a:xfrm>
            <a:off x="5468591" y="2704615"/>
            <a:ext cx="2658998" cy="461665"/>
          </a:xfrm>
          <a:prstGeom prst="rect">
            <a:avLst/>
          </a:prstGeom>
          <a:noFill/>
        </p:spPr>
        <p:txBody>
          <a:bodyPr wrap="none" rtlCol="0">
            <a:spAutoFit/>
          </a:bodyPr>
          <a:lstStyle/>
          <a:p>
            <a:r>
              <a:rPr lang="en-US" sz="2400" dirty="0">
                <a:latin typeface="Franklin Gothic Demi" panose="020B0703020102020204" pitchFamily="34" charset="0"/>
              </a:rPr>
              <a:t>Short: 1  /  1   =  1</a:t>
            </a:r>
          </a:p>
        </p:txBody>
      </p:sp>
      <p:sp>
        <p:nvSpPr>
          <p:cNvPr id="51" name="TextBox 50">
            <a:extLst>
              <a:ext uri="{FF2B5EF4-FFF2-40B4-BE49-F238E27FC236}">
                <a16:creationId xmlns:a16="http://schemas.microsoft.com/office/drawing/2014/main" id="{2311EE78-5600-40B1-82F4-B98C0A1749C7}"/>
              </a:ext>
            </a:extLst>
          </p:cNvPr>
          <p:cNvSpPr txBox="1"/>
          <p:nvPr/>
        </p:nvSpPr>
        <p:spPr>
          <a:xfrm>
            <a:off x="5486400" y="3126534"/>
            <a:ext cx="3561744" cy="461665"/>
          </a:xfrm>
          <a:prstGeom prst="rect">
            <a:avLst/>
          </a:prstGeom>
          <a:noFill/>
        </p:spPr>
        <p:txBody>
          <a:bodyPr wrap="none" rtlCol="0">
            <a:spAutoFit/>
          </a:bodyPr>
          <a:lstStyle/>
          <a:p>
            <a:r>
              <a:rPr lang="en-US" sz="2400" dirty="0">
                <a:latin typeface="Franklin Gothic Demi" panose="020B0703020102020204" pitchFamily="34" charset="0"/>
              </a:rPr>
              <a:t>Long: 1  /  3.91  =  0.256</a:t>
            </a:r>
          </a:p>
        </p:txBody>
      </p:sp>
      <p:sp>
        <p:nvSpPr>
          <p:cNvPr id="56" name="TextBox 55">
            <a:extLst>
              <a:ext uri="{FF2B5EF4-FFF2-40B4-BE49-F238E27FC236}">
                <a16:creationId xmlns:a16="http://schemas.microsoft.com/office/drawing/2014/main" id="{1B8ECAC8-1C7E-4851-9C76-704704A716A9}"/>
              </a:ext>
            </a:extLst>
          </p:cNvPr>
          <p:cNvSpPr txBox="1"/>
          <p:nvPr/>
        </p:nvSpPr>
        <p:spPr>
          <a:xfrm>
            <a:off x="5484665" y="3980847"/>
            <a:ext cx="2372765" cy="461665"/>
          </a:xfrm>
          <a:prstGeom prst="rect">
            <a:avLst/>
          </a:prstGeom>
          <a:noFill/>
        </p:spPr>
        <p:txBody>
          <a:bodyPr wrap="none" rtlCol="0">
            <a:spAutoFit/>
          </a:bodyPr>
          <a:lstStyle/>
          <a:p>
            <a:r>
              <a:rPr lang="en-US" sz="2400" dirty="0">
                <a:latin typeface="Franklin Gothic Demi" panose="020B0703020102020204" pitchFamily="34" charset="0"/>
              </a:rPr>
              <a:t>Ex D: 1  /  1 =  1</a:t>
            </a:r>
          </a:p>
        </p:txBody>
      </p:sp>
      <p:sp>
        <p:nvSpPr>
          <p:cNvPr id="52" name="TextBox 51">
            <a:extLst>
              <a:ext uri="{FF2B5EF4-FFF2-40B4-BE49-F238E27FC236}">
                <a16:creationId xmlns:a16="http://schemas.microsoft.com/office/drawing/2014/main" id="{45C96F4B-8158-4CB1-BD12-A82279CB1237}"/>
              </a:ext>
            </a:extLst>
          </p:cNvPr>
          <p:cNvSpPr txBox="1"/>
          <p:nvPr/>
        </p:nvSpPr>
        <p:spPr>
          <a:xfrm>
            <a:off x="5487977" y="3537534"/>
            <a:ext cx="3436262" cy="461665"/>
          </a:xfrm>
          <a:prstGeom prst="rect">
            <a:avLst/>
          </a:prstGeom>
          <a:solidFill>
            <a:schemeClr val="bg1"/>
          </a:solidFill>
        </p:spPr>
        <p:txBody>
          <a:bodyPr wrap="none" rtlCol="0">
            <a:spAutoFit/>
          </a:bodyPr>
          <a:lstStyle/>
          <a:p>
            <a:r>
              <a:rPr lang="en-US" sz="2400" dirty="0">
                <a:latin typeface="Franklin Gothic Demi" panose="020B0703020102020204" pitchFamily="34" charset="0"/>
              </a:rPr>
              <a:t>Ex C: 1  /  2.18 =  0.459</a:t>
            </a:r>
          </a:p>
        </p:txBody>
      </p:sp>
      <p:sp>
        <p:nvSpPr>
          <p:cNvPr id="53" name="TextBox 52">
            <a:extLst>
              <a:ext uri="{FF2B5EF4-FFF2-40B4-BE49-F238E27FC236}">
                <a16:creationId xmlns:a16="http://schemas.microsoft.com/office/drawing/2014/main" id="{A478FE58-2245-43C8-ADDE-2F968E7DFA60}"/>
              </a:ext>
            </a:extLst>
          </p:cNvPr>
          <p:cNvSpPr txBox="1"/>
          <p:nvPr/>
        </p:nvSpPr>
        <p:spPr>
          <a:xfrm>
            <a:off x="5477846" y="3980846"/>
            <a:ext cx="3446393" cy="461665"/>
          </a:xfrm>
          <a:prstGeom prst="rect">
            <a:avLst/>
          </a:prstGeom>
          <a:solidFill>
            <a:schemeClr val="bg1"/>
          </a:solidFill>
        </p:spPr>
        <p:txBody>
          <a:bodyPr wrap="none" rtlCol="0">
            <a:spAutoFit/>
          </a:bodyPr>
          <a:lstStyle/>
          <a:p>
            <a:r>
              <a:rPr lang="en-US" sz="2400" dirty="0">
                <a:latin typeface="Franklin Gothic Demi" panose="020B0703020102020204" pitchFamily="34" charset="0"/>
              </a:rPr>
              <a:t>Ex D: 1  /  1.46 =  0.685</a:t>
            </a:r>
          </a:p>
        </p:txBody>
      </p:sp>
      <p:sp>
        <p:nvSpPr>
          <p:cNvPr id="16" name="TextBox 15">
            <a:extLst>
              <a:ext uri="{FF2B5EF4-FFF2-40B4-BE49-F238E27FC236}">
                <a16:creationId xmlns:a16="http://schemas.microsoft.com/office/drawing/2014/main" id="{022C7CF8-C04E-46E3-B8D5-2E0F75F565D8}"/>
              </a:ext>
            </a:extLst>
          </p:cNvPr>
          <p:cNvSpPr txBox="1"/>
          <p:nvPr/>
        </p:nvSpPr>
        <p:spPr>
          <a:xfrm>
            <a:off x="3854749" y="5928190"/>
            <a:ext cx="1479251" cy="430887"/>
          </a:xfrm>
          <a:prstGeom prst="rect">
            <a:avLst/>
          </a:prstGeom>
          <a:noFill/>
        </p:spPr>
        <p:txBody>
          <a:bodyPr wrap="none" rtlCol="0">
            <a:spAutoFit/>
          </a:bodyPr>
          <a:lstStyle/>
          <a:p>
            <a:r>
              <a:rPr lang="en-US" sz="2200" dirty="0">
                <a:latin typeface="Franklin Gothic Demi" panose="020B0703020102020204" pitchFamily="34" charset="0"/>
              </a:rPr>
              <a:t>~ 30 years</a:t>
            </a:r>
          </a:p>
        </p:txBody>
      </p:sp>
      <p:sp>
        <p:nvSpPr>
          <p:cNvPr id="57" name="TextBox 56">
            <a:extLst>
              <a:ext uri="{FF2B5EF4-FFF2-40B4-BE49-F238E27FC236}">
                <a16:creationId xmlns:a16="http://schemas.microsoft.com/office/drawing/2014/main" id="{A261FE3B-C8EC-4F33-9249-690BE8936A80}"/>
              </a:ext>
            </a:extLst>
          </p:cNvPr>
          <p:cNvSpPr txBox="1"/>
          <p:nvPr/>
        </p:nvSpPr>
        <p:spPr>
          <a:xfrm>
            <a:off x="3853082" y="5921101"/>
            <a:ext cx="1480918" cy="430887"/>
          </a:xfrm>
          <a:prstGeom prst="rect">
            <a:avLst/>
          </a:prstGeom>
          <a:noFill/>
        </p:spPr>
        <p:txBody>
          <a:bodyPr wrap="none" rtlCol="0">
            <a:spAutoFit/>
          </a:bodyPr>
          <a:lstStyle/>
          <a:p>
            <a:r>
              <a:rPr lang="en-US" sz="2200" dirty="0">
                <a:latin typeface="Franklin Gothic Demi" panose="020B0703020102020204" pitchFamily="34" charset="0"/>
              </a:rPr>
              <a:t>~ 15 years</a:t>
            </a:r>
          </a:p>
        </p:txBody>
      </p:sp>
      <p:sp>
        <p:nvSpPr>
          <p:cNvPr id="54" name="TextBox 53">
            <a:extLst>
              <a:ext uri="{FF2B5EF4-FFF2-40B4-BE49-F238E27FC236}">
                <a16:creationId xmlns:a16="http://schemas.microsoft.com/office/drawing/2014/main" id="{4ED750C8-BCD3-4A0D-A990-72F9D967EBF4}"/>
              </a:ext>
            </a:extLst>
          </p:cNvPr>
          <p:cNvSpPr txBox="1"/>
          <p:nvPr/>
        </p:nvSpPr>
        <p:spPr>
          <a:xfrm>
            <a:off x="5474259" y="4415135"/>
            <a:ext cx="2347117" cy="461665"/>
          </a:xfrm>
          <a:prstGeom prst="rect">
            <a:avLst/>
          </a:prstGeom>
          <a:noFill/>
        </p:spPr>
        <p:txBody>
          <a:bodyPr wrap="none" rtlCol="0">
            <a:spAutoFit/>
          </a:bodyPr>
          <a:lstStyle/>
          <a:p>
            <a:r>
              <a:rPr lang="en-US" sz="2400" dirty="0">
                <a:latin typeface="Franklin Gothic Demi" panose="020B0703020102020204" pitchFamily="34" charset="0"/>
              </a:rPr>
              <a:t>Ex E: 1  /  1 =  1</a:t>
            </a:r>
          </a:p>
        </p:txBody>
      </p:sp>
      <p:sp>
        <p:nvSpPr>
          <p:cNvPr id="9" name="Rectangle 8">
            <a:extLst>
              <a:ext uri="{FF2B5EF4-FFF2-40B4-BE49-F238E27FC236}">
                <a16:creationId xmlns:a16="http://schemas.microsoft.com/office/drawing/2014/main" id="{ABF3D9BD-D224-4C3A-82EE-CE306B0FB8B6}"/>
              </a:ext>
            </a:extLst>
          </p:cNvPr>
          <p:cNvSpPr/>
          <p:nvPr/>
        </p:nvSpPr>
        <p:spPr>
          <a:xfrm>
            <a:off x="225339" y="2060664"/>
            <a:ext cx="8639509" cy="2246769"/>
          </a:xfrm>
          <a:prstGeom prst="rect">
            <a:avLst/>
          </a:prstGeom>
          <a:solidFill>
            <a:schemeClr val="bg1"/>
          </a:solidFill>
        </p:spPr>
        <p:txBody>
          <a:bodyPr wrap="square">
            <a:spAutoFit/>
          </a:bodyPr>
          <a:lstStyle/>
          <a:p>
            <a:pPr lvl="0" algn="ctr" defTabSz="914400">
              <a:defRPr/>
            </a:pPr>
            <a:endParaRPr lang="en-US" sz="2800" dirty="0">
              <a:latin typeface="Franklin Gothic Demi" panose="020B0703020102020204" pitchFamily="34" charset="0"/>
            </a:endParaRPr>
          </a:p>
          <a:p>
            <a:pPr lvl="0" algn="ctr" defTabSz="914400">
              <a:defRPr/>
            </a:pPr>
            <a:r>
              <a:rPr lang="en-US" sz="2800" dirty="0">
                <a:latin typeface="Franklin Gothic Demi" panose="020B0703020102020204" pitchFamily="34" charset="0"/>
              </a:rPr>
              <a:t> The following examples are  for the purpose of this exercise, all UMAM considerations and adjustments should be tailored to the specific system and functions being evaluated.</a:t>
            </a:r>
          </a:p>
        </p:txBody>
      </p:sp>
      <p:sp>
        <p:nvSpPr>
          <p:cNvPr id="10" name="TextBox 9">
            <a:extLst>
              <a:ext uri="{FF2B5EF4-FFF2-40B4-BE49-F238E27FC236}">
                <a16:creationId xmlns:a16="http://schemas.microsoft.com/office/drawing/2014/main" id="{544AD56F-3BC7-42AE-9DCA-366121B124F3}"/>
              </a:ext>
            </a:extLst>
          </p:cNvPr>
          <p:cNvSpPr txBox="1"/>
          <p:nvPr/>
        </p:nvSpPr>
        <p:spPr>
          <a:xfrm>
            <a:off x="4800600" y="2704615"/>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326548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26"/>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28"/>
                                        </p:tgtEl>
                                        <p:attrNameLst>
                                          <p:attrName>style.visibility</p:attrName>
                                        </p:attrNameLst>
                                      </p:cBhvr>
                                      <p:to>
                                        <p:strVal val="hidden"/>
                                      </p:to>
                                    </p:set>
                                  </p:childTnLst>
                                </p:cTn>
                              </p:par>
                              <p:par>
                                <p:cTn id="31" presetID="1" presetClass="exit" presetSubtype="0" fill="hold" grpId="1" nodeType="withEffect">
                                  <p:stCondLst>
                                    <p:cond delay="0"/>
                                  </p:stCondLst>
                                  <p:childTnLst>
                                    <p:set>
                                      <p:cBhvr>
                                        <p:cTn id="32" dur="1" fill="hold">
                                          <p:stCondLst>
                                            <p:cond delay="0"/>
                                          </p:stCondLst>
                                        </p:cTn>
                                        <p:tgtEl>
                                          <p:spTgt spid="29"/>
                                        </p:tgtEl>
                                        <p:attrNameLst>
                                          <p:attrName>style.visibility</p:attrName>
                                        </p:attrNameLst>
                                      </p:cBhvr>
                                      <p:to>
                                        <p:strVal val="hidden"/>
                                      </p:to>
                                    </p:set>
                                  </p:childTnLst>
                                </p:cTn>
                              </p:par>
                              <p:par>
                                <p:cTn id="33" presetID="1" presetClass="exit" presetSubtype="0" fill="hold" grpId="1" nodeType="withEffect">
                                  <p:stCondLst>
                                    <p:cond delay="0"/>
                                  </p:stCondLst>
                                  <p:childTnLst>
                                    <p:set>
                                      <p:cBhvr>
                                        <p:cTn id="34" dur="1" fill="hold">
                                          <p:stCondLst>
                                            <p:cond delay="0"/>
                                          </p:stCondLst>
                                        </p:cTn>
                                        <p:tgtEl>
                                          <p:spTgt spid="30"/>
                                        </p:tgtEl>
                                        <p:attrNameLst>
                                          <p:attrName>style.visibility</p:attrName>
                                        </p:attrNameLst>
                                      </p:cBhvr>
                                      <p:to>
                                        <p:strVal val="hidden"/>
                                      </p:to>
                                    </p:set>
                                  </p:childTnLst>
                                </p:cTn>
                              </p:par>
                              <p:par>
                                <p:cTn id="35" presetID="1" presetClass="exit" presetSubtype="0" fill="hold" grpId="1" nodeType="withEffect">
                                  <p:stCondLst>
                                    <p:cond delay="0"/>
                                  </p:stCondLst>
                                  <p:childTnLst>
                                    <p:set>
                                      <p:cBhvr>
                                        <p:cTn id="36" dur="1" fill="hold">
                                          <p:stCondLst>
                                            <p:cond delay="0"/>
                                          </p:stCondLst>
                                        </p:cTn>
                                        <p:tgtEl>
                                          <p:spTgt spid="31"/>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3"/>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42"/>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4"/>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xit" presetSubtype="0" fill="hold" grpId="1" nodeType="clickEffect">
                                  <p:stCondLst>
                                    <p:cond delay="0"/>
                                  </p:stCondLst>
                                  <p:childTnLst>
                                    <p:set>
                                      <p:cBhvr>
                                        <p:cTn id="60" dur="1" fill="hold">
                                          <p:stCondLst>
                                            <p:cond delay="0"/>
                                          </p:stCondLst>
                                        </p:cTn>
                                        <p:tgtEl>
                                          <p:spTgt spid="44"/>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43"/>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45"/>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xit" presetSubtype="0" fill="hold" grpId="1" nodeType="clickEffect">
                                  <p:stCondLst>
                                    <p:cond delay="0"/>
                                  </p:stCondLst>
                                  <p:childTnLst>
                                    <p:set>
                                      <p:cBhvr>
                                        <p:cTn id="70" dur="1" fill="hold">
                                          <p:stCondLst>
                                            <p:cond delay="0"/>
                                          </p:stCondLst>
                                        </p:cTn>
                                        <p:tgtEl>
                                          <p:spTgt spid="33"/>
                                        </p:tgtEl>
                                        <p:attrNameLst>
                                          <p:attrName>style.visibility</p:attrName>
                                        </p:attrNameLst>
                                      </p:cBhvr>
                                      <p:to>
                                        <p:strVal val="hidden"/>
                                      </p:to>
                                    </p:set>
                                  </p:childTnLst>
                                </p:cTn>
                              </p:par>
                              <p:par>
                                <p:cTn id="71" presetID="1" presetClass="exit" presetSubtype="0" fill="hold" nodeType="withEffect">
                                  <p:stCondLst>
                                    <p:cond delay="0"/>
                                  </p:stCondLst>
                                  <p:childTnLst>
                                    <p:set>
                                      <p:cBhvr>
                                        <p:cTn id="72" dur="1" fill="hold">
                                          <p:stCondLst>
                                            <p:cond delay="0"/>
                                          </p:stCondLst>
                                        </p:cTn>
                                        <p:tgtEl>
                                          <p:spTgt spid="38"/>
                                        </p:tgtEl>
                                        <p:attrNameLst>
                                          <p:attrName>style.visibility</p:attrName>
                                        </p:attrNameLst>
                                      </p:cBhvr>
                                      <p:to>
                                        <p:strVal val="hidden"/>
                                      </p:to>
                                    </p:set>
                                  </p:childTnLst>
                                </p:cTn>
                              </p:par>
                              <p:par>
                                <p:cTn id="73" presetID="1" presetClass="exit" presetSubtype="0" fill="hold" grpId="1" nodeType="withEffect">
                                  <p:stCondLst>
                                    <p:cond delay="0"/>
                                  </p:stCondLst>
                                  <p:childTnLst>
                                    <p:set>
                                      <p:cBhvr>
                                        <p:cTn id="74" dur="1" fill="hold">
                                          <p:stCondLst>
                                            <p:cond delay="0"/>
                                          </p:stCondLst>
                                        </p:cTn>
                                        <p:tgtEl>
                                          <p:spTgt spid="40"/>
                                        </p:tgtEl>
                                        <p:attrNameLst>
                                          <p:attrName>style.visibility</p:attrName>
                                        </p:attrNameLst>
                                      </p:cBhvr>
                                      <p:to>
                                        <p:strVal val="hidden"/>
                                      </p:to>
                                    </p:set>
                                  </p:childTnLst>
                                </p:cTn>
                              </p:par>
                              <p:par>
                                <p:cTn id="75" presetID="1" presetClass="exit" presetSubtype="0" fill="hold" grpId="1" nodeType="withEffect">
                                  <p:stCondLst>
                                    <p:cond delay="0"/>
                                  </p:stCondLst>
                                  <p:childTnLst>
                                    <p:set>
                                      <p:cBhvr>
                                        <p:cTn id="76" dur="1" fill="hold">
                                          <p:stCondLst>
                                            <p:cond delay="0"/>
                                          </p:stCondLst>
                                        </p:cTn>
                                        <p:tgtEl>
                                          <p:spTgt spid="41"/>
                                        </p:tgtEl>
                                        <p:attrNameLst>
                                          <p:attrName>style.visibility</p:attrName>
                                        </p:attrNameLst>
                                      </p:cBhvr>
                                      <p:to>
                                        <p:strVal val="hidden"/>
                                      </p:to>
                                    </p:set>
                                  </p:childTnLst>
                                </p:cTn>
                              </p:par>
                              <p:par>
                                <p:cTn id="77" presetID="1" presetClass="exit" presetSubtype="0" fill="hold" grpId="1" nodeType="withEffect">
                                  <p:stCondLst>
                                    <p:cond delay="0"/>
                                  </p:stCondLst>
                                  <p:childTnLst>
                                    <p:set>
                                      <p:cBhvr>
                                        <p:cTn id="78" dur="1" fill="hold">
                                          <p:stCondLst>
                                            <p:cond delay="0"/>
                                          </p:stCondLst>
                                        </p:cTn>
                                        <p:tgtEl>
                                          <p:spTgt spid="42"/>
                                        </p:tgtEl>
                                        <p:attrNameLst>
                                          <p:attrName>style.visibility</p:attrName>
                                        </p:attrNameLst>
                                      </p:cBhvr>
                                      <p:to>
                                        <p:strVal val="hidden"/>
                                      </p:to>
                                    </p:set>
                                  </p:childTnLst>
                                </p:cTn>
                              </p:par>
                              <p:par>
                                <p:cTn id="79" presetID="1" presetClass="exit" presetSubtype="0" fill="hold" grpId="1" nodeType="withEffect">
                                  <p:stCondLst>
                                    <p:cond delay="0"/>
                                  </p:stCondLst>
                                  <p:childTnLst>
                                    <p:set>
                                      <p:cBhvr>
                                        <p:cTn id="80" dur="1" fill="hold">
                                          <p:stCondLst>
                                            <p:cond delay="0"/>
                                          </p:stCondLst>
                                        </p:cTn>
                                        <p:tgtEl>
                                          <p:spTgt spid="43"/>
                                        </p:tgtEl>
                                        <p:attrNameLst>
                                          <p:attrName>style.visibility</p:attrName>
                                        </p:attrNameLst>
                                      </p:cBhvr>
                                      <p:to>
                                        <p:strVal val="hidden"/>
                                      </p:to>
                                    </p:set>
                                  </p:childTnLst>
                                </p:cTn>
                              </p:par>
                              <p:par>
                                <p:cTn id="81" presetID="1" presetClass="exit" presetSubtype="0" fill="hold" grpId="1" nodeType="withEffect">
                                  <p:stCondLst>
                                    <p:cond delay="0"/>
                                  </p:stCondLst>
                                  <p:childTnLst>
                                    <p:set>
                                      <p:cBhvr>
                                        <p:cTn id="82" dur="1" fill="hold">
                                          <p:stCondLst>
                                            <p:cond delay="0"/>
                                          </p:stCondLst>
                                        </p:cTn>
                                        <p:tgtEl>
                                          <p:spTgt spid="45"/>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37"/>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15"/>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48"/>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xit" presetSubtype="0" fill="hold" nodeType="clickEffect">
                                  <p:stCondLst>
                                    <p:cond delay="0"/>
                                  </p:stCondLst>
                                  <p:childTnLst>
                                    <p:set>
                                      <p:cBhvr>
                                        <p:cTn id="94" dur="1" fill="hold">
                                          <p:stCondLst>
                                            <p:cond delay="0"/>
                                          </p:stCondLst>
                                        </p:cTn>
                                        <p:tgtEl>
                                          <p:spTgt spid="48"/>
                                        </p:tgtEl>
                                        <p:attrNameLst>
                                          <p:attrName>style.visibility</p:attrName>
                                        </p:attrNameLst>
                                      </p:cBhvr>
                                      <p:to>
                                        <p:strVal val="hidden"/>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11"/>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51"/>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6"/>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55"/>
                                        </p:tgtEl>
                                        <p:attrNameLst>
                                          <p:attrName>style.visibility</p:attrName>
                                        </p:attrNameLst>
                                      </p:cBhvr>
                                      <p:to>
                                        <p:strVal val="visible"/>
                                      </p:to>
                                    </p:set>
                                  </p:childTnLst>
                                </p:cTn>
                              </p:par>
                            </p:childTnLst>
                          </p:cTn>
                        </p:par>
                      </p:childTnLst>
                    </p:cTn>
                  </p:par>
                  <p:par>
                    <p:cTn id="109" fill="hold">
                      <p:stCondLst>
                        <p:cond delay="indefinite"/>
                      </p:stCondLst>
                      <p:childTnLst>
                        <p:par>
                          <p:cTn id="110" fill="hold">
                            <p:stCondLst>
                              <p:cond delay="0"/>
                            </p:stCondLst>
                            <p:childTnLst>
                              <p:par>
                                <p:cTn id="111" presetID="1" presetClass="entr" presetSubtype="0" fill="hold" grpId="0" nodeType="clickEffect">
                                  <p:stCondLst>
                                    <p:cond delay="0"/>
                                  </p:stCondLst>
                                  <p:childTnLst>
                                    <p:set>
                                      <p:cBhvr>
                                        <p:cTn id="112" dur="1" fill="hold">
                                          <p:stCondLst>
                                            <p:cond delay="0"/>
                                          </p:stCondLst>
                                        </p:cTn>
                                        <p:tgtEl>
                                          <p:spTgt spid="52"/>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16"/>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xit" presetSubtype="0" fill="hold" grpId="1" nodeType="clickEffect">
                                  <p:stCondLst>
                                    <p:cond delay="0"/>
                                  </p:stCondLst>
                                  <p:childTnLst>
                                    <p:set>
                                      <p:cBhvr>
                                        <p:cTn id="118" dur="1" fill="hold">
                                          <p:stCondLst>
                                            <p:cond delay="0"/>
                                          </p:stCondLst>
                                        </p:cTn>
                                        <p:tgtEl>
                                          <p:spTgt spid="6"/>
                                        </p:tgtEl>
                                        <p:attrNameLst>
                                          <p:attrName>style.visibility</p:attrName>
                                        </p:attrNameLst>
                                      </p:cBhvr>
                                      <p:to>
                                        <p:strVal val="hidden"/>
                                      </p:to>
                                    </p:set>
                                  </p:childTnLst>
                                </p:cTn>
                              </p:par>
                              <p:par>
                                <p:cTn id="119" presetID="1" presetClass="exit" presetSubtype="0" fill="hold" grpId="1" nodeType="withEffect">
                                  <p:stCondLst>
                                    <p:cond delay="0"/>
                                  </p:stCondLst>
                                  <p:childTnLst>
                                    <p:set>
                                      <p:cBhvr>
                                        <p:cTn id="120" dur="1" fill="hold">
                                          <p:stCondLst>
                                            <p:cond delay="0"/>
                                          </p:stCondLst>
                                        </p:cTn>
                                        <p:tgtEl>
                                          <p:spTgt spid="16"/>
                                        </p:tgtEl>
                                        <p:attrNameLst>
                                          <p:attrName>style.visibility</p:attrName>
                                        </p:attrNameLst>
                                      </p:cBhvr>
                                      <p:to>
                                        <p:strVal val="hidden"/>
                                      </p:to>
                                    </p:set>
                                  </p:childTnLst>
                                </p:cTn>
                              </p:par>
                            </p:childTnLst>
                          </p:cTn>
                        </p:par>
                      </p:childTnLst>
                    </p:cTn>
                  </p:par>
                  <p:par>
                    <p:cTn id="121" fill="hold">
                      <p:stCondLst>
                        <p:cond delay="indefinite"/>
                      </p:stCondLst>
                      <p:childTnLst>
                        <p:par>
                          <p:cTn id="122" fill="hold">
                            <p:stCondLst>
                              <p:cond delay="0"/>
                            </p:stCondLst>
                            <p:childTnLst>
                              <p:par>
                                <p:cTn id="123" presetID="1" presetClass="entr" presetSubtype="0" fill="hold" grpId="0" nodeType="clickEffect">
                                  <p:stCondLst>
                                    <p:cond delay="0"/>
                                  </p:stCondLst>
                                  <p:childTnLst>
                                    <p:set>
                                      <p:cBhvr>
                                        <p:cTn id="124" dur="1" fill="hold">
                                          <p:stCondLst>
                                            <p:cond delay="0"/>
                                          </p:stCondLst>
                                        </p:cTn>
                                        <p:tgtEl>
                                          <p:spTgt spid="7"/>
                                        </p:tgtEl>
                                        <p:attrNameLst>
                                          <p:attrName>style.visibility</p:attrName>
                                        </p:attrNameLst>
                                      </p:cBhvr>
                                      <p:to>
                                        <p:strVal val="visible"/>
                                      </p:to>
                                    </p:set>
                                  </p:childTnLst>
                                </p:cTn>
                              </p:par>
                              <p:par>
                                <p:cTn id="125" presetID="1" presetClass="entr" presetSubtype="0" fill="hold" grpId="0" nodeType="withEffect">
                                  <p:stCondLst>
                                    <p:cond delay="0"/>
                                  </p:stCondLst>
                                  <p:childTnLst>
                                    <p:set>
                                      <p:cBhvr>
                                        <p:cTn id="126" dur="1" fill="hold">
                                          <p:stCondLst>
                                            <p:cond delay="0"/>
                                          </p:stCondLst>
                                        </p:cTn>
                                        <p:tgtEl>
                                          <p:spTgt spid="56"/>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ntr" presetSubtype="0" fill="hold" grpId="0" nodeType="clickEffect">
                                  <p:stCondLst>
                                    <p:cond delay="0"/>
                                  </p:stCondLst>
                                  <p:childTnLst>
                                    <p:set>
                                      <p:cBhvr>
                                        <p:cTn id="130" dur="1" fill="hold">
                                          <p:stCondLst>
                                            <p:cond delay="0"/>
                                          </p:stCondLst>
                                        </p:cTn>
                                        <p:tgtEl>
                                          <p:spTgt spid="53"/>
                                        </p:tgtEl>
                                        <p:attrNameLst>
                                          <p:attrName>style.visibility</p:attrName>
                                        </p:attrNameLst>
                                      </p:cBhvr>
                                      <p:to>
                                        <p:strVal val="visible"/>
                                      </p:to>
                                    </p:set>
                                  </p:childTnLst>
                                </p:cTn>
                              </p:par>
                              <p:par>
                                <p:cTn id="131" presetID="1" presetClass="entr" presetSubtype="0" fill="hold" grpId="0" nodeType="withEffect">
                                  <p:stCondLst>
                                    <p:cond delay="0"/>
                                  </p:stCondLst>
                                  <p:childTnLst>
                                    <p:set>
                                      <p:cBhvr>
                                        <p:cTn id="132" dur="1" fill="hold">
                                          <p:stCondLst>
                                            <p:cond delay="0"/>
                                          </p:stCondLst>
                                        </p:cTn>
                                        <p:tgtEl>
                                          <p:spTgt spid="57"/>
                                        </p:tgtEl>
                                        <p:attrNameLst>
                                          <p:attrName>style.visibility</p:attrName>
                                        </p:attrNameLst>
                                      </p:cBhvr>
                                      <p:to>
                                        <p:strVal val="visible"/>
                                      </p:to>
                                    </p:set>
                                  </p:childTnLst>
                                </p:cTn>
                              </p:par>
                            </p:childTnLst>
                          </p:cTn>
                        </p:par>
                      </p:childTnLst>
                    </p:cTn>
                  </p:par>
                  <p:par>
                    <p:cTn id="133" fill="hold">
                      <p:stCondLst>
                        <p:cond delay="indefinite"/>
                      </p:stCondLst>
                      <p:childTnLst>
                        <p:par>
                          <p:cTn id="134" fill="hold">
                            <p:stCondLst>
                              <p:cond delay="0"/>
                            </p:stCondLst>
                            <p:childTnLst>
                              <p:par>
                                <p:cTn id="135" presetID="1" presetClass="exit" presetSubtype="0" fill="hold" grpId="1" nodeType="clickEffect">
                                  <p:stCondLst>
                                    <p:cond delay="0"/>
                                  </p:stCondLst>
                                  <p:childTnLst>
                                    <p:set>
                                      <p:cBhvr>
                                        <p:cTn id="136" dur="1" fill="hold">
                                          <p:stCondLst>
                                            <p:cond delay="0"/>
                                          </p:stCondLst>
                                        </p:cTn>
                                        <p:tgtEl>
                                          <p:spTgt spid="7"/>
                                        </p:tgtEl>
                                        <p:attrNameLst>
                                          <p:attrName>style.visibility</p:attrName>
                                        </p:attrNameLst>
                                      </p:cBhvr>
                                      <p:to>
                                        <p:strVal val="hidden"/>
                                      </p:to>
                                    </p:set>
                                  </p:childTnLst>
                                </p:cTn>
                              </p:par>
                              <p:par>
                                <p:cTn id="137" presetID="1" presetClass="exit" presetSubtype="0" fill="hold" grpId="1" nodeType="withEffect">
                                  <p:stCondLst>
                                    <p:cond delay="0"/>
                                  </p:stCondLst>
                                  <p:childTnLst>
                                    <p:set>
                                      <p:cBhvr>
                                        <p:cTn id="138" dur="1" fill="hold">
                                          <p:stCondLst>
                                            <p:cond delay="0"/>
                                          </p:stCondLst>
                                        </p:cTn>
                                        <p:tgtEl>
                                          <p:spTgt spid="57"/>
                                        </p:tgtEl>
                                        <p:attrNameLst>
                                          <p:attrName>style.visibility</p:attrName>
                                        </p:attrNameLst>
                                      </p:cBhvr>
                                      <p:to>
                                        <p:strVal val="hidden"/>
                                      </p:to>
                                    </p:set>
                                  </p:childTnLst>
                                </p:cTn>
                              </p:par>
                            </p:childTnLst>
                          </p:cTn>
                        </p:par>
                      </p:childTnLst>
                    </p:cTn>
                  </p:par>
                  <p:par>
                    <p:cTn id="139" fill="hold">
                      <p:stCondLst>
                        <p:cond delay="indefinite"/>
                      </p:stCondLst>
                      <p:childTnLst>
                        <p:par>
                          <p:cTn id="140" fill="hold">
                            <p:stCondLst>
                              <p:cond delay="0"/>
                            </p:stCondLst>
                            <p:childTnLst>
                              <p:par>
                                <p:cTn id="141" presetID="1" presetClass="entr" presetSubtype="0" fill="hold" grpId="0" nodeType="clickEffect">
                                  <p:stCondLst>
                                    <p:cond delay="0"/>
                                  </p:stCondLst>
                                  <p:childTnLst>
                                    <p:set>
                                      <p:cBhvr>
                                        <p:cTn id="142" dur="1" fill="hold">
                                          <p:stCondLst>
                                            <p:cond delay="0"/>
                                          </p:stCondLst>
                                        </p:cTn>
                                        <p:tgtEl>
                                          <p:spTgt spid="8"/>
                                        </p:tgtEl>
                                        <p:attrNameLst>
                                          <p:attrName>style.visibility</p:attrName>
                                        </p:attrNameLst>
                                      </p:cBhvr>
                                      <p:to>
                                        <p:strVal val="visible"/>
                                      </p:to>
                                    </p:set>
                                  </p:childTnLst>
                                </p:cTn>
                              </p:par>
                              <p:par>
                                <p:cTn id="143" presetID="1" presetClass="entr" presetSubtype="0" fill="hold" grpId="0" nodeType="withEffect">
                                  <p:stCondLst>
                                    <p:cond delay="0"/>
                                  </p:stCondLst>
                                  <p:childTnLst>
                                    <p:set>
                                      <p:cBhvr>
                                        <p:cTn id="144" dur="1" fill="hold">
                                          <p:stCondLst>
                                            <p:cond delay="0"/>
                                          </p:stCondLst>
                                        </p:cTn>
                                        <p:tgtEl>
                                          <p:spTgt spid="54"/>
                                        </p:tgtEl>
                                        <p:attrNameLst>
                                          <p:attrName>style.visibility</p:attrName>
                                        </p:attrNameLst>
                                      </p:cBhvr>
                                      <p:to>
                                        <p:strVal val="visible"/>
                                      </p:to>
                                    </p:set>
                                  </p:childTnLst>
                                </p:cTn>
                              </p:par>
                            </p:childTnLst>
                          </p:cTn>
                        </p:par>
                      </p:childTnLst>
                    </p:cTn>
                  </p:par>
                  <p:par>
                    <p:cTn id="145" fill="hold">
                      <p:stCondLst>
                        <p:cond delay="indefinite"/>
                      </p:stCondLst>
                      <p:childTnLst>
                        <p:par>
                          <p:cTn id="146" fill="hold">
                            <p:stCondLst>
                              <p:cond delay="0"/>
                            </p:stCondLst>
                            <p:childTnLst>
                              <p:par>
                                <p:cTn id="147" presetID="1" presetClass="exit" presetSubtype="0" fill="hold" grpId="1" nodeType="clickEffect">
                                  <p:stCondLst>
                                    <p:cond delay="0"/>
                                  </p:stCondLst>
                                  <p:childTnLst>
                                    <p:set>
                                      <p:cBhvr>
                                        <p:cTn id="148" dur="1" fill="hold">
                                          <p:stCondLst>
                                            <p:cond delay="0"/>
                                          </p:stCondLst>
                                        </p:cTn>
                                        <p:tgtEl>
                                          <p:spTgt spid="37"/>
                                        </p:tgtEl>
                                        <p:attrNameLst>
                                          <p:attrName>style.visibility</p:attrName>
                                        </p:attrNameLst>
                                      </p:cBhvr>
                                      <p:to>
                                        <p:strVal val="hidden"/>
                                      </p:to>
                                    </p:set>
                                  </p:childTnLst>
                                </p:cTn>
                              </p:par>
                              <p:par>
                                <p:cTn id="149" presetID="1" presetClass="exit" presetSubtype="0" fill="hold" nodeType="withEffect">
                                  <p:stCondLst>
                                    <p:cond delay="0"/>
                                  </p:stCondLst>
                                  <p:childTnLst>
                                    <p:set>
                                      <p:cBhvr>
                                        <p:cTn id="150" dur="1" fill="hold">
                                          <p:stCondLst>
                                            <p:cond delay="0"/>
                                          </p:stCondLst>
                                        </p:cTn>
                                        <p:tgtEl>
                                          <p:spTgt spid="15"/>
                                        </p:tgtEl>
                                        <p:attrNameLst>
                                          <p:attrName>style.visibility</p:attrName>
                                        </p:attrNameLst>
                                      </p:cBhvr>
                                      <p:to>
                                        <p:strVal val="hidden"/>
                                      </p:to>
                                    </p:set>
                                  </p:childTnLst>
                                </p:cTn>
                              </p:par>
                              <p:par>
                                <p:cTn id="151" presetID="1" presetClass="exit" presetSubtype="0" fill="hold" nodeType="withEffect">
                                  <p:stCondLst>
                                    <p:cond delay="0"/>
                                  </p:stCondLst>
                                  <p:childTnLst>
                                    <p:set>
                                      <p:cBhvr>
                                        <p:cTn id="152" dur="1" fill="hold">
                                          <p:stCondLst>
                                            <p:cond delay="0"/>
                                          </p:stCondLst>
                                        </p:cTn>
                                        <p:tgtEl>
                                          <p:spTgt spid="48"/>
                                        </p:tgtEl>
                                        <p:attrNameLst>
                                          <p:attrName>style.visibility</p:attrName>
                                        </p:attrNameLst>
                                      </p:cBhvr>
                                      <p:to>
                                        <p:strVal val="hidden"/>
                                      </p:to>
                                    </p:set>
                                  </p:childTnLst>
                                </p:cTn>
                              </p:par>
                              <p:par>
                                <p:cTn id="153" presetID="1" presetClass="exit" presetSubtype="0" fill="hold" grpId="1" nodeType="withEffect">
                                  <p:stCondLst>
                                    <p:cond delay="0"/>
                                  </p:stCondLst>
                                  <p:childTnLst>
                                    <p:set>
                                      <p:cBhvr>
                                        <p:cTn id="154" dur="1" fill="hold">
                                          <p:stCondLst>
                                            <p:cond delay="0"/>
                                          </p:stCondLst>
                                        </p:cTn>
                                        <p:tgtEl>
                                          <p:spTgt spid="11"/>
                                        </p:tgtEl>
                                        <p:attrNameLst>
                                          <p:attrName>style.visibility</p:attrName>
                                        </p:attrNameLst>
                                      </p:cBhvr>
                                      <p:to>
                                        <p:strVal val="hidden"/>
                                      </p:to>
                                    </p:set>
                                  </p:childTnLst>
                                </p:cTn>
                              </p:par>
                              <p:par>
                                <p:cTn id="155" presetID="1" presetClass="exit" presetSubtype="0" fill="hold" grpId="1" nodeType="withEffect">
                                  <p:stCondLst>
                                    <p:cond delay="0"/>
                                  </p:stCondLst>
                                  <p:childTnLst>
                                    <p:set>
                                      <p:cBhvr>
                                        <p:cTn id="156" dur="1" fill="hold">
                                          <p:stCondLst>
                                            <p:cond delay="0"/>
                                          </p:stCondLst>
                                        </p:cTn>
                                        <p:tgtEl>
                                          <p:spTgt spid="51"/>
                                        </p:tgtEl>
                                        <p:attrNameLst>
                                          <p:attrName>style.visibility</p:attrName>
                                        </p:attrNameLst>
                                      </p:cBhvr>
                                      <p:to>
                                        <p:strVal val="hidden"/>
                                      </p:to>
                                    </p:set>
                                  </p:childTnLst>
                                </p:cTn>
                              </p:par>
                              <p:par>
                                <p:cTn id="157" presetID="1" presetClass="exit" presetSubtype="0" fill="hold" grpId="2" nodeType="withEffect">
                                  <p:stCondLst>
                                    <p:cond delay="0"/>
                                  </p:stCondLst>
                                  <p:childTnLst>
                                    <p:set>
                                      <p:cBhvr>
                                        <p:cTn id="158" dur="1" fill="hold">
                                          <p:stCondLst>
                                            <p:cond delay="0"/>
                                          </p:stCondLst>
                                        </p:cTn>
                                        <p:tgtEl>
                                          <p:spTgt spid="6"/>
                                        </p:tgtEl>
                                        <p:attrNameLst>
                                          <p:attrName>style.visibility</p:attrName>
                                        </p:attrNameLst>
                                      </p:cBhvr>
                                      <p:to>
                                        <p:strVal val="hidden"/>
                                      </p:to>
                                    </p:set>
                                  </p:childTnLst>
                                </p:cTn>
                              </p:par>
                              <p:par>
                                <p:cTn id="159" presetID="1" presetClass="exit" presetSubtype="0" fill="hold" grpId="1" nodeType="withEffect">
                                  <p:stCondLst>
                                    <p:cond delay="0"/>
                                  </p:stCondLst>
                                  <p:childTnLst>
                                    <p:set>
                                      <p:cBhvr>
                                        <p:cTn id="160" dur="1" fill="hold">
                                          <p:stCondLst>
                                            <p:cond delay="0"/>
                                          </p:stCondLst>
                                        </p:cTn>
                                        <p:tgtEl>
                                          <p:spTgt spid="55"/>
                                        </p:tgtEl>
                                        <p:attrNameLst>
                                          <p:attrName>style.visibility</p:attrName>
                                        </p:attrNameLst>
                                      </p:cBhvr>
                                      <p:to>
                                        <p:strVal val="hidden"/>
                                      </p:to>
                                    </p:set>
                                  </p:childTnLst>
                                </p:cTn>
                              </p:par>
                              <p:par>
                                <p:cTn id="161" presetID="1" presetClass="exit" presetSubtype="0" fill="hold" grpId="1" nodeType="withEffect">
                                  <p:stCondLst>
                                    <p:cond delay="0"/>
                                  </p:stCondLst>
                                  <p:childTnLst>
                                    <p:set>
                                      <p:cBhvr>
                                        <p:cTn id="162" dur="1" fill="hold">
                                          <p:stCondLst>
                                            <p:cond delay="0"/>
                                          </p:stCondLst>
                                        </p:cTn>
                                        <p:tgtEl>
                                          <p:spTgt spid="52"/>
                                        </p:tgtEl>
                                        <p:attrNameLst>
                                          <p:attrName>style.visibility</p:attrName>
                                        </p:attrNameLst>
                                      </p:cBhvr>
                                      <p:to>
                                        <p:strVal val="hidden"/>
                                      </p:to>
                                    </p:set>
                                  </p:childTnLst>
                                </p:cTn>
                              </p:par>
                              <p:par>
                                <p:cTn id="163" presetID="1" presetClass="exit" presetSubtype="0" fill="hold" grpId="2" nodeType="withEffect">
                                  <p:stCondLst>
                                    <p:cond delay="0"/>
                                  </p:stCondLst>
                                  <p:childTnLst>
                                    <p:set>
                                      <p:cBhvr>
                                        <p:cTn id="164" dur="1" fill="hold">
                                          <p:stCondLst>
                                            <p:cond delay="0"/>
                                          </p:stCondLst>
                                        </p:cTn>
                                        <p:tgtEl>
                                          <p:spTgt spid="7"/>
                                        </p:tgtEl>
                                        <p:attrNameLst>
                                          <p:attrName>style.visibility</p:attrName>
                                        </p:attrNameLst>
                                      </p:cBhvr>
                                      <p:to>
                                        <p:strVal val="hidden"/>
                                      </p:to>
                                    </p:set>
                                  </p:childTnLst>
                                </p:cTn>
                              </p:par>
                              <p:par>
                                <p:cTn id="165" presetID="1" presetClass="exit" presetSubtype="0" fill="hold" grpId="1" nodeType="withEffect">
                                  <p:stCondLst>
                                    <p:cond delay="0"/>
                                  </p:stCondLst>
                                  <p:childTnLst>
                                    <p:set>
                                      <p:cBhvr>
                                        <p:cTn id="166" dur="1" fill="hold">
                                          <p:stCondLst>
                                            <p:cond delay="0"/>
                                          </p:stCondLst>
                                        </p:cTn>
                                        <p:tgtEl>
                                          <p:spTgt spid="56"/>
                                        </p:tgtEl>
                                        <p:attrNameLst>
                                          <p:attrName>style.visibility</p:attrName>
                                        </p:attrNameLst>
                                      </p:cBhvr>
                                      <p:to>
                                        <p:strVal val="hidden"/>
                                      </p:to>
                                    </p:set>
                                  </p:childTnLst>
                                </p:cTn>
                              </p:par>
                              <p:par>
                                <p:cTn id="167" presetID="1" presetClass="exit" presetSubtype="0" fill="hold" grpId="1" nodeType="withEffect">
                                  <p:stCondLst>
                                    <p:cond delay="0"/>
                                  </p:stCondLst>
                                  <p:childTnLst>
                                    <p:set>
                                      <p:cBhvr>
                                        <p:cTn id="168" dur="1" fill="hold">
                                          <p:stCondLst>
                                            <p:cond delay="0"/>
                                          </p:stCondLst>
                                        </p:cTn>
                                        <p:tgtEl>
                                          <p:spTgt spid="53"/>
                                        </p:tgtEl>
                                        <p:attrNameLst>
                                          <p:attrName>style.visibility</p:attrName>
                                        </p:attrNameLst>
                                      </p:cBhvr>
                                      <p:to>
                                        <p:strVal val="hidden"/>
                                      </p:to>
                                    </p:set>
                                  </p:childTnLst>
                                </p:cTn>
                              </p:par>
                              <p:par>
                                <p:cTn id="169" presetID="1" presetClass="exit" presetSubtype="0" fill="hold" grpId="1" nodeType="withEffect">
                                  <p:stCondLst>
                                    <p:cond delay="0"/>
                                  </p:stCondLst>
                                  <p:childTnLst>
                                    <p:set>
                                      <p:cBhvr>
                                        <p:cTn id="170" dur="1" fill="hold">
                                          <p:stCondLst>
                                            <p:cond delay="0"/>
                                          </p:stCondLst>
                                        </p:cTn>
                                        <p:tgtEl>
                                          <p:spTgt spid="8"/>
                                        </p:tgtEl>
                                        <p:attrNameLst>
                                          <p:attrName>style.visibility</p:attrName>
                                        </p:attrNameLst>
                                      </p:cBhvr>
                                      <p:to>
                                        <p:strVal val="hidden"/>
                                      </p:to>
                                    </p:set>
                                  </p:childTnLst>
                                </p:cTn>
                              </p:par>
                              <p:par>
                                <p:cTn id="171" presetID="1" presetClass="exit" presetSubtype="0" fill="hold" grpId="1" nodeType="withEffect">
                                  <p:stCondLst>
                                    <p:cond delay="0"/>
                                  </p:stCondLst>
                                  <p:childTnLst>
                                    <p:set>
                                      <p:cBhvr>
                                        <p:cTn id="172" dur="1" fill="hold">
                                          <p:stCondLst>
                                            <p:cond delay="0"/>
                                          </p:stCondLst>
                                        </p:cTn>
                                        <p:tgtEl>
                                          <p:spTgt spid="54"/>
                                        </p:tgtEl>
                                        <p:attrNameLst>
                                          <p:attrName>style.visibility</p:attrName>
                                        </p:attrNameLst>
                                      </p:cBhvr>
                                      <p:to>
                                        <p:strVal val="hidden"/>
                                      </p:to>
                                    </p:set>
                                  </p:childTnLst>
                                </p:cTn>
                              </p:par>
                            </p:childTnLst>
                          </p:cTn>
                        </p:par>
                      </p:childTnLst>
                    </p:cTn>
                  </p:par>
                  <p:par>
                    <p:cTn id="173" fill="hold">
                      <p:stCondLst>
                        <p:cond delay="indefinite"/>
                      </p:stCondLst>
                      <p:childTnLst>
                        <p:par>
                          <p:cTn id="174" fill="hold">
                            <p:stCondLst>
                              <p:cond delay="0"/>
                            </p:stCondLst>
                            <p:childTnLst>
                              <p:par>
                                <p:cTn id="175" presetID="1" presetClass="entr" presetSubtype="0" fill="hold" nodeType="clickEffect">
                                  <p:stCondLst>
                                    <p:cond delay="0"/>
                                  </p:stCondLst>
                                  <p:childTnLst>
                                    <p:set>
                                      <p:cBhvr>
                                        <p:cTn id="17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77" fill="hold">
                      <p:stCondLst>
                        <p:cond delay="indefinite"/>
                      </p:stCondLst>
                      <p:childTnLst>
                        <p:par>
                          <p:cTn id="178" fill="hold">
                            <p:stCondLst>
                              <p:cond delay="0"/>
                            </p:stCondLst>
                            <p:childTnLst>
                              <p:par>
                                <p:cTn id="179" presetID="1" presetClass="entr" presetSubtype="0" fill="hold" nodeType="clickEffect">
                                  <p:stCondLst>
                                    <p:cond delay="0"/>
                                  </p:stCondLst>
                                  <p:childTnLst>
                                    <p:set>
                                      <p:cBhvr>
                                        <p:cTn id="18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81" fill="hold">
                      <p:stCondLst>
                        <p:cond delay="indefinite"/>
                      </p:stCondLst>
                      <p:childTnLst>
                        <p:par>
                          <p:cTn id="182" fill="hold">
                            <p:stCondLst>
                              <p:cond delay="0"/>
                            </p:stCondLst>
                            <p:childTnLst>
                              <p:par>
                                <p:cTn id="183" presetID="1" presetClass="entr" presetSubtype="0" fill="hold" nodeType="clickEffect">
                                  <p:stCondLst>
                                    <p:cond delay="0"/>
                                  </p:stCondLst>
                                  <p:childTnLst>
                                    <p:set>
                                      <p:cBhvr>
                                        <p:cTn id="18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55" grpId="1"/>
      <p:bldP spid="26" grpId="0" animBg="1"/>
      <p:bldP spid="26" grpId="1" animBg="1"/>
      <p:bldP spid="28" grpId="0"/>
      <p:bldP spid="28" grpId="1"/>
      <p:bldP spid="29" grpId="0"/>
      <p:bldP spid="29" grpId="1"/>
      <p:bldP spid="30" grpId="0"/>
      <p:bldP spid="30" grpId="1"/>
      <p:bldP spid="31" grpId="0"/>
      <p:bldP spid="31" grpId="1"/>
      <p:bldP spid="33" grpId="0" animBg="1"/>
      <p:bldP spid="33" grpId="1" animBg="1"/>
      <p:bldP spid="40" grpId="0"/>
      <p:bldP spid="40" grpId="1"/>
      <p:bldP spid="41" grpId="0"/>
      <p:bldP spid="41" grpId="1"/>
      <p:bldP spid="42" grpId="0"/>
      <p:bldP spid="42" grpId="1"/>
      <p:bldP spid="43" grpId="0"/>
      <p:bldP spid="43" grpId="1"/>
      <p:bldP spid="44" grpId="0"/>
      <p:bldP spid="44" grpId="1"/>
      <p:bldP spid="45" grpId="0"/>
      <p:bldP spid="45" grpId="1"/>
      <p:bldP spid="37" grpId="0" animBg="1"/>
      <p:bldP spid="37" grpId="1" animBg="1"/>
      <p:bldP spid="6" grpId="0"/>
      <p:bldP spid="6" grpId="1"/>
      <p:bldP spid="6" grpId="2"/>
      <p:bldP spid="7" grpId="0"/>
      <p:bldP spid="7" grpId="1"/>
      <p:bldP spid="7" grpId="2"/>
      <p:bldP spid="8" grpId="0"/>
      <p:bldP spid="8" grpId="1"/>
      <p:bldP spid="11" grpId="0"/>
      <p:bldP spid="11" grpId="1"/>
      <p:bldP spid="51" grpId="0"/>
      <p:bldP spid="51" grpId="1"/>
      <p:bldP spid="56" grpId="0"/>
      <p:bldP spid="56" grpId="1"/>
      <p:bldP spid="52" grpId="0" animBg="1"/>
      <p:bldP spid="52" grpId="1" animBg="1"/>
      <p:bldP spid="53" grpId="0" animBg="1"/>
      <p:bldP spid="53" grpId="1" animBg="1"/>
      <p:bldP spid="16" grpId="0"/>
      <p:bldP spid="16" grpId="1"/>
      <p:bldP spid="57" grpId="0"/>
      <p:bldP spid="57" grpId="1"/>
      <p:bldP spid="54" grpId="0"/>
      <p:bldP spid="54" grpId="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6" name="Group 55">
            <a:extLst>
              <a:ext uri="{FF2B5EF4-FFF2-40B4-BE49-F238E27FC236}">
                <a16:creationId xmlns:a16="http://schemas.microsoft.com/office/drawing/2014/main" id="{C5AB380C-40CC-4082-9E4B-EE1796C1759A}"/>
              </a:ext>
            </a:extLst>
          </p:cNvPr>
          <p:cNvGrpSpPr/>
          <p:nvPr/>
        </p:nvGrpSpPr>
        <p:grpSpPr>
          <a:xfrm>
            <a:off x="487798" y="2054837"/>
            <a:ext cx="8168404" cy="2375907"/>
            <a:chOff x="449698" y="-2381080"/>
            <a:chExt cx="8168404" cy="2375907"/>
          </a:xfrm>
        </p:grpSpPr>
        <p:pic>
          <p:nvPicPr>
            <p:cNvPr id="13" name="Picture 12">
              <a:extLst>
                <a:ext uri="{FF2B5EF4-FFF2-40B4-BE49-F238E27FC236}">
                  <a16:creationId xmlns:a16="http://schemas.microsoft.com/office/drawing/2014/main" id="{C5476A9C-A6D5-4AF2-9FD4-CDF3E17E0A4E}"/>
                </a:ext>
              </a:extLst>
            </p:cNvPr>
            <p:cNvPicPr>
              <a:picLocks noChangeAspect="1"/>
            </p:cNvPicPr>
            <p:nvPr/>
          </p:nvPicPr>
          <p:blipFill>
            <a:blip r:embed="rId3" cstate="print"/>
            <a:stretch>
              <a:fillRect/>
            </a:stretch>
          </p:blipFill>
          <p:spPr>
            <a:xfrm>
              <a:off x="5257800" y="-2380074"/>
              <a:ext cx="3360302" cy="2374901"/>
            </a:xfrm>
            <a:prstGeom prst="rect">
              <a:avLst/>
            </a:prstGeom>
          </p:spPr>
        </p:pic>
        <p:pic>
          <p:nvPicPr>
            <p:cNvPr id="14" name="Picture 13">
              <a:extLst>
                <a:ext uri="{FF2B5EF4-FFF2-40B4-BE49-F238E27FC236}">
                  <a16:creationId xmlns:a16="http://schemas.microsoft.com/office/drawing/2014/main" id="{1EFBBF88-32E3-4B3D-A43D-DEA6C35DB465}"/>
                </a:ext>
              </a:extLst>
            </p:cNvPr>
            <p:cNvPicPr>
              <a:picLocks noChangeAspect="1"/>
            </p:cNvPicPr>
            <p:nvPr/>
          </p:nvPicPr>
          <p:blipFill>
            <a:blip r:embed="rId3" cstate="print"/>
            <a:stretch>
              <a:fillRect/>
            </a:stretch>
          </p:blipFill>
          <p:spPr>
            <a:xfrm>
              <a:off x="449698" y="-2381080"/>
              <a:ext cx="3360302" cy="2374901"/>
            </a:xfrm>
            <a:prstGeom prst="rect">
              <a:avLst/>
            </a:prstGeom>
          </p:spPr>
        </p:pic>
        <p:sp>
          <p:nvSpPr>
            <p:cNvPr id="55" name="Arrow: Right 54">
              <a:extLst>
                <a:ext uri="{FF2B5EF4-FFF2-40B4-BE49-F238E27FC236}">
                  <a16:creationId xmlns:a16="http://schemas.microsoft.com/office/drawing/2014/main" id="{28226C04-EBBC-424D-B0B6-EFD865EB3D72}"/>
                </a:ext>
              </a:extLst>
            </p:cNvPr>
            <p:cNvSpPr/>
            <p:nvPr/>
          </p:nvSpPr>
          <p:spPr>
            <a:xfrm>
              <a:off x="3957135" y="-1312478"/>
              <a:ext cx="1070591" cy="237696"/>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4" name="Picture 53">
            <a:extLst>
              <a:ext uri="{FF2B5EF4-FFF2-40B4-BE49-F238E27FC236}">
                <a16:creationId xmlns:a16="http://schemas.microsoft.com/office/drawing/2014/main" id="{72511EB2-67CD-48F9-9FB7-822F23C300EC}"/>
              </a:ext>
            </a:extLst>
          </p:cNvPr>
          <p:cNvPicPr>
            <a:picLocks noChangeAspect="1"/>
          </p:cNvPicPr>
          <p:nvPr/>
        </p:nvPicPr>
        <p:blipFill>
          <a:blip r:embed="rId4"/>
          <a:stretch>
            <a:fillRect/>
          </a:stretch>
        </p:blipFill>
        <p:spPr>
          <a:xfrm>
            <a:off x="15240" y="4343400"/>
            <a:ext cx="9144000" cy="736879"/>
          </a:xfrm>
          <a:prstGeom prst="rect">
            <a:avLst/>
          </a:prstGeom>
        </p:spPr>
      </p:pic>
      <p:sp>
        <p:nvSpPr>
          <p:cNvPr id="2" name="Title 1">
            <a:extLst>
              <a:ext uri="{FF2B5EF4-FFF2-40B4-BE49-F238E27FC236}">
                <a16:creationId xmlns:a16="http://schemas.microsoft.com/office/drawing/2014/main" id="{660C1BFF-BCEB-422F-9433-681830DADB74}"/>
              </a:ext>
            </a:extLst>
          </p:cNvPr>
          <p:cNvSpPr>
            <a:spLocks noGrp="1"/>
          </p:cNvSpPr>
          <p:nvPr>
            <p:ph type="title"/>
          </p:nvPr>
        </p:nvSpPr>
        <p:spPr/>
        <p:txBody>
          <a:bodyPr/>
          <a:lstStyle/>
          <a:p>
            <a:r>
              <a:rPr lang="en-US" dirty="0"/>
              <a:t>Preservation</a:t>
            </a:r>
          </a:p>
        </p:txBody>
      </p:sp>
      <p:sp>
        <p:nvSpPr>
          <p:cNvPr id="3" name="Content Placeholder 2">
            <a:extLst>
              <a:ext uri="{FF2B5EF4-FFF2-40B4-BE49-F238E27FC236}">
                <a16:creationId xmlns:a16="http://schemas.microsoft.com/office/drawing/2014/main" id="{8FBDDD5B-5E7C-4D74-BFA0-47D8D957BFF7}"/>
              </a:ext>
            </a:extLst>
          </p:cNvPr>
          <p:cNvSpPr>
            <a:spLocks noGrp="1"/>
          </p:cNvSpPr>
          <p:nvPr>
            <p:ph idx="1"/>
          </p:nvPr>
        </p:nvSpPr>
        <p:spPr/>
        <p:txBody>
          <a:bodyPr/>
          <a:lstStyle/>
          <a:p>
            <a:r>
              <a:rPr lang="en-US" sz="2400" dirty="0"/>
              <a:t>Mitigation </a:t>
            </a:r>
            <a:r>
              <a:rPr lang="en-US" sz="2400" dirty="0">
                <a:latin typeface="Symbol" panose="05050102010706020507" pitchFamily="18" charset="2"/>
              </a:rPr>
              <a:t>D</a:t>
            </a:r>
            <a:r>
              <a:rPr lang="en-US" sz="2400" dirty="0"/>
              <a:t>: Low</a:t>
            </a:r>
          </a:p>
          <a:p>
            <a:r>
              <a:rPr lang="en-US" sz="2400" dirty="0"/>
              <a:t>P-factor: Yes</a:t>
            </a:r>
          </a:p>
          <a:p>
            <a:r>
              <a:rPr lang="en-US" sz="2400" dirty="0"/>
              <a:t>Risk: Low</a:t>
            </a:r>
          </a:p>
          <a:p>
            <a:r>
              <a:rPr lang="en-US" sz="2400" dirty="0"/>
              <a:t>Time lag: Moderate-low </a:t>
            </a:r>
          </a:p>
        </p:txBody>
      </p:sp>
      <p:grpSp>
        <p:nvGrpSpPr>
          <p:cNvPr id="58" name="Group 57">
            <a:extLst>
              <a:ext uri="{FF2B5EF4-FFF2-40B4-BE49-F238E27FC236}">
                <a16:creationId xmlns:a16="http://schemas.microsoft.com/office/drawing/2014/main" id="{2C2E9942-709A-426B-BAAE-F879C255307A}"/>
              </a:ext>
            </a:extLst>
          </p:cNvPr>
          <p:cNvGrpSpPr/>
          <p:nvPr/>
        </p:nvGrpSpPr>
        <p:grpSpPr>
          <a:xfrm>
            <a:off x="2136262" y="2631292"/>
            <a:ext cx="4800600" cy="927827"/>
            <a:chOff x="4800600" y="3240855"/>
            <a:chExt cx="4800600" cy="927827"/>
          </a:xfrm>
        </p:grpSpPr>
        <p:sp>
          <p:nvSpPr>
            <p:cNvPr id="5" name="TextBox 4">
              <a:extLst>
                <a:ext uri="{FF2B5EF4-FFF2-40B4-BE49-F238E27FC236}">
                  <a16:creationId xmlns:a16="http://schemas.microsoft.com/office/drawing/2014/main" id="{078B3AC4-DE76-42B4-B429-0D5FF7642958}"/>
                </a:ext>
              </a:extLst>
            </p:cNvPr>
            <p:cNvSpPr txBox="1"/>
            <p:nvPr/>
          </p:nvSpPr>
          <p:spPr>
            <a:xfrm>
              <a:off x="4800600" y="3429000"/>
              <a:ext cx="1149674" cy="523220"/>
            </a:xfrm>
            <a:prstGeom prst="rect">
              <a:avLst/>
            </a:prstGeom>
            <a:noFill/>
          </p:spPr>
          <p:txBody>
            <a:bodyPr wrap="none">
              <a:spAutoFit/>
            </a:bodyPr>
            <a:lstStyle/>
            <a:p>
              <a:pPr>
                <a:defRPr/>
              </a:pPr>
              <a:r>
                <a:rPr lang="en-US" sz="2800" dirty="0">
                  <a:latin typeface="Franklin Gothic Demi" panose="020B0703020102020204" pitchFamily="34" charset="0"/>
                </a:rPr>
                <a:t>RFG =</a:t>
              </a:r>
            </a:p>
          </p:txBody>
        </p:sp>
        <p:sp>
          <p:nvSpPr>
            <p:cNvPr id="6" name="TextBox 4">
              <a:extLst>
                <a:ext uri="{FF2B5EF4-FFF2-40B4-BE49-F238E27FC236}">
                  <a16:creationId xmlns:a16="http://schemas.microsoft.com/office/drawing/2014/main" id="{C30EAEDF-92C3-4AE1-A5BF-48C634580165}"/>
                </a:ext>
              </a:extLst>
            </p:cNvPr>
            <p:cNvSpPr txBox="1">
              <a:spLocks noChangeArrowheads="1"/>
            </p:cNvSpPr>
            <p:nvPr/>
          </p:nvSpPr>
          <p:spPr bwMode="auto">
            <a:xfrm>
              <a:off x="5969366" y="3240855"/>
              <a:ext cx="337913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a:lnSpc>
                  <a:spcPct val="100000"/>
                </a:lnSpc>
                <a:spcBef>
                  <a:spcPct val="0"/>
                </a:spcBef>
                <a:buFontTx/>
                <a:buNone/>
              </a:pPr>
              <a:r>
                <a:rPr lang="en-US" altLang="en-US" dirty="0">
                  <a:latin typeface="Franklin Gothic Demi" panose="020B0703020102020204" pitchFamily="34" charset="0"/>
                </a:rPr>
                <a:t>Mitigation </a:t>
              </a:r>
              <a:r>
                <a:rPr lang="en-US" altLang="en-US" dirty="0">
                  <a:latin typeface="Symbol" panose="05050102010706020507" pitchFamily="18" charset="2"/>
                </a:rPr>
                <a:t>D</a:t>
              </a:r>
              <a:r>
                <a:rPr lang="en-US" altLang="en-US" dirty="0">
                  <a:latin typeface="Franklin Gothic Demi" panose="020B0703020102020204" pitchFamily="34" charset="0"/>
                </a:rPr>
                <a:t> * P.A.F.</a:t>
              </a:r>
            </a:p>
          </p:txBody>
        </p:sp>
        <p:sp>
          <p:nvSpPr>
            <p:cNvPr id="7" name="TextBox 5">
              <a:extLst>
                <a:ext uri="{FF2B5EF4-FFF2-40B4-BE49-F238E27FC236}">
                  <a16:creationId xmlns:a16="http://schemas.microsoft.com/office/drawing/2014/main" id="{32A073C8-D99C-4BB8-A19E-C81C2BBD54D5}"/>
                </a:ext>
              </a:extLst>
            </p:cNvPr>
            <p:cNvSpPr txBox="1">
              <a:spLocks noChangeArrowheads="1"/>
            </p:cNvSpPr>
            <p:nvPr/>
          </p:nvSpPr>
          <p:spPr bwMode="auto">
            <a:xfrm>
              <a:off x="6418628" y="3645462"/>
              <a:ext cx="246657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a:lnSpc>
                  <a:spcPct val="100000"/>
                </a:lnSpc>
                <a:spcBef>
                  <a:spcPct val="0"/>
                </a:spcBef>
                <a:buFontTx/>
                <a:buNone/>
              </a:pPr>
              <a:r>
                <a:rPr lang="en-US" altLang="en-US">
                  <a:latin typeface="Franklin Gothic Demi" panose="020B0703020102020204" pitchFamily="34" charset="0"/>
                </a:rPr>
                <a:t>Risk * T-factor</a:t>
              </a:r>
            </a:p>
          </p:txBody>
        </p:sp>
        <p:cxnSp>
          <p:nvCxnSpPr>
            <p:cNvPr id="8" name="Straight Connector 7">
              <a:extLst>
                <a:ext uri="{FF2B5EF4-FFF2-40B4-BE49-F238E27FC236}">
                  <a16:creationId xmlns:a16="http://schemas.microsoft.com/office/drawing/2014/main" id="{83884570-7D2D-42F5-8F37-63A00A00DAA1}"/>
                </a:ext>
              </a:extLst>
            </p:cNvPr>
            <p:cNvCxnSpPr>
              <a:cxnSpLocks/>
            </p:cNvCxnSpPr>
            <p:nvPr/>
          </p:nvCxnSpPr>
          <p:spPr>
            <a:xfrm>
              <a:off x="6059853" y="3694675"/>
              <a:ext cx="354134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9" name="Group 58">
            <a:extLst>
              <a:ext uri="{FF2B5EF4-FFF2-40B4-BE49-F238E27FC236}">
                <a16:creationId xmlns:a16="http://schemas.microsoft.com/office/drawing/2014/main" id="{3F0C73EF-5B21-4E1C-AAE3-E5CB10C57796}"/>
              </a:ext>
            </a:extLst>
          </p:cNvPr>
          <p:cNvGrpSpPr/>
          <p:nvPr/>
        </p:nvGrpSpPr>
        <p:grpSpPr>
          <a:xfrm>
            <a:off x="2339985" y="2825454"/>
            <a:ext cx="4630923" cy="527983"/>
            <a:chOff x="1249960" y="3956266"/>
            <a:chExt cx="4630923" cy="527983"/>
          </a:xfrm>
        </p:grpSpPr>
        <p:sp>
          <p:nvSpPr>
            <p:cNvPr id="11" name="TextBox 10">
              <a:extLst>
                <a:ext uri="{FF2B5EF4-FFF2-40B4-BE49-F238E27FC236}">
                  <a16:creationId xmlns:a16="http://schemas.microsoft.com/office/drawing/2014/main" id="{DED72756-3A7C-4239-8F2B-835DD9367069}"/>
                </a:ext>
              </a:extLst>
            </p:cNvPr>
            <p:cNvSpPr txBox="1"/>
            <p:nvPr/>
          </p:nvSpPr>
          <p:spPr>
            <a:xfrm>
              <a:off x="1249960" y="3961029"/>
              <a:ext cx="914033" cy="523220"/>
            </a:xfrm>
            <a:prstGeom prst="rect">
              <a:avLst/>
            </a:prstGeom>
            <a:noFill/>
          </p:spPr>
          <p:txBody>
            <a:bodyPr wrap="none">
              <a:spAutoFit/>
            </a:bodyPr>
            <a:lstStyle/>
            <a:p>
              <a:pPr>
                <a:defRPr/>
              </a:pPr>
              <a:r>
                <a:rPr lang="en-US" sz="2800" dirty="0">
                  <a:latin typeface="Franklin Gothic Demi" panose="020B0703020102020204" pitchFamily="34" charset="0"/>
                </a:rPr>
                <a:t>FG =</a:t>
              </a:r>
            </a:p>
          </p:txBody>
        </p:sp>
        <p:sp>
          <p:nvSpPr>
            <p:cNvPr id="12" name="TextBox 11">
              <a:extLst>
                <a:ext uri="{FF2B5EF4-FFF2-40B4-BE49-F238E27FC236}">
                  <a16:creationId xmlns:a16="http://schemas.microsoft.com/office/drawing/2014/main" id="{626098FF-6B77-4AA0-9305-C4DB569ED615}"/>
                </a:ext>
              </a:extLst>
            </p:cNvPr>
            <p:cNvSpPr txBox="1"/>
            <p:nvPr/>
          </p:nvSpPr>
          <p:spPr>
            <a:xfrm>
              <a:off x="2057400" y="3956266"/>
              <a:ext cx="3823483" cy="523220"/>
            </a:xfrm>
            <a:prstGeom prst="rect">
              <a:avLst/>
            </a:prstGeom>
            <a:noFill/>
          </p:spPr>
          <p:txBody>
            <a:bodyPr wrap="none">
              <a:spAutoFit/>
            </a:bodyPr>
            <a:lstStyle/>
            <a:p>
              <a:pPr>
                <a:defRPr/>
              </a:pPr>
              <a:r>
                <a:rPr lang="en-US" sz="2800" dirty="0">
                  <a:latin typeface="Franklin Gothic Demi" panose="020B0703020102020204" pitchFamily="34" charset="0"/>
                </a:rPr>
                <a:t>RFG * Mitigation acres</a:t>
              </a:r>
            </a:p>
          </p:txBody>
        </p:sp>
      </p:grpSp>
      <p:grpSp>
        <p:nvGrpSpPr>
          <p:cNvPr id="57" name="Group 56">
            <a:extLst>
              <a:ext uri="{FF2B5EF4-FFF2-40B4-BE49-F238E27FC236}">
                <a16:creationId xmlns:a16="http://schemas.microsoft.com/office/drawing/2014/main" id="{F2041FBB-0EBB-46ED-AE42-8223854BF5C1}"/>
              </a:ext>
            </a:extLst>
          </p:cNvPr>
          <p:cNvGrpSpPr/>
          <p:nvPr/>
        </p:nvGrpSpPr>
        <p:grpSpPr>
          <a:xfrm>
            <a:off x="3348050" y="2628782"/>
            <a:ext cx="2450146" cy="847440"/>
            <a:chOff x="3036254" y="2567393"/>
            <a:chExt cx="2450146" cy="847440"/>
          </a:xfrm>
        </p:grpSpPr>
        <p:sp>
          <p:nvSpPr>
            <p:cNvPr id="15" name="TextBox 14">
              <a:extLst>
                <a:ext uri="{FF2B5EF4-FFF2-40B4-BE49-F238E27FC236}">
                  <a16:creationId xmlns:a16="http://schemas.microsoft.com/office/drawing/2014/main" id="{D1A86209-DB3D-4D61-B04A-77958A335DB8}"/>
                </a:ext>
              </a:extLst>
            </p:cNvPr>
            <p:cNvSpPr txBox="1"/>
            <p:nvPr/>
          </p:nvSpPr>
          <p:spPr>
            <a:xfrm>
              <a:off x="3581400" y="2567393"/>
              <a:ext cx="1850186" cy="523220"/>
            </a:xfrm>
            <a:prstGeom prst="rect">
              <a:avLst/>
            </a:prstGeom>
            <a:noFill/>
          </p:spPr>
          <p:txBody>
            <a:bodyPr wrap="none">
              <a:spAutoFit/>
            </a:bodyPr>
            <a:lstStyle/>
            <a:p>
              <a:pPr>
                <a:defRPr/>
              </a:pPr>
              <a:r>
                <a:rPr lang="en-US" sz="2800" dirty="0">
                  <a:latin typeface="Franklin Gothic Demi" panose="020B0703020102020204" pitchFamily="34" charset="0"/>
                </a:rPr>
                <a:t>With – Cur</a:t>
              </a:r>
            </a:p>
          </p:txBody>
        </p:sp>
        <p:sp>
          <p:nvSpPr>
            <p:cNvPr id="16" name="TextBox 15">
              <a:extLst>
                <a:ext uri="{FF2B5EF4-FFF2-40B4-BE49-F238E27FC236}">
                  <a16:creationId xmlns:a16="http://schemas.microsoft.com/office/drawing/2014/main" id="{87CF2468-D05A-4D55-B1C2-EFE0E0F95677}"/>
                </a:ext>
              </a:extLst>
            </p:cNvPr>
            <p:cNvSpPr txBox="1"/>
            <p:nvPr/>
          </p:nvSpPr>
          <p:spPr>
            <a:xfrm>
              <a:off x="3036254" y="2693006"/>
              <a:ext cx="716863" cy="523220"/>
            </a:xfrm>
            <a:prstGeom prst="rect">
              <a:avLst/>
            </a:prstGeom>
            <a:noFill/>
          </p:spPr>
          <p:txBody>
            <a:bodyPr wrap="none">
              <a:spAutoFit/>
            </a:bodyPr>
            <a:lstStyle/>
            <a:p>
              <a:pPr>
                <a:defRPr/>
              </a:pPr>
              <a:r>
                <a:rPr lang="en-US" sz="2800" dirty="0">
                  <a:latin typeface="Symbol" panose="05050102010706020507" pitchFamily="18" charset="2"/>
                </a:rPr>
                <a:t>D</a:t>
              </a:r>
              <a:r>
                <a:rPr lang="en-US" sz="2800" dirty="0">
                  <a:latin typeface="Franklin Gothic Demi" panose="020B0703020102020204" pitchFamily="34" charset="0"/>
                </a:rPr>
                <a:t> =</a:t>
              </a:r>
            </a:p>
          </p:txBody>
        </p:sp>
        <p:sp>
          <p:nvSpPr>
            <p:cNvPr id="18" name="TextBox 17">
              <a:extLst>
                <a:ext uri="{FF2B5EF4-FFF2-40B4-BE49-F238E27FC236}">
                  <a16:creationId xmlns:a16="http://schemas.microsoft.com/office/drawing/2014/main" id="{28BA4D7D-988B-4F5C-B707-49B9B001F301}"/>
                </a:ext>
              </a:extLst>
            </p:cNvPr>
            <p:cNvSpPr txBox="1"/>
            <p:nvPr/>
          </p:nvSpPr>
          <p:spPr>
            <a:xfrm>
              <a:off x="3738998" y="2885953"/>
              <a:ext cx="604653" cy="523220"/>
            </a:xfrm>
            <a:prstGeom prst="rect">
              <a:avLst/>
            </a:prstGeom>
            <a:noFill/>
          </p:spPr>
          <p:txBody>
            <a:bodyPr wrap="none" rtlCol="0">
              <a:spAutoFit/>
            </a:bodyPr>
            <a:lstStyle/>
            <a:p>
              <a:r>
                <a:rPr lang="en-US" sz="2800" dirty="0">
                  <a:latin typeface="Franklin Gothic Demi" panose="020B0703020102020204" pitchFamily="34" charset="0"/>
                </a:rPr>
                <a:t>30</a:t>
              </a:r>
            </a:p>
          </p:txBody>
        </p:sp>
        <p:sp>
          <p:nvSpPr>
            <p:cNvPr id="19" name="TextBox 18">
              <a:extLst>
                <a:ext uri="{FF2B5EF4-FFF2-40B4-BE49-F238E27FC236}">
                  <a16:creationId xmlns:a16="http://schemas.microsoft.com/office/drawing/2014/main" id="{C4B67AA8-1444-494A-8457-546D8BE3DC2A}"/>
                </a:ext>
              </a:extLst>
            </p:cNvPr>
            <p:cNvSpPr txBox="1"/>
            <p:nvPr/>
          </p:nvSpPr>
          <p:spPr>
            <a:xfrm>
              <a:off x="4785837" y="2891613"/>
              <a:ext cx="604653" cy="523220"/>
            </a:xfrm>
            <a:prstGeom prst="rect">
              <a:avLst/>
            </a:prstGeom>
            <a:noFill/>
          </p:spPr>
          <p:txBody>
            <a:bodyPr wrap="none" rtlCol="0">
              <a:spAutoFit/>
            </a:bodyPr>
            <a:lstStyle/>
            <a:p>
              <a:r>
                <a:rPr lang="en-US" sz="2800" dirty="0">
                  <a:latin typeface="Franklin Gothic Demi" panose="020B0703020102020204" pitchFamily="34" charset="0"/>
                </a:rPr>
                <a:t>30</a:t>
              </a:r>
            </a:p>
          </p:txBody>
        </p:sp>
        <p:cxnSp>
          <p:nvCxnSpPr>
            <p:cNvPr id="22" name="Straight Connector 21">
              <a:extLst>
                <a:ext uri="{FF2B5EF4-FFF2-40B4-BE49-F238E27FC236}">
                  <a16:creationId xmlns:a16="http://schemas.microsoft.com/office/drawing/2014/main" id="{ABA04355-D6E2-4AD0-8190-145C129BC34D}"/>
                </a:ext>
              </a:extLst>
            </p:cNvPr>
            <p:cNvCxnSpPr/>
            <p:nvPr/>
          </p:nvCxnSpPr>
          <p:spPr>
            <a:xfrm>
              <a:off x="3657600" y="2971800"/>
              <a:ext cx="82296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61CE3C0F-063A-4D70-9DAC-78929E084C34}"/>
                </a:ext>
              </a:extLst>
            </p:cNvPr>
            <p:cNvCxnSpPr/>
            <p:nvPr/>
          </p:nvCxnSpPr>
          <p:spPr>
            <a:xfrm>
              <a:off x="4663440" y="2971800"/>
              <a:ext cx="82296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4" name="Rectangle 23">
            <a:extLst>
              <a:ext uri="{FF2B5EF4-FFF2-40B4-BE49-F238E27FC236}">
                <a16:creationId xmlns:a16="http://schemas.microsoft.com/office/drawing/2014/main" id="{C1BD317A-4222-47B1-8F92-3768468F7F90}"/>
              </a:ext>
            </a:extLst>
          </p:cNvPr>
          <p:cNvSpPr/>
          <p:nvPr/>
        </p:nvSpPr>
        <p:spPr>
          <a:xfrm>
            <a:off x="3947160" y="2743199"/>
            <a:ext cx="853440" cy="301495"/>
          </a:xfrm>
          <a:prstGeom prst="rect">
            <a:avLst/>
          </a:prstGeom>
          <a:solidFill>
            <a:srgbClr val="FFFF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3575A880-3B39-4313-B4D8-F55065FB6D02}"/>
              </a:ext>
            </a:extLst>
          </p:cNvPr>
          <p:cNvSpPr/>
          <p:nvPr/>
        </p:nvSpPr>
        <p:spPr>
          <a:xfrm>
            <a:off x="2163992" y="4834644"/>
            <a:ext cx="542129" cy="239414"/>
          </a:xfrm>
          <a:prstGeom prst="rect">
            <a:avLst/>
          </a:prstGeom>
          <a:solidFill>
            <a:srgbClr val="FFFF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057241B-1873-45C8-A29E-BE81CB958C35}"/>
              </a:ext>
            </a:extLst>
          </p:cNvPr>
          <p:cNvSpPr/>
          <p:nvPr/>
        </p:nvSpPr>
        <p:spPr>
          <a:xfrm>
            <a:off x="3130866" y="4833046"/>
            <a:ext cx="587224" cy="241011"/>
          </a:xfrm>
          <a:prstGeom prst="rect">
            <a:avLst/>
          </a:prstGeom>
          <a:solidFill>
            <a:srgbClr val="FFFF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456A91C2-E4AD-4943-BC0A-2041D77F9122}"/>
              </a:ext>
            </a:extLst>
          </p:cNvPr>
          <p:cNvSpPr/>
          <p:nvPr/>
        </p:nvSpPr>
        <p:spPr>
          <a:xfrm>
            <a:off x="4142835" y="4829347"/>
            <a:ext cx="479408" cy="244710"/>
          </a:xfrm>
          <a:prstGeom prst="rect">
            <a:avLst/>
          </a:prstGeom>
          <a:solidFill>
            <a:srgbClr val="FFFF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131C28C7-6930-44A1-B2E9-CD99B2A1EBEF}"/>
              </a:ext>
            </a:extLst>
          </p:cNvPr>
          <p:cNvSpPr/>
          <p:nvPr/>
        </p:nvSpPr>
        <p:spPr>
          <a:xfrm>
            <a:off x="5042926" y="4833047"/>
            <a:ext cx="424745" cy="241010"/>
          </a:xfrm>
          <a:prstGeom prst="rect">
            <a:avLst/>
          </a:prstGeom>
          <a:solidFill>
            <a:srgbClr val="FFFF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9EDDB257-EADA-4C59-AB99-1FF8740DA96D}"/>
              </a:ext>
            </a:extLst>
          </p:cNvPr>
          <p:cNvSpPr/>
          <p:nvPr/>
        </p:nvSpPr>
        <p:spPr>
          <a:xfrm>
            <a:off x="5029200" y="2762423"/>
            <a:ext cx="762000" cy="285577"/>
          </a:xfrm>
          <a:prstGeom prst="rect">
            <a:avLst/>
          </a:prstGeom>
          <a:solidFill>
            <a:schemeClr val="accent5">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1F3C8AE1-2E14-449A-9189-840E949E4304}"/>
              </a:ext>
            </a:extLst>
          </p:cNvPr>
          <p:cNvSpPr/>
          <p:nvPr/>
        </p:nvSpPr>
        <p:spPr>
          <a:xfrm>
            <a:off x="1371599" y="4829346"/>
            <a:ext cx="792393" cy="230843"/>
          </a:xfrm>
          <a:prstGeom prst="rect">
            <a:avLst/>
          </a:prstGeom>
          <a:solidFill>
            <a:schemeClr val="accent5">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D8853C21-4D86-4358-9A7C-B83366EC8A60}"/>
              </a:ext>
            </a:extLst>
          </p:cNvPr>
          <p:cNvSpPr/>
          <p:nvPr/>
        </p:nvSpPr>
        <p:spPr>
          <a:xfrm>
            <a:off x="2706121" y="4829347"/>
            <a:ext cx="424745" cy="250932"/>
          </a:xfrm>
          <a:prstGeom prst="rect">
            <a:avLst/>
          </a:prstGeom>
          <a:solidFill>
            <a:schemeClr val="accent5">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51EFC431-66C1-4826-9279-7E3A1F5DD348}"/>
              </a:ext>
            </a:extLst>
          </p:cNvPr>
          <p:cNvSpPr/>
          <p:nvPr/>
        </p:nvSpPr>
        <p:spPr>
          <a:xfrm>
            <a:off x="3722152" y="4823126"/>
            <a:ext cx="424745" cy="250932"/>
          </a:xfrm>
          <a:prstGeom prst="rect">
            <a:avLst/>
          </a:prstGeom>
          <a:solidFill>
            <a:schemeClr val="accent5">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9B143C61-DEBB-4C9E-81B0-B4C750D550AC}"/>
              </a:ext>
            </a:extLst>
          </p:cNvPr>
          <p:cNvSpPr/>
          <p:nvPr/>
        </p:nvSpPr>
        <p:spPr>
          <a:xfrm>
            <a:off x="4622243" y="4829347"/>
            <a:ext cx="424744" cy="237022"/>
          </a:xfrm>
          <a:prstGeom prst="rect">
            <a:avLst/>
          </a:prstGeom>
          <a:solidFill>
            <a:schemeClr val="accent5">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157BCBB4-0880-420F-AA28-5A109353E345}"/>
              </a:ext>
            </a:extLst>
          </p:cNvPr>
          <p:cNvSpPr/>
          <p:nvPr/>
        </p:nvSpPr>
        <p:spPr>
          <a:xfrm>
            <a:off x="3381438" y="2859584"/>
            <a:ext cx="352362" cy="326642"/>
          </a:xfrm>
          <a:prstGeom prst="rect">
            <a:avLst/>
          </a:prstGeom>
          <a:solidFill>
            <a:schemeClr val="accent6">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568122F9-AFE9-4D3F-AB40-34B4E1201827}"/>
              </a:ext>
            </a:extLst>
          </p:cNvPr>
          <p:cNvSpPr/>
          <p:nvPr/>
        </p:nvSpPr>
        <p:spPr>
          <a:xfrm>
            <a:off x="5908471" y="4829346"/>
            <a:ext cx="500485" cy="241010"/>
          </a:xfrm>
          <a:prstGeom prst="rect">
            <a:avLst/>
          </a:prstGeom>
          <a:solidFill>
            <a:schemeClr val="accent6">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F43567BC-9488-4033-AB91-57773226B1CA}"/>
              </a:ext>
            </a:extLst>
          </p:cNvPr>
          <p:cNvSpPr/>
          <p:nvPr/>
        </p:nvSpPr>
        <p:spPr>
          <a:xfrm>
            <a:off x="3381438" y="2733463"/>
            <a:ext cx="1921313" cy="342554"/>
          </a:xfrm>
          <a:prstGeom prst="rect">
            <a:avLst/>
          </a:prstGeom>
          <a:solidFill>
            <a:schemeClr val="accent6">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AB7406A4-0056-45AC-BCBB-3D6EFB658CB1}"/>
              </a:ext>
            </a:extLst>
          </p:cNvPr>
          <p:cNvSpPr/>
          <p:nvPr/>
        </p:nvSpPr>
        <p:spPr>
          <a:xfrm>
            <a:off x="5902158" y="4829346"/>
            <a:ext cx="500484" cy="241010"/>
          </a:xfrm>
          <a:prstGeom prst="rect">
            <a:avLst/>
          </a:prstGeom>
          <a:solidFill>
            <a:schemeClr val="accent6">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8279B3EC-22D2-406B-AD9A-E624CF9656B4}"/>
              </a:ext>
            </a:extLst>
          </p:cNvPr>
          <p:cNvSpPr/>
          <p:nvPr/>
        </p:nvSpPr>
        <p:spPr>
          <a:xfrm>
            <a:off x="5639154" y="2743201"/>
            <a:ext cx="955462" cy="339402"/>
          </a:xfrm>
          <a:prstGeom prst="rect">
            <a:avLst/>
          </a:prstGeom>
          <a:solidFill>
            <a:srgbClr val="FFFF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6136C825-3BB8-401F-AC0A-38168468CB5F}"/>
              </a:ext>
            </a:extLst>
          </p:cNvPr>
          <p:cNvSpPr/>
          <p:nvPr/>
        </p:nvSpPr>
        <p:spPr>
          <a:xfrm>
            <a:off x="6403576" y="4834143"/>
            <a:ext cx="485379" cy="236213"/>
          </a:xfrm>
          <a:prstGeom prst="rect">
            <a:avLst/>
          </a:prstGeom>
          <a:solidFill>
            <a:srgbClr val="FFFF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F5337A70-C070-4BA3-A5B8-72E0E2E6A682}"/>
              </a:ext>
            </a:extLst>
          </p:cNvPr>
          <p:cNvSpPr/>
          <p:nvPr/>
        </p:nvSpPr>
        <p:spPr>
          <a:xfrm>
            <a:off x="3802042" y="3099369"/>
            <a:ext cx="820372" cy="347841"/>
          </a:xfrm>
          <a:prstGeom prst="rect">
            <a:avLst/>
          </a:prstGeom>
          <a:solidFill>
            <a:schemeClr val="accent4">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9F08B916-9C66-4B86-AAAF-CBBAB08AF38C}"/>
              </a:ext>
            </a:extLst>
          </p:cNvPr>
          <p:cNvSpPr/>
          <p:nvPr/>
        </p:nvSpPr>
        <p:spPr>
          <a:xfrm>
            <a:off x="2200366" y="2945511"/>
            <a:ext cx="783466" cy="336868"/>
          </a:xfrm>
          <a:prstGeom prst="rect">
            <a:avLst/>
          </a:prstGeom>
          <a:solidFill>
            <a:schemeClr val="bg1">
              <a:lumMod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2A9F4DAF-1676-4CB5-9D81-1D1F5609F6D3}"/>
              </a:ext>
            </a:extLst>
          </p:cNvPr>
          <p:cNvSpPr/>
          <p:nvPr/>
        </p:nvSpPr>
        <p:spPr>
          <a:xfrm>
            <a:off x="4888096" y="3105096"/>
            <a:ext cx="1341054" cy="340052"/>
          </a:xfrm>
          <a:prstGeom prst="rect">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8A180755-EBDD-42E9-A9FE-7C5CC6309686}"/>
              </a:ext>
            </a:extLst>
          </p:cNvPr>
          <p:cNvSpPr/>
          <p:nvPr/>
        </p:nvSpPr>
        <p:spPr>
          <a:xfrm>
            <a:off x="7746062" y="4834659"/>
            <a:ext cx="570407" cy="235697"/>
          </a:xfrm>
          <a:prstGeom prst="rect">
            <a:avLst/>
          </a:prstGeom>
          <a:solidFill>
            <a:schemeClr val="bg1">
              <a:lumMod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99E236E0-C4E2-44E6-BB17-EF99BB7A76BD}"/>
              </a:ext>
            </a:extLst>
          </p:cNvPr>
          <p:cNvSpPr/>
          <p:nvPr/>
        </p:nvSpPr>
        <p:spPr>
          <a:xfrm>
            <a:off x="6895186" y="4833047"/>
            <a:ext cx="419378" cy="244710"/>
          </a:xfrm>
          <a:prstGeom prst="rect">
            <a:avLst/>
          </a:prstGeom>
          <a:solidFill>
            <a:schemeClr val="accent4">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CADFD1E7-D9B3-4243-BCDD-25687D67C598}"/>
              </a:ext>
            </a:extLst>
          </p:cNvPr>
          <p:cNvSpPr/>
          <p:nvPr/>
        </p:nvSpPr>
        <p:spPr>
          <a:xfrm>
            <a:off x="7320878" y="4833047"/>
            <a:ext cx="419379" cy="244710"/>
          </a:xfrm>
          <a:prstGeom prst="rect">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708D4D4F-5F36-43F4-B056-BD9CFF3E6EBB}"/>
              </a:ext>
            </a:extLst>
          </p:cNvPr>
          <p:cNvSpPr/>
          <p:nvPr/>
        </p:nvSpPr>
        <p:spPr>
          <a:xfrm>
            <a:off x="2438400" y="2895599"/>
            <a:ext cx="534727" cy="382016"/>
          </a:xfrm>
          <a:prstGeom prst="rect">
            <a:avLst/>
          </a:prstGeom>
          <a:solidFill>
            <a:srgbClr val="7030A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24F9810A-A617-4DBA-8009-F19E184C5494}"/>
              </a:ext>
            </a:extLst>
          </p:cNvPr>
          <p:cNvSpPr/>
          <p:nvPr/>
        </p:nvSpPr>
        <p:spPr>
          <a:xfrm>
            <a:off x="3220117" y="2893603"/>
            <a:ext cx="774932" cy="381502"/>
          </a:xfrm>
          <a:prstGeom prst="rect">
            <a:avLst/>
          </a:prstGeom>
          <a:solidFill>
            <a:schemeClr val="bg1">
              <a:lumMod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E6068D86-7413-4A70-8B69-8275C9B8D6A6}"/>
              </a:ext>
            </a:extLst>
          </p:cNvPr>
          <p:cNvSpPr/>
          <p:nvPr/>
        </p:nvSpPr>
        <p:spPr>
          <a:xfrm>
            <a:off x="4191000" y="2903580"/>
            <a:ext cx="2697955" cy="359622"/>
          </a:xfrm>
          <a:prstGeom prst="rect">
            <a:avLst/>
          </a:prstGeom>
          <a:solidFill>
            <a:schemeClr val="accent6">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41227A15-8B46-4A76-8EA0-83BAE6C5037F}"/>
              </a:ext>
            </a:extLst>
          </p:cNvPr>
          <p:cNvSpPr/>
          <p:nvPr/>
        </p:nvSpPr>
        <p:spPr>
          <a:xfrm>
            <a:off x="7743159" y="4833047"/>
            <a:ext cx="576212" cy="244710"/>
          </a:xfrm>
          <a:prstGeom prst="rect">
            <a:avLst/>
          </a:prstGeom>
          <a:solidFill>
            <a:schemeClr val="bg1">
              <a:lumMod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9E0935F8-B20B-41D0-A978-AB2C9D3C7825}"/>
              </a:ext>
            </a:extLst>
          </p:cNvPr>
          <p:cNvSpPr/>
          <p:nvPr/>
        </p:nvSpPr>
        <p:spPr>
          <a:xfrm>
            <a:off x="8751543" y="4835291"/>
            <a:ext cx="399388" cy="242466"/>
          </a:xfrm>
          <a:prstGeom prst="rect">
            <a:avLst/>
          </a:prstGeom>
          <a:solidFill>
            <a:srgbClr val="7030A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5F104A44-3588-4616-9F32-2DC28EFDF5FE}"/>
              </a:ext>
            </a:extLst>
          </p:cNvPr>
          <p:cNvSpPr/>
          <p:nvPr/>
        </p:nvSpPr>
        <p:spPr>
          <a:xfrm>
            <a:off x="8328054" y="4837430"/>
            <a:ext cx="424745" cy="240327"/>
          </a:xfrm>
          <a:prstGeom prst="rect">
            <a:avLst/>
          </a:prstGeom>
          <a:solidFill>
            <a:schemeClr val="accent6">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88618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56"/>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5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xit" presetSubtype="0" fill="hold" nodeType="clickEffect">
                                  <p:stCondLst>
                                    <p:cond delay="0"/>
                                  </p:stCondLst>
                                  <p:childTnLst>
                                    <p:set>
                                      <p:cBhvr>
                                        <p:cTn id="48" dur="1" fill="hold">
                                          <p:stCondLst>
                                            <p:cond delay="0"/>
                                          </p:stCondLst>
                                        </p:cTn>
                                        <p:tgtEl>
                                          <p:spTgt spid="57"/>
                                        </p:tgtEl>
                                        <p:attrNameLst>
                                          <p:attrName>style.visibility</p:attrName>
                                        </p:attrNameLst>
                                      </p:cBhvr>
                                      <p:to>
                                        <p:strVal val="hidden"/>
                                      </p:to>
                                    </p:set>
                                  </p:childTnLst>
                                </p:cTn>
                              </p:par>
                              <p:par>
                                <p:cTn id="49" presetID="1" presetClass="exit" presetSubtype="0" fill="hold" grpId="1" nodeType="withEffect">
                                  <p:stCondLst>
                                    <p:cond delay="0"/>
                                  </p:stCondLst>
                                  <p:childTnLst>
                                    <p:set>
                                      <p:cBhvr>
                                        <p:cTn id="50" dur="1" fill="hold">
                                          <p:stCondLst>
                                            <p:cond delay="0"/>
                                          </p:stCondLst>
                                        </p:cTn>
                                        <p:tgtEl>
                                          <p:spTgt spid="24"/>
                                        </p:tgtEl>
                                        <p:attrNameLst>
                                          <p:attrName>style.visibility</p:attrName>
                                        </p:attrNameLst>
                                      </p:cBhvr>
                                      <p:to>
                                        <p:strVal val="hidden"/>
                                      </p:to>
                                    </p:set>
                                  </p:childTnLst>
                                </p:cTn>
                              </p:par>
                              <p:par>
                                <p:cTn id="51" presetID="1" presetClass="exit" presetSubtype="0" fill="hold" grpId="1" nodeType="withEffect">
                                  <p:stCondLst>
                                    <p:cond delay="0"/>
                                  </p:stCondLst>
                                  <p:childTnLst>
                                    <p:set>
                                      <p:cBhvr>
                                        <p:cTn id="52" dur="1" fill="hold">
                                          <p:stCondLst>
                                            <p:cond delay="0"/>
                                          </p:stCondLst>
                                        </p:cTn>
                                        <p:tgtEl>
                                          <p:spTgt spid="25"/>
                                        </p:tgtEl>
                                        <p:attrNameLst>
                                          <p:attrName>style.visibility</p:attrName>
                                        </p:attrNameLst>
                                      </p:cBhvr>
                                      <p:to>
                                        <p:strVal val="hidden"/>
                                      </p:to>
                                    </p:set>
                                  </p:childTnLst>
                                </p:cTn>
                              </p:par>
                              <p:par>
                                <p:cTn id="53" presetID="1" presetClass="exit" presetSubtype="0" fill="hold" grpId="1" nodeType="withEffect">
                                  <p:stCondLst>
                                    <p:cond delay="0"/>
                                  </p:stCondLst>
                                  <p:childTnLst>
                                    <p:set>
                                      <p:cBhvr>
                                        <p:cTn id="54" dur="1" fill="hold">
                                          <p:stCondLst>
                                            <p:cond delay="0"/>
                                          </p:stCondLst>
                                        </p:cTn>
                                        <p:tgtEl>
                                          <p:spTgt spid="26"/>
                                        </p:tgtEl>
                                        <p:attrNameLst>
                                          <p:attrName>style.visibility</p:attrName>
                                        </p:attrNameLst>
                                      </p:cBhvr>
                                      <p:to>
                                        <p:strVal val="hidden"/>
                                      </p:to>
                                    </p:set>
                                  </p:childTnLst>
                                </p:cTn>
                              </p:par>
                              <p:par>
                                <p:cTn id="55" presetID="1" presetClass="exit" presetSubtype="0" fill="hold" grpId="1" nodeType="withEffect">
                                  <p:stCondLst>
                                    <p:cond delay="0"/>
                                  </p:stCondLst>
                                  <p:childTnLst>
                                    <p:set>
                                      <p:cBhvr>
                                        <p:cTn id="56" dur="1" fill="hold">
                                          <p:stCondLst>
                                            <p:cond delay="0"/>
                                          </p:stCondLst>
                                        </p:cTn>
                                        <p:tgtEl>
                                          <p:spTgt spid="27"/>
                                        </p:tgtEl>
                                        <p:attrNameLst>
                                          <p:attrName>style.visibility</p:attrName>
                                        </p:attrNameLst>
                                      </p:cBhvr>
                                      <p:to>
                                        <p:strVal val="hidden"/>
                                      </p:to>
                                    </p:set>
                                  </p:childTnLst>
                                </p:cTn>
                              </p:par>
                              <p:par>
                                <p:cTn id="57" presetID="1" presetClass="exit" presetSubtype="0" fill="hold" grpId="1" nodeType="withEffect">
                                  <p:stCondLst>
                                    <p:cond delay="0"/>
                                  </p:stCondLst>
                                  <p:childTnLst>
                                    <p:set>
                                      <p:cBhvr>
                                        <p:cTn id="58" dur="1" fill="hold">
                                          <p:stCondLst>
                                            <p:cond delay="0"/>
                                          </p:stCondLst>
                                        </p:cTn>
                                        <p:tgtEl>
                                          <p:spTgt spid="28"/>
                                        </p:tgtEl>
                                        <p:attrNameLst>
                                          <p:attrName>style.visibility</p:attrName>
                                        </p:attrNameLst>
                                      </p:cBhvr>
                                      <p:to>
                                        <p:strVal val="hidden"/>
                                      </p:to>
                                    </p:set>
                                  </p:childTnLst>
                                </p:cTn>
                              </p:par>
                              <p:par>
                                <p:cTn id="59" presetID="1" presetClass="exit" presetSubtype="0" fill="hold" grpId="1" nodeType="withEffect">
                                  <p:stCondLst>
                                    <p:cond delay="0"/>
                                  </p:stCondLst>
                                  <p:childTnLst>
                                    <p:set>
                                      <p:cBhvr>
                                        <p:cTn id="60" dur="1" fill="hold">
                                          <p:stCondLst>
                                            <p:cond delay="0"/>
                                          </p:stCondLst>
                                        </p:cTn>
                                        <p:tgtEl>
                                          <p:spTgt spid="29"/>
                                        </p:tgtEl>
                                        <p:attrNameLst>
                                          <p:attrName>style.visibility</p:attrName>
                                        </p:attrNameLst>
                                      </p:cBhvr>
                                      <p:to>
                                        <p:strVal val="hidden"/>
                                      </p:to>
                                    </p:set>
                                  </p:childTnLst>
                                </p:cTn>
                              </p:par>
                              <p:par>
                                <p:cTn id="61" presetID="1" presetClass="exit" presetSubtype="0" fill="hold" grpId="1" nodeType="withEffect">
                                  <p:stCondLst>
                                    <p:cond delay="0"/>
                                  </p:stCondLst>
                                  <p:childTnLst>
                                    <p:set>
                                      <p:cBhvr>
                                        <p:cTn id="62" dur="1" fill="hold">
                                          <p:stCondLst>
                                            <p:cond delay="0"/>
                                          </p:stCondLst>
                                        </p:cTn>
                                        <p:tgtEl>
                                          <p:spTgt spid="30"/>
                                        </p:tgtEl>
                                        <p:attrNameLst>
                                          <p:attrName>style.visibility</p:attrName>
                                        </p:attrNameLst>
                                      </p:cBhvr>
                                      <p:to>
                                        <p:strVal val="hidden"/>
                                      </p:to>
                                    </p:set>
                                  </p:childTnLst>
                                </p:cTn>
                              </p:par>
                              <p:par>
                                <p:cTn id="63" presetID="1" presetClass="exit" presetSubtype="0" fill="hold" grpId="1" nodeType="withEffect">
                                  <p:stCondLst>
                                    <p:cond delay="0"/>
                                  </p:stCondLst>
                                  <p:childTnLst>
                                    <p:set>
                                      <p:cBhvr>
                                        <p:cTn id="64" dur="1" fill="hold">
                                          <p:stCondLst>
                                            <p:cond delay="0"/>
                                          </p:stCondLst>
                                        </p:cTn>
                                        <p:tgtEl>
                                          <p:spTgt spid="31"/>
                                        </p:tgtEl>
                                        <p:attrNameLst>
                                          <p:attrName>style.visibility</p:attrName>
                                        </p:attrNameLst>
                                      </p:cBhvr>
                                      <p:to>
                                        <p:strVal val="hidden"/>
                                      </p:to>
                                    </p:set>
                                  </p:childTnLst>
                                </p:cTn>
                              </p:par>
                              <p:par>
                                <p:cTn id="65" presetID="1" presetClass="exit" presetSubtype="0" fill="hold" grpId="1" nodeType="withEffect">
                                  <p:stCondLst>
                                    <p:cond delay="0"/>
                                  </p:stCondLst>
                                  <p:childTnLst>
                                    <p:set>
                                      <p:cBhvr>
                                        <p:cTn id="66" dur="1" fill="hold">
                                          <p:stCondLst>
                                            <p:cond delay="0"/>
                                          </p:stCondLst>
                                        </p:cTn>
                                        <p:tgtEl>
                                          <p:spTgt spid="32"/>
                                        </p:tgtEl>
                                        <p:attrNameLst>
                                          <p:attrName>style.visibility</p:attrName>
                                        </p:attrNameLst>
                                      </p:cBhvr>
                                      <p:to>
                                        <p:strVal val="hidden"/>
                                      </p:to>
                                    </p:set>
                                  </p:childTnLst>
                                </p:cTn>
                              </p:par>
                              <p:par>
                                <p:cTn id="67" presetID="1" presetClass="exit" presetSubtype="0" fill="hold" grpId="1" nodeType="withEffect">
                                  <p:stCondLst>
                                    <p:cond delay="0"/>
                                  </p:stCondLst>
                                  <p:childTnLst>
                                    <p:set>
                                      <p:cBhvr>
                                        <p:cTn id="68" dur="1" fill="hold">
                                          <p:stCondLst>
                                            <p:cond delay="0"/>
                                          </p:stCondLst>
                                        </p:cTn>
                                        <p:tgtEl>
                                          <p:spTgt spid="33"/>
                                        </p:tgtEl>
                                        <p:attrNameLst>
                                          <p:attrName>style.visibility</p:attrName>
                                        </p:attrNameLst>
                                      </p:cBhvr>
                                      <p:to>
                                        <p:strVal val="hidden"/>
                                      </p:to>
                                    </p:set>
                                  </p:childTnLst>
                                </p:cTn>
                              </p:par>
                              <p:par>
                                <p:cTn id="69" presetID="1" presetClass="exit" presetSubtype="0" fill="hold" grpId="1" nodeType="withEffect">
                                  <p:stCondLst>
                                    <p:cond delay="0"/>
                                  </p:stCondLst>
                                  <p:childTnLst>
                                    <p:set>
                                      <p:cBhvr>
                                        <p:cTn id="70" dur="1" fill="hold">
                                          <p:stCondLst>
                                            <p:cond delay="0"/>
                                          </p:stCondLst>
                                        </p:cTn>
                                        <p:tgtEl>
                                          <p:spTgt spid="34"/>
                                        </p:tgtEl>
                                        <p:attrNameLst>
                                          <p:attrName>style.visibility</p:attrName>
                                        </p:attrNameLst>
                                      </p:cBhvr>
                                      <p:to>
                                        <p:strVal val="hidden"/>
                                      </p:to>
                                    </p:set>
                                  </p:childTnLst>
                                </p:cTn>
                              </p:par>
                              <p:par>
                                <p:cTn id="71" presetID="1" presetClass="exit" presetSubtype="0" fill="hold" grpId="1" nodeType="withEffect">
                                  <p:stCondLst>
                                    <p:cond delay="0"/>
                                  </p:stCondLst>
                                  <p:childTnLst>
                                    <p:set>
                                      <p:cBhvr>
                                        <p:cTn id="72" dur="1" fill="hold">
                                          <p:stCondLst>
                                            <p:cond delay="0"/>
                                          </p:stCondLst>
                                        </p:cTn>
                                        <p:tgtEl>
                                          <p:spTgt spid="35"/>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58"/>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37"/>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38"/>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39"/>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41"/>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grpId="0" nodeType="clickEffect">
                                  <p:stCondLst>
                                    <p:cond delay="0"/>
                                  </p:stCondLst>
                                  <p:childTnLst>
                                    <p:set>
                                      <p:cBhvr>
                                        <p:cTn id="92" dur="1" fill="hold">
                                          <p:stCondLst>
                                            <p:cond delay="0"/>
                                          </p:stCondLst>
                                        </p:cTn>
                                        <p:tgtEl>
                                          <p:spTgt spid="42"/>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46"/>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44"/>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47"/>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1" presetClass="entr" presetSubtype="0" fill="hold" grpId="0" nodeType="clickEffect">
                                  <p:stCondLst>
                                    <p:cond delay="0"/>
                                  </p:stCondLst>
                                  <p:childTnLst>
                                    <p:set>
                                      <p:cBhvr>
                                        <p:cTn id="104" dur="1" fill="hold">
                                          <p:stCondLst>
                                            <p:cond delay="0"/>
                                          </p:stCondLst>
                                        </p:cTn>
                                        <p:tgtEl>
                                          <p:spTgt spid="43"/>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45"/>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xit" presetSubtype="0" fill="hold" nodeType="clickEffect">
                                  <p:stCondLst>
                                    <p:cond delay="0"/>
                                  </p:stCondLst>
                                  <p:childTnLst>
                                    <p:set>
                                      <p:cBhvr>
                                        <p:cTn id="110" dur="1" fill="hold">
                                          <p:stCondLst>
                                            <p:cond delay="0"/>
                                          </p:stCondLst>
                                        </p:cTn>
                                        <p:tgtEl>
                                          <p:spTgt spid="58"/>
                                        </p:tgtEl>
                                        <p:attrNameLst>
                                          <p:attrName>style.visibility</p:attrName>
                                        </p:attrNameLst>
                                      </p:cBhvr>
                                      <p:to>
                                        <p:strVal val="hidden"/>
                                      </p:to>
                                    </p:set>
                                  </p:childTnLst>
                                </p:cTn>
                              </p:par>
                              <p:par>
                                <p:cTn id="111" presetID="1" presetClass="exit" presetSubtype="0" fill="hold" grpId="1" nodeType="withEffect">
                                  <p:stCondLst>
                                    <p:cond delay="0"/>
                                  </p:stCondLst>
                                  <p:childTnLst>
                                    <p:set>
                                      <p:cBhvr>
                                        <p:cTn id="112" dur="1" fill="hold">
                                          <p:stCondLst>
                                            <p:cond delay="0"/>
                                          </p:stCondLst>
                                        </p:cTn>
                                        <p:tgtEl>
                                          <p:spTgt spid="37"/>
                                        </p:tgtEl>
                                        <p:attrNameLst>
                                          <p:attrName>style.visibility</p:attrName>
                                        </p:attrNameLst>
                                      </p:cBhvr>
                                      <p:to>
                                        <p:strVal val="hidden"/>
                                      </p:to>
                                    </p:set>
                                  </p:childTnLst>
                                </p:cTn>
                              </p:par>
                              <p:par>
                                <p:cTn id="113" presetID="1" presetClass="exit" presetSubtype="0" fill="hold" grpId="1" nodeType="withEffect">
                                  <p:stCondLst>
                                    <p:cond delay="0"/>
                                  </p:stCondLst>
                                  <p:childTnLst>
                                    <p:set>
                                      <p:cBhvr>
                                        <p:cTn id="114" dur="1" fill="hold">
                                          <p:stCondLst>
                                            <p:cond delay="0"/>
                                          </p:stCondLst>
                                        </p:cTn>
                                        <p:tgtEl>
                                          <p:spTgt spid="38"/>
                                        </p:tgtEl>
                                        <p:attrNameLst>
                                          <p:attrName>style.visibility</p:attrName>
                                        </p:attrNameLst>
                                      </p:cBhvr>
                                      <p:to>
                                        <p:strVal val="hidden"/>
                                      </p:to>
                                    </p:set>
                                  </p:childTnLst>
                                </p:cTn>
                              </p:par>
                              <p:par>
                                <p:cTn id="115" presetID="1" presetClass="exit" presetSubtype="0" fill="hold" grpId="1" nodeType="withEffect">
                                  <p:stCondLst>
                                    <p:cond delay="0"/>
                                  </p:stCondLst>
                                  <p:childTnLst>
                                    <p:set>
                                      <p:cBhvr>
                                        <p:cTn id="116" dur="1" fill="hold">
                                          <p:stCondLst>
                                            <p:cond delay="0"/>
                                          </p:stCondLst>
                                        </p:cTn>
                                        <p:tgtEl>
                                          <p:spTgt spid="39"/>
                                        </p:tgtEl>
                                        <p:attrNameLst>
                                          <p:attrName>style.visibility</p:attrName>
                                        </p:attrNameLst>
                                      </p:cBhvr>
                                      <p:to>
                                        <p:strVal val="hidden"/>
                                      </p:to>
                                    </p:set>
                                  </p:childTnLst>
                                </p:cTn>
                              </p:par>
                              <p:par>
                                <p:cTn id="117" presetID="1" presetClass="exit" presetSubtype="0" fill="hold" grpId="1" nodeType="withEffect">
                                  <p:stCondLst>
                                    <p:cond delay="0"/>
                                  </p:stCondLst>
                                  <p:childTnLst>
                                    <p:set>
                                      <p:cBhvr>
                                        <p:cTn id="118" dur="1" fill="hold">
                                          <p:stCondLst>
                                            <p:cond delay="0"/>
                                          </p:stCondLst>
                                        </p:cTn>
                                        <p:tgtEl>
                                          <p:spTgt spid="41"/>
                                        </p:tgtEl>
                                        <p:attrNameLst>
                                          <p:attrName>style.visibility</p:attrName>
                                        </p:attrNameLst>
                                      </p:cBhvr>
                                      <p:to>
                                        <p:strVal val="hidden"/>
                                      </p:to>
                                    </p:set>
                                  </p:childTnLst>
                                </p:cTn>
                              </p:par>
                              <p:par>
                                <p:cTn id="119" presetID="1" presetClass="exit" presetSubtype="0" fill="hold" grpId="1" nodeType="withEffect">
                                  <p:stCondLst>
                                    <p:cond delay="0"/>
                                  </p:stCondLst>
                                  <p:childTnLst>
                                    <p:set>
                                      <p:cBhvr>
                                        <p:cTn id="120" dur="1" fill="hold">
                                          <p:stCondLst>
                                            <p:cond delay="0"/>
                                          </p:stCondLst>
                                        </p:cTn>
                                        <p:tgtEl>
                                          <p:spTgt spid="42"/>
                                        </p:tgtEl>
                                        <p:attrNameLst>
                                          <p:attrName>style.visibility</p:attrName>
                                        </p:attrNameLst>
                                      </p:cBhvr>
                                      <p:to>
                                        <p:strVal val="hidden"/>
                                      </p:to>
                                    </p:set>
                                  </p:childTnLst>
                                </p:cTn>
                              </p:par>
                              <p:par>
                                <p:cTn id="121" presetID="1" presetClass="exit" presetSubtype="0" fill="hold" grpId="1" nodeType="withEffect">
                                  <p:stCondLst>
                                    <p:cond delay="0"/>
                                  </p:stCondLst>
                                  <p:childTnLst>
                                    <p:set>
                                      <p:cBhvr>
                                        <p:cTn id="122" dur="1" fill="hold">
                                          <p:stCondLst>
                                            <p:cond delay="0"/>
                                          </p:stCondLst>
                                        </p:cTn>
                                        <p:tgtEl>
                                          <p:spTgt spid="46"/>
                                        </p:tgtEl>
                                        <p:attrNameLst>
                                          <p:attrName>style.visibility</p:attrName>
                                        </p:attrNameLst>
                                      </p:cBhvr>
                                      <p:to>
                                        <p:strVal val="hidden"/>
                                      </p:to>
                                    </p:set>
                                  </p:childTnLst>
                                </p:cTn>
                              </p:par>
                              <p:par>
                                <p:cTn id="123" presetID="1" presetClass="exit" presetSubtype="0" fill="hold" grpId="1" nodeType="withEffect">
                                  <p:stCondLst>
                                    <p:cond delay="0"/>
                                  </p:stCondLst>
                                  <p:childTnLst>
                                    <p:set>
                                      <p:cBhvr>
                                        <p:cTn id="124" dur="1" fill="hold">
                                          <p:stCondLst>
                                            <p:cond delay="0"/>
                                          </p:stCondLst>
                                        </p:cTn>
                                        <p:tgtEl>
                                          <p:spTgt spid="44"/>
                                        </p:tgtEl>
                                        <p:attrNameLst>
                                          <p:attrName>style.visibility</p:attrName>
                                        </p:attrNameLst>
                                      </p:cBhvr>
                                      <p:to>
                                        <p:strVal val="hidden"/>
                                      </p:to>
                                    </p:set>
                                  </p:childTnLst>
                                </p:cTn>
                              </p:par>
                              <p:par>
                                <p:cTn id="125" presetID="1" presetClass="exit" presetSubtype="0" fill="hold" grpId="1" nodeType="withEffect">
                                  <p:stCondLst>
                                    <p:cond delay="0"/>
                                  </p:stCondLst>
                                  <p:childTnLst>
                                    <p:set>
                                      <p:cBhvr>
                                        <p:cTn id="126" dur="1" fill="hold">
                                          <p:stCondLst>
                                            <p:cond delay="0"/>
                                          </p:stCondLst>
                                        </p:cTn>
                                        <p:tgtEl>
                                          <p:spTgt spid="47"/>
                                        </p:tgtEl>
                                        <p:attrNameLst>
                                          <p:attrName>style.visibility</p:attrName>
                                        </p:attrNameLst>
                                      </p:cBhvr>
                                      <p:to>
                                        <p:strVal val="hidden"/>
                                      </p:to>
                                    </p:set>
                                  </p:childTnLst>
                                </p:cTn>
                              </p:par>
                              <p:par>
                                <p:cTn id="127" presetID="1" presetClass="exit" presetSubtype="0" fill="hold" grpId="1" nodeType="withEffect">
                                  <p:stCondLst>
                                    <p:cond delay="0"/>
                                  </p:stCondLst>
                                  <p:childTnLst>
                                    <p:set>
                                      <p:cBhvr>
                                        <p:cTn id="128" dur="1" fill="hold">
                                          <p:stCondLst>
                                            <p:cond delay="0"/>
                                          </p:stCondLst>
                                        </p:cTn>
                                        <p:tgtEl>
                                          <p:spTgt spid="43"/>
                                        </p:tgtEl>
                                        <p:attrNameLst>
                                          <p:attrName>style.visibility</p:attrName>
                                        </p:attrNameLst>
                                      </p:cBhvr>
                                      <p:to>
                                        <p:strVal val="hidden"/>
                                      </p:to>
                                    </p:set>
                                  </p:childTnLst>
                                </p:cTn>
                              </p:par>
                              <p:par>
                                <p:cTn id="129" presetID="1" presetClass="exit" presetSubtype="0" fill="hold" grpId="1" nodeType="withEffect">
                                  <p:stCondLst>
                                    <p:cond delay="0"/>
                                  </p:stCondLst>
                                  <p:childTnLst>
                                    <p:set>
                                      <p:cBhvr>
                                        <p:cTn id="130" dur="1" fill="hold">
                                          <p:stCondLst>
                                            <p:cond delay="0"/>
                                          </p:stCondLst>
                                        </p:cTn>
                                        <p:tgtEl>
                                          <p:spTgt spid="45"/>
                                        </p:tgtEl>
                                        <p:attrNameLst>
                                          <p:attrName>style.visibility</p:attrName>
                                        </p:attrNameLst>
                                      </p:cBhvr>
                                      <p:to>
                                        <p:strVal val="hidden"/>
                                      </p:to>
                                    </p:set>
                                  </p:childTnLst>
                                </p:cTn>
                              </p:par>
                            </p:childTnLst>
                          </p:cTn>
                        </p:par>
                      </p:childTnLst>
                    </p:cTn>
                  </p:par>
                  <p:par>
                    <p:cTn id="131" fill="hold">
                      <p:stCondLst>
                        <p:cond delay="indefinite"/>
                      </p:stCondLst>
                      <p:childTnLst>
                        <p:par>
                          <p:cTn id="132" fill="hold">
                            <p:stCondLst>
                              <p:cond delay="0"/>
                            </p:stCondLst>
                            <p:childTnLst>
                              <p:par>
                                <p:cTn id="133" presetID="1" presetClass="entr" presetSubtype="0" fill="hold" nodeType="clickEffect">
                                  <p:stCondLst>
                                    <p:cond delay="0"/>
                                  </p:stCondLst>
                                  <p:childTnLst>
                                    <p:set>
                                      <p:cBhvr>
                                        <p:cTn id="134" dur="1" fill="hold">
                                          <p:stCondLst>
                                            <p:cond delay="0"/>
                                          </p:stCondLst>
                                        </p:cTn>
                                        <p:tgtEl>
                                          <p:spTgt spid="59"/>
                                        </p:tgtEl>
                                        <p:attrNameLst>
                                          <p:attrName>style.visibility</p:attrName>
                                        </p:attrNameLst>
                                      </p:cBhvr>
                                      <p:to>
                                        <p:strVal val="visible"/>
                                      </p:to>
                                    </p:set>
                                  </p:childTnLst>
                                </p:cTn>
                              </p:par>
                            </p:childTnLst>
                          </p:cTn>
                        </p:par>
                      </p:childTnLst>
                    </p:cTn>
                  </p:par>
                  <p:par>
                    <p:cTn id="135" fill="hold">
                      <p:stCondLst>
                        <p:cond delay="indefinite"/>
                      </p:stCondLst>
                      <p:childTnLst>
                        <p:par>
                          <p:cTn id="136" fill="hold">
                            <p:stCondLst>
                              <p:cond delay="0"/>
                            </p:stCondLst>
                            <p:childTnLst>
                              <p:par>
                                <p:cTn id="137" presetID="1" presetClass="entr" presetSubtype="0" fill="hold" grpId="0" nodeType="clickEffect">
                                  <p:stCondLst>
                                    <p:cond delay="0"/>
                                  </p:stCondLst>
                                  <p:childTnLst>
                                    <p:set>
                                      <p:cBhvr>
                                        <p:cTn id="138" dur="1" fill="hold">
                                          <p:stCondLst>
                                            <p:cond delay="0"/>
                                          </p:stCondLst>
                                        </p:cTn>
                                        <p:tgtEl>
                                          <p:spTgt spid="49"/>
                                        </p:tgtEl>
                                        <p:attrNameLst>
                                          <p:attrName>style.visibility</p:attrName>
                                        </p:attrNameLst>
                                      </p:cBhvr>
                                      <p:to>
                                        <p:strVal val="visible"/>
                                      </p:to>
                                    </p:set>
                                  </p:childTnLst>
                                </p:cTn>
                              </p:par>
                              <p:par>
                                <p:cTn id="139" presetID="1" presetClass="entr" presetSubtype="0" fill="hold" grpId="0" nodeType="withEffect">
                                  <p:stCondLst>
                                    <p:cond delay="0"/>
                                  </p:stCondLst>
                                  <p:childTnLst>
                                    <p:set>
                                      <p:cBhvr>
                                        <p:cTn id="140" dur="1" fill="hold">
                                          <p:stCondLst>
                                            <p:cond delay="0"/>
                                          </p:stCondLst>
                                        </p:cTn>
                                        <p:tgtEl>
                                          <p:spTgt spid="51"/>
                                        </p:tgtEl>
                                        <p:attrNameLst>
                                          <p:attrName>style.visibility</p:attrName>
                                        </p:attrNameLst>
                                      </p:cBhvr>
                                      <p:to>
                                        <p:strVal val="visible"/>
                                      </p:to>
                                    </p:set>
                                  </p:childTnLst>
                                </p:cTn>
                              </p:par>
                            </p:childTnLst>
                          </p:cTn>
                        </p:par>
                      </p:childTnLst>
                    </p:cTn>
                  </p:par>
                  <p:par>
                    <p:cTn id="141" fill="hold">
                      <p:stCondLst>
                        <p:cond delay="indefinite"/>
                      </p:stCondLst>
                      <p:childTnLst>
                        <p:par>
                          <p:cTn id="142" fill="hold">
                            <p:stCondLst>
                              <p:cond delay="0"/>
                            </p:stCondLst>
                            <p:childTnLst>
                              <p:par>
                                <p:cTn id="143" presetID="1" presetClass="entr" presetSubtype="0" fill="hold" grpId="0" nodeType="clickEffect">
                                  <p:stCondLst>
                                    <p:cond delay="0"/>
                                  </p:stCondLst>
                                  <p:childTnLst>
                                    <p:set>
                                      <p:cBhvr>
                                        <p:cTn id="144" dur="1" fill="hold">
                                          <p:stCondLst>
                                            <p:cond delay="0"/>
                                          </p:stCondLst>
                                        </p:cTn>
                                        <p:tgtEl>
                                          <p:spTgt spid="50"/>
                                        </p:tgtEl>
                                        <p:attrNameLst>
                                          <p:attrName>style.visibility</p:attrName>
                                        </p:attrNameLst>
                                      </p:cBhvr>
                                      <p:to>
                                        <p:strVal val="visible"/>
                                      </p:to>
                                    </p:set>
                                  </p:childTnLst>
                                </p:cTn>
                              </p:par>
                              <p:par>
                                <p:cTn id="145" presetID="1" presetClass="entr" presetSubtype="0" fill="hold" grpId="0" nodeType="withEffect">
                                  <p:stCondLst>
                                    <p:cond delay="0"/>
                                  </p:stCondLst>
                                  <p:childTnLst>
                                    <p:set>
                                      <p:cBhvr>
                                        <p:cTn id="146" dur="1" fill="hold">
                                          <p:stCondLst>
                                            <p:cond delay="0"/>
                                          </p:stCondLst>
                                        </p:cTn>
                                        <p:tgtEl>
                                          <p:spTgt spid="53"/>
                                        </p:tgtEl>
                                        <p:attrNameLst>
                                          <p:attrName>style.visibility</p:attrName>
                                        </p:attrNameLst>
                                      </p:cBhvr>
                                      <p:to>
                                        <p:strVal val="visible"/>
                                      </p:to>
                                    </p:set>
                                  </p:childTnLst>
                                </p:cTn>
                              </p:par>
                            </p:childTnLst>
                          </p:cTn>
                        </p:par>
                      </p:childTnLst>
                    </p:cTn>
                  </p:par>
                  <p:par>
                    <p:cTn id="147" fill="hold">
                      <p:stCondLst>
                        <p:cond delay="indefinite"/>
                      </p:stCondLst>
                      <p:childTnLst>
                        <p:par>
                          <p:cTn id="148" fill="hold">
                            <p:stCondLst>
                              <p:cond delay="0"/>
                            </p:stCondLst>
                            <p:childTnLst>
                              <p:par>
                                <p:cTn id="149" presetID="1" presetClass="entr" presetSubtype="0" fill="hold" grpId="0" nodeType="clickEffect">
                                  <p:stCondLst>
                                    <p:cond delay="0"/>
                                  </p:stCondLst>
                                  <p:childTnLst>
                                    <p:set>
                                      <p:cBhvr>
                                        <p:cTn id="150" dur="1" fill="hold">
                                          <p:stCondLst>
                                            <p:cond delay="0"/>
                                          </p:stCondLst>
                                        </p:cTn>
                                        <p:tgtEl>
                                          <p:spTgt spid="48"/>
                                        </p:tgtEl>
                                        <p:attrNameLst>
                                          <p:attrName>style.visibility</p:attrName>
                                        </p:attrNameLst>
                                      </p:cBhvr>
                                      <p:to>
                                        <p:strVal val="visible"/>
                                      </p:to>
                                    </p:set>
                                  </p:childTnLst>
                                </p:cTn>
                              </p:par>
                              <p:par>
                                <p:cTn id="151" presetID="1" presetClass="entr" presetSubtype="0" fill="hold" grpId="0" nodeType="withEffect">
                                  <p:stCondLst>
                                    <p:cond delay="0"/>
                                  </p:stCondLst>
                                  <p:childTnLst>
                                    <p:set>
                                      <p:cBhvr>
                                        <p:cTn id="152" dur="1" fill="hold">
                                          <p:stCondLst>
                                            <p:cond delay="0"/>
                                          </p:stCondLst>
                                        </p:cTn>
                                        <p:tgtEl>
                                          <p:spTgt spid="52"/>
                                        </p:tgtEl>
                                        <p:attrNameLst>
                                          <p:attrName>style.visibility</p:attrName>
                                        </p:attrNameLst>
                                      </p:cBhvr>
                                      <p:to>
                                        <p:strVal val="visible"/>
                                      </p:to>
                                    </p:set>
                                  </p:childTnLst>
                                </p:cTn>
                              </p:par>
                            </p:childTnLst>
                          </p:cTn>
                        </p:par>
                      </p:childTnLst>
                    </p:cTn>
                  </p:par>
                  <p:par>
                    <p:cTn id="153" fill="hold">
                      <p:stCondLst>
                        <p:cond delay="indefinite"/>
                      </p:stCondLst>
                      <p:childTnLst>
                        <p:par>
                          <p:cTn id="154" fill="hold">
                            <p:stCondLst>
                              <p:cond delay="0"/>
                            </p:stCondLst>
                            <p:childTnLst>
                              <p:par>
                                <p:cTn id="155" presetID="1" presetClass="exit" presetSubtype="0" fill="hold" nodeType="clickEffect">
                                  <p:stCondLst>
                                    <p:cond delay="0"/>
                                  </p:stCondLst>
                                  <p:childTnLst>
                                    <p:set>
                                      <p:cBhvr>
                                        <p:cTn id="156" dur="1" fill="hold">
                                          <p:stCondLst>
                                            <p:cond delay="0"/>
                                          </p:stCondLst>
                                        </p:cTn>
                                        <p:tgtEl>
                                          <p:spTgt spid="59"/>
                                        </p:tgtEl>
                                        <p:attrNameLst>
                                          <p:attrName>style.visibility</p:attrName>
                                        </p:attrNameLst>
                                      </p:cBhvr>
                                      <p:to>
                                        <p:strVal val="hidden"/>
                                      </p:to>
                                    </p:set>
                                  </p:childTnLst>
                                </p:cTn>
                              </p:par>
                              <p:par>
                                <p:cTn id="157" presetID="1" presetClass="exit" presetSubtype="0" fill="hold" grpId="1" nodeType="withEffect">
                                  <p:stCondLst>
                                    <p:cond delay="0"/>
                                  </p:stCondLst>
                                  <p:childTnLst>
                                    <p:set>
                                      <p:cBhvr>
                                        <p:cTn id="158" dur="1" fill="hold">
                                          <p:stCondLst>
                                            <p:cond delay="0"/>
                                          </p:stCondLst>
                                        </p:cTn>
                                        <p:tgtEl>
                                          <p:spTgt spid="49"/>
                                        </p:tgtEl>
                                        <p:attrNameLst>
                                          <p:attrName>style.visibility</p:attrName>
                                        </p:attrNameLst>
                                      </p:cBhvr>
                                      <p:to>
                                        <p:strVal val="hidden"/>
                                      </p:to>
                                    </p:set>
                                  </p:childTnLst>
                                </p:cTn>
                              </p:par>
                              <p:par>
                                <p:cTn id="159" presetID="1" presetClass="exit" presetSubtype="0" fill="hold" grpId="1" nodeType="withEffect">
                                  <p:stCondLst>
                                    <p:cond delay="0"/>
                                  </p:stCondLst>
                                  <p:childTnLst>
                                    <p:set>
                                      <p:cBhvr>
                                        <p:cTn id="160" dur="1" fill="hold">
                                          <p:stCondLst>
                                            <p:cond delay="0"/>
                                          </p:stCondLst>
                                        </p:cTn>
                                        <p:tgtEl>
                                          <p:spTgt spid="51"/>
                                        </p:tgtEl>
                                        <p:attrNameLst>
                                          <p:attrName>style.visibility</p:attrName>
                                        </p:attrNameLst>
                                      </p:cBhvr>
                                      <p:to>
                                        <p:strVal val="hidden"/>
                                      </p:to>
                                    </p:set>
                                  </p:childTnLst>
                                </p:cTn>
                              </p:par>
                              <p:par>
                                <p:cTn id="161" presetID="1" presetClass="exit" presetSubtype="0" fill="hold" grpId="1" nodeType="withEffect">
                                  <p:stCondLst>
                                    <p:cond delay="0"/>
                                  </p:stCondLst>
                                  <p:childTnLst>
                                    <p:set>
                                      <p:cBhvr>
                                        <p:cTn id="162" dur="1" fill="hold">
                                          <p:stCondLst>
                                            <p:cond delay="0"/>
                                          </p:stCondLst>
                                        </p:cTn>
                                        <p:tgtEl>
                                          <p:spTgt spid="50"/>
                                        </p:tgtEl>
                                        <p:attrNameLst>
                                          <p:attrName>style.visibility</p:attrName>
                                        </p:attrNameLst>
                                      </p:cBhvr>
                                      <p:to>
                                        <p:strVal val="hidden"/>
                                      </p:to>
                                    </p:set>
                                  </p:childTnLst>
                                </p:cTn>
                              </p:par>
                              <p:par>
                                <p:cTn id="163" presetID="1" presetClass="exit" presetSubtype="0" fill="hold" grpId="1" nodeType="withEffect">
                                  <p:stCondLst>
                                    <p:cond delay="0"/>
                                  </p:stCondLst>
                                  <p:childTnLst>
                                    <p:set>
                                      <p:cBhvr>
                                        <p:cTn id="164" dur="1" fill="hold">
                                          <p:stCondLst>
                                            <p:cond delay="0"/>
                                          </p:stCondLst>
                                        </p:cTn>
                                        <p:tgtEl>
                                          <p:spTgt spid="53"/>
                                        </p:tgtEl>
                                        <p:attrNameLst>
                                          <p:attrName>style.visibility</p:attrName>
                                        </p:attrNameLst>
                                      </p:cBhvr>
                                      <p:to>
                                        <p:strVal val="hidden"/>
                                      </p:to>
                                    </p:set>
                                  </p:childTnLst>
                                </p:cTn>
                              </p:par>
                              <p:par>
                                <p:cTn id="165" presetID="1" presetClass="exit" presetSubtype="0" fill="hold" grpId="1" nodeType="withEffect">
                                  <p:stCondLst>
                                    <p:cond delay="0"/>
                                  </p:stCondLst>
                                  <p:childTnLst>
                                    <p:set>
                                      <p:cBhvr>
                                        <p:cTn id="166" dur="1" fill="hold">
                                          <p:stCondLst>
                                            <p:cond delay="0"/>
                                          </p:stCondLst>
                                        </p:cTn>
                                        <p:tgtEl>
                                          <p:spTgt spid="48"/>
                                        </p:tgtEl>
                                        <p:attrNameLst>
                                          <p:attrName>style.visibility</p:attrName>
                                        </p:attrNameLst>
                                      </p:cBhvr>
                                      <p:to>
                                        <p:strVal val="hidden"/>
                                      </p:to>
                                    </p:set>
                                  </p:childTnLst>
                                </p:cTn>
                              </p:par>
                              <p:par>
                                <p:cTn id="167" presetID="1" presetClass="exit" presetSubtype="0" fill="hold" grpId="1" nodeType="withEffect">
                                  <p:stCondLst>
                                    <p:cond delay="0"/>
                                  </p:stCondLst>
                                  <p:childTnLst>
                                    <p:set>
                                      <p:cBhvr>
                                        <p:cTn id="168" dur="1" fill="hold">
                                          <p:stCondLst>
                                            <p:cond delay="0"/>
                                          </p:stCondLst>
                                        </p:cTn>
                                        <p:tgtEl>
                                          <p:spTgt spid="52"/>
                                        </p:tgtEl>
                                        <p:attrNameLst>
                                          <p:attrName>style.visibility</p:attrName>
                                        </p:attrNameLst>
                                      </p:cBhvr>
                                      <p:to>
                                        <p:strVal val="hidden"/>
                                      </p:to>
                                    </p:set>
                                  </p:childTnLst>
                                </p:cTn>
                              </p:par>
                            </p:childTnLst>
                          </p:cTn>
                        </p:par>
                      </p:childTnLst>
                    </p:cTn>
                  </p:par>
                  <p:par>
                    <p:cTn id="169" fill="hold">
                      <p:stCondLst>
                        <p:cond delay="indefinite"/>
                      </p:stCondLst>
                      <p:childTnLst>
                        <p:par>
                          <p:cTn id="170" fill="hold">
                            <p:stCondLst>
                              <p:cond delay="0"/>
                            </p:stCondLst>
                            <p:childTnLst>
                              <p:par>
                                <p:cTn id="171" presetID="1" presetClass="entr" presetSubtype="0" fill="hold" nodeType="clickEffect">
                                  <p:stCondLst>
                                    <p:cond delay="0"/>
                                  </p:stCondLst>
                                  <p:childTnLst>
                                    <p:set>
                                      <p:cBhvr>
                                        <p:cTn id="17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73" fill="hold">
                      <p:stCondLst>
                        <p:cond delay="indefinite"/>
                      </p:stCondLst>
                      <p:childTnLst>
                        <p:par>
                          <p:cTn id="174" fill="hold">
                            <p:stCondLst>
                              <p:cond delay="0"/>
                            </p:stCondLst>
                            <p:childTnLst>
                              <p:par>
                                <p:cTn id="175" presetID="1" presetClass="entr" presetSubtype="0" fill="hold" nodeType="clickEffect">
                                  <p:stCondLst>
                                    <p:cond delay="0"/>
                                  </p:stCondLst>
                                  <p:childTnLst>
                                    <p:set>
                                      <p:cBhvr>
                                        <p:cTn id="17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77" fill="hold">
                      <p:stCondLst>
                        <p:cond delay="indefinite"/>
                      </p:stCondLst>
                      <p:childTnLst>
                        <p:par>
                          <p:cTn id="178" fill="hold">
                            <p:stCondLst>
                              <p:cond delay="0"/>
                            </p:stCondLst>
                            <p:childTnLst>
                              <p:par>
                                <p:cTn id="179" presetID="1" presetClass="entr" presetSubtype="0" fill="hold" nodeType="clickEffect">
                                  <p:stCondLst>
                                    <p:cond delay="0"/>
                                  </p:stCondLst>
                                  <p:childTnLst>
                                    <p:set>
                                      <p:cBhvr>
                                        <p:cTn id="18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81" fill="hold">
                      <p:stCondLst>
                        <p:cond delay="indefinite"/>
                      </p:stCondLst>
                      <p:childTnLst>
                        <p:par>
                          <p:cTn id="182" fill="hold">
                            <p:stCondLst>
                              <p:cond delay="0"/>
                            </p:stCondLst>
                            <p:childTnLst>
                              <p:par>
                                <p:cTn id="183" presetID="1" presetClass="entr" presetSubtype="0" fill="hold" nodeType="clickEffect">
                                  <p:stCondLst>
                                    <p:cond delay="0"/>
                                  </p:stCondLst>
                                  <p:childTnLst>
                                    <p:set>
                                      <p:cBhvr>
                                        <p:cTn id="18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4" grpId="1" animBg="1"/>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P spid="34" grpId="0" animBg="1"/>
      <p:bldP spid="34" grpId="1" animBg="1"/>
      <p:bldP spid="35" grpId="0" animBg="1"/>
      <p:bldP spid="35" grpId="1" animBg="1"/>
      <p:bldP spid="37" grpId="0" animBg="1"/>
      <p:bldP spid="37" grpId="1" animBg="1"/>
      <p:bldP spid="38" grpId="0" animBg="1"/>
      <p:bldP spid="38" grpId="1" animBg="1"/>
      <p:bldP spid="39" grpId="0" animBg="1"/>
      <p:bldP spid="39" grpId="1" animBg="1"/>
      <p:bldP spid="41" grpId="0" animBg="1"/>
      <p:bldP spid="41" grpId="1" animBg="1"/>
      <p:bldP spid="42" grpId="0" animBg="1"/>
      <p:bldP spid="42" grpId="1" animBg="1"/>
      <p:bldP spid="43" grpId="0" animBg="1"/>
      <p:bldP spid="43" grpId="1" animBg="1"/>
      <p:bldP spid="44" grpId="0" animBg="1"/>
      <p:bldP spid="44" grpId="1" animBg="1"/>
      <p:bldP spid="45" grpId="0" animBg="1"/>
      <p:bldP spid="45" grpId="1" animBg="1"/>
      <p:bldP spid="46" grpId="0" animBg="1"/>
      <p:bldP spid="46" grpId="1" animBg="1"/>
      <p:bldP spid="47" grpId="0" animBg="1"/>
      <p:bldP spid="47" grpId="1" animBg="1"/>
      <p:bldP spid="48" grpId="0" animBg="1"/>
      <p:bldP spid="48" grpId="1" animBg="1"/>
      <p:bldP spid="49" grpId="0" animBg="1"/>
      <p:bldP spid="49" grpId="1" animBg="1"/>
      <p:bldP spid="50" grpId="0" animBg="1"/>
      <p:bldP spid="50" grpId="1" animBg="1"/>
      <p:bldP spid="51" grpId="0" animBg="1"/>
      <p:bldP spid="51" grpId="1" animBg="1"/>
      <p:bldP spid="52" grpId="0" animBg="1"/>
      <p:bldP spid="52" grpId="1" animBg="1"/>
      <p:bldP spid="53" grpId="0" animBg="1"/>
      <p:bldP spid="53"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 name="Picture 58">
            <a:extLst>
              <a:ext uri="{FF2B5EF4-FFF2-40B4-BE49-F238E27FC236}">
                <a16:creationId xmlns:a16="http://schemas.microsoft.com/office/drawing/2014/main" id="{724B2328-8A32-4F4B-ABB9-7F9379192D0E}"/>
              </a:ext>
            </a:extLst>
          </p:cNvPr>
          <p:cNvPicPr>
            <a:picLocks noChangeAspect="1"/>
          </p:cNvPicPr>
          <p:nvPr/>
        </p:nvPicPr>
        <p:blipFill>
          <a:blip r:embed="rId3"/>
          <a:stretch>
            <a:fillRect/>
          </a:stretch>
        </p:blipFill>
        <p:spPr>
          <a:xfrm>
            <a:off x="0" y="4343400"/>
            <a:ext cx="9144000" cy="700934"/>
          </a:xfrm>
          <a:prstGeom prst="rect">
            <a:avLst/>
          </a:prstGeom>
        </p:spPr>
      </p:pic>
      <p:sp>
        <p:nvSpPr>
          <p:cNvPr id="2" name="Title 1">
            <a:extLst>
              <a:ext uri="{FF2B5EF4-FFF2-40B4-BE49-F238E27FC236}">
                <a16:creationId xmlns:a16="http://schemas.microsoft.com/office/drawing/2014/main" id="{8673584B-7C73-4692-BF62-BE8A5063E3B2}"/>
              </a:ext>
            </a:extLst>
          </p:cNvPr>
          <p:cNvSpPr>
            <a:spLocks noGrp="1"/>
          </p:cNvSpPr>
          <p:nvPr>
            <p:ph type="title"/>
          </p:nvPr>
        </p:nvSpPr>
        <p:spPr/>
        <p:txBody>
          <a:bodyPr/>
          <a:lstStyle/>
          <a:p>
            <a:r>
              <a:rPr lang="en-US" dirty="0"/>
              <a:t>Enhancement</a:t>
            </a:r>
          </a:p>
        </p:txBody>
      </p:sp>
      <p:sp>
        <p:nvSpPr>
          <p:cNvPr id="3" name="Content Placeholder 2">
            <a:extLst>
              <a:ext uri="{FF2B5EF4-FFF2-40B4-BE49-F238E27FC236}">
                <a16:creationId xmlns:a16="http://schemas.microsoft.com/office/drawing/2014/main" id="{DA2C2A14-C1BD-4A4A-BF3D-9FD49E8CF536}"/>
              </a:ext>
            </a:extLst>
          </p:cNvPr>
          <p:cNvSpPr>
            <a:spLocks noGrp="1"/>
          </p:cNvSpPr>
          <p:nvPr>
            <p:ph idx="1"/>
          </p:nvPr>
        </p:nvSpPr>
        <p:spPr/>
        <p:txBody>
          <a:bodyPr/>
          <a:lstStyle/>
          <a:p>
            <a:r>
              <a:rPr lang="en-US" sz="2400" dirty="0"/>
              <a:t>Mitigation </a:t>
            </a:r>
            <a:r>
              <a:rPr lang="en-US" sz="2400" dirty="0">
                <a:latin typeface="Symbol" panose="05050102010706020507" pitchFamily="18" charset="2"/>
              </a:rPr>
              <a:t>D</a:t>
            </a:r>
            <a:r>
              <a:rPr lang="en-US" sz="2400" dirty="0"/>
              <a:t>: Moderate-High</a:t>
            </a:r>
          </a:p>
          <a:p>
            <a:r>
              <a:rPr lang="en-US" sz="2400" dirty="0"/>
              <a:t>P-factor: No</a:t>
            </a:r>
          </a:p>
          <a:p>
            <a:r>
              <a:rPr lang="en-US" sz="2400" dirty="0"/>
              <a:t>Risk: Moderate-Low</a:t>
            </a:r>
          </a:p>
          <a:p>
            <a:r>
              <a:rPr lang="en-US" sz="2400" dirty="0"/>
              <a:t>Time lag: Moderate</a:t>
            </a:r>
          </a:p>
        </p:txBody>
      </p:sp>
      <p:grpSp>
        <p:nvGrpSpPr>
          <p:cNvPr id="63" name="Group 62">
            <a:extLst>
              <a:ext uri="{FF2B5EF4-FFF2-40B4-BE49-F238E27FC236}">
                <a16:creationId xmlns:a16="http://schemas.microsoft.com/office/drawing/2014/main" id="{C5724F52-755A-49E4-B38B-7A5936326213}"/>
              </a:ext>
            </a:extLst>
          </p:cNvPr>
          <p:cNvGrpSpPr/>
          <p:nvPr/>
        </p:nvGrpSpPr>
        <p:grpSpPr>
          <a:xfrm>
            <a:off x="2386304" y="2619490"/>
            <a:ext cx="4471696" cy="927827"/>
            <a:chOff x="4876800" y="3240855"/>
            <a:chExt cx="4471696" cy="927827"/>
          </a:xfrm>
        </p:grpSpPr>
        <p:sp>
          <p:nvSpPr>
            <p:cNvPr id="20" name="TextBox 19">
              <a:extLst>
                <a:ext uri="{FF2B5EF4-FFF2-40B4-BE49-F238E27FC236}">
                  <a16:creationId xmlns:a16="http://schemas.microsoft.com/office/drawing/2014/main" id="{01CF30DB-6B0B-48BA-A562-9914E3D436CC}"/>
                </a:ext>
              </a:extLst>
            </p:cNvPr>
            <p:cNvSpPr txBox="1"/>
            <p:nvPr/>
          </p:nvSpPr>
          <p:spPr>
            <a:xfrm>
              <a:off x="4876800" y="3534028"/>
              <a:ext cx="1149674" cy="523220"/>
            </a:xfrm>
            <a:prstGeom prst="rect">
              <a:avLst/>
            </a:prstGeom>
            <a:noFill/>
          </p:spPr>
          <p:txBody>
            <a:bodyPr wrap="none">
              <a:spAutoFit/>
            </a:bodyPr>
            <a:lstStyle/>
            <a:p>
              <a:pPr>
                <a:defRPr/>
              </a:pPr>
              <a:r>
                <a:rPr lang="en-US" sz="2800" dirty="0">
                  <a:latin typeface="Franklin Gothic Demi" panose="020B0703020102020204" pitchFamily="34" charset="0"/>
                </a:rPr>
                <a:t>RFG =</a:t>
              </a:r>
            </a:p>
          </p:txBody>
        </p:sp>
        <p:sp>
          <p:nvSpPr>
            <p:cNvPr id="21" name="TextBox 4">
              <a:extLst>
                <a:ext uri="{FF2B5EF4-FFF2-40B4-BE49-F238E27FC236}">
                  <a16:creationId xmlns:a16="http://schemas.microsoft.com/office/drawing/2014/main" id="{166AADB5-95BB-4B06-BE43-DE9442B9BEAF}"/>
                </a:ext>
              </a:extLst>
            </p:cNvPr>
            <p:cNvSpPr txBox="1">
              <a:spLocks noChangeArrowheads="1"/>
            </p:cNvSpPr>
            <p:nvPr/>
          </p:nvSpPr>
          <p:spPr bwMode="auto">
            <a:xfrm>
              <a:off x="5969366" y="3240855"/>
              <a:ext cx="337913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a:lnSpc>
                  <a:spcPct val="100000"/>
                </a:lnSpc>
                <a:spcBef>
                  <a:spcPct val="0"/>
                </a:spcBef>
                <a:buFontTx/>
                <a:buNone/>
              </a:pPr>
              <a:r>
                <a:rPr lang="en-US" altLang="en-US" dirty="0">
                  <a:latin typeface="Franklin Gothic Demi" panose="020B0703020102020204" pitchFamily="34" charset="0"/>
                </a:rPr>
                <a:t>Mitigation </a:t>
              </a:r>
              <a:r>
                <a:rPr lang="en-US" altLang="en-US" dirty="0">
                  <a:latin typeface="Symbol" panose="05050102010706020507" pitchFamily="18" charset="2"/>
                </a:rPr>
                <a:t>D</a:t>
              </a:r>
              <a:r>
                <a:rPr lang="en-US" altLang="en-US" dirty="0">
                  <a:latin typeface="Franklin Gothic Demi" panose="020B0703020102020204" pitchFamily="34" charset="0"/>
                </a:rPr>
                <a:t> * P.A.F.</a:t>
              </a:r>
            </a:p>
          </p:txBody>
        </p:sp>
        <p:sp>
          <p:nvSpPr>
            <p:cNvPr id="22" name="TextBox 5">
              <a:extLst>
                <a:ext uri="{FF2B5EF4-FFF2-40B4-BE49-F238E27FC236}">
                  <a16:creationId xmlns:a16="http://schemas.microsoft.com/office/drawing/2014/main" id="{2AB58D6A-7431-4072-92F2-42CA23ACB6AB}"/>
                </a:ext>
              </a:extLst>
            </p:cNvPr>
            <p:cNvSpPr txBox="1">
              <a:spLocks noChangeArrowheads="1"/>
            </p:cNvSpPr>
            <p:nvPr/>
          </p:nvSpPr>
          <p:spPr bwMode="auto">
            <a:xfrm>
              <a:off x="6418628" y="3645462"/>
              <a:ext cx="246657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a:lnSpc>
                  <a:spcPct val="100000"/>
                </a:lnSpc>
                <a:spcBef>
                  <a:spcPct val="0"/>
                </a:spcBef>
                <a:buFontTx/>
                <a:buNone/>
              </a:pPr>
              <a:r>
                <a:rPr lang="en-US" altLang="en-US">
                  <a:latin typeface="Franklin Gothic Demi" panose="020B0703020102020204" pitchFamily="34" charset="0"/>
                </a:rPr>
                <a:t>Risk * T-factor</a:t>
              </a:r>
            </a:p>
          </p:txBody>
        </p:sp>
        <p:cxnSp>
          <p:nvCxnSpPr>
            <p:cNvPr id="23" name="Straight Connector 22">
              <a:extLst>
                <a:ext uri="{FF2B5EF4-FFF2-40B4-BE49-F238E27FC236}">
                  <a16:creationId xmlns:a16="http://schemas.microsoft.com/office/drawing/2014/main" id="{6ADFD0A3-40F5-40FB-BA21-82569D4061A7}"/>
                </a:ext>
              </a:extLst>
            </p:cNvPr>
            <p:cNvCxnSpPr>
              <a:cxnSpLocks/>
            </p:cNvCxnSpPr>
            <p:nvPr/>
          </p:nvCxnSpPr>
          <p:spPr>
            <a:xfrm>
              <a:off x="5984980" y="3694675"/>
              <a:ext cx="3352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id="{4D938DF4-B8BF-4034-A483-D5294355B864}"/>
              </a:ext>
            </a:extLst>
          </p:cNvPr>
          <p:cNvGrpSpPr/>
          <p:nvPr/>
        </p:nvGrpSpPr>
        <p:grpSpPr>
          <a:xfrm>
            <a:off x="2352966" y="2920799"/>
            <a:ext cx="4630923" cy="527983"/>
            <a:chOff x="1249960" y="3956266"/>
            <a:chExt cx="4630923" cy="527983"/>
          </a:xfrm>
        </p:grpSpPr>
        <p:sp>
          <p:nvSpPr>
            <p:cNvPr id="24" name="TextBox 23">
              <a:extLst>
                <a:ext uri="{FF2B5EF4-FFF2-40B4-BE49-F238E27FC236}">
                  <a16:creationId xmlns:a16="http://schemas.microsoft.com/office/drawing/2014/main" id="{75C78E26-4895-4307-8B0C-9F1B86A9B2E2}"/>
                </a:ext>
              </a:extLst>
            </p:cNvPr>
            <p:cNvSpPr txBox="1"/>
            <p:nvPr/>
          </p:nvSpPr>
          <p:spPr>
            <a:xfrm>
              <a:off x="1249960" y="3961029"/>
              <a:ext cx="914033" cy="523220"/>
            </a:xfrm>
            <a:prstGeom prst="rect">
              <a:avLst/>
            </a:prstGeom>
            <a:noFill/>
          </p:spPr>
          <p:txBody>
            <a:bodyPr wrap="none">
              <a:spAutoFit/>
            </a:bodyPr>
            <a:lstStyle/>
            <a:p>
              <a:pPr>
                <a:defRPr/>
              </a:pPr>
              <a:r>
                <a:rPr lang="en-US" sz="2800" dirty="0">
                  <a:latin typeface="Franklin Gothic Demi" panose="020B0703020102020204" pitchFamily="34" charset="0"/>
                </a:rPr>
                <a:t>FG =</a:t>
              </a:r>
            </a:p>
          </p:txBody>
        </p:sp>
        <p:sp>
          <p:nvSpPr>
            <p:cNvPr id="25" name="TextBox 24">
              <a:extLst>
                <a:ext uri="{FF2B5EF4-FFF2-40B4-BE49-F238E27FC236}">
                  <a16:creationId xmlns:a16="http://schemas.microsoft.com/office/drawing/2014/main" id="{AB9AEF53-065B-4AE7-8012-6722862DFE6E}"/>
                </a:ext>
              </a:extLst>
            </p:cNvPr>
            <p:cNvSpPr txBox="1"/>
            <p:nvPr/>
          </p:nvSpPr>
          <p:spPr>
            <a:xfrm>
              <a:off x="2057400" y="3956266"/>
              <a:ext cx="3823483" cy="523220"/>
            </a:xfrm>
            <a:prstGeom prst="rect">
              <a:avLst/>
            </a:prstGeom>
            <a:noFill/>
          </p:spPr>
          <p:txBody>
            <a:bodyPr wrap="none">
              <a:spAutoFit/>
            </a:bodyPr>
            <a:lstStyle/>
            <a:p>
              <a:pPr>
                <a:defRPr/>
              </a:pPr>
              <a:r>
                <a:rPr lang="en-US" sz="2800" dirty="0">
                  <a:latin typeface="Franklin Gothic Demi" panose="020B0703020102020204" pitchFamily="34" charset="0"/>
                </a:rPr>
                <a:t>RFG * Mitigation acres</a:t>
              </a:r>
            </a:p>
          </p:txBody>
        </p:sp>
      </p:grpSp>
      <p:grpSp>
        <p:nvGrpSpPr>
          <p:cNvPr id="62" name="Group 61">
            <a:extLst>
              <a:ext uri="{FF2B5EF4-FFF2-40B4-BE49-F238E27FC236}">
                <a16:creationId xmlns:a16="http://schemas.microsoft.com/office/drawing/2014/main" id="{26822F14-6B36-48F8-812F-64E6D1595822}"/>
              </a:ext>
            </a:extLst>
          </p:cNvPr>
          <p:cNvGrpSpPr/>
          <p:nvPr/>
        </p:nvGrpSpPr>
        <p:grpSpPr>
          <a:xfrm>
            <a:off x="3352800" y="2719591"/>
            <a:ext cx="2450146" cy="861809"/>
            <a:chOff x="3036254" y="2553024"/>
            <a:chExt cx="2450146" cy="861809"/>
          </a:xfrm>
        </p:grpSpPr>
        <p:sp>
          <p:nvSpPr>
            <p:cNvPr id="16" name="TextBox 15">
              <a:extLst>
                <a:ext uri="{FF2B5EF4-FFF2-40B4-BE49-F238E27FC236}">
                  <a16:creationId xmlns:a16="http://schemas.microsoft.com/office/drawing/2014/main" id="{517016C9-1065-4031-A370-9AE2CC900359}"/>
                </a:ext>
              </a:extLst>
            </p:cNvPr>
            <p:cNvSpPr txBox="1"/>
            <p:nvPr/>
          </p:nvSpPr>
          <p:spPr>
            <a:xfrm>
              <a:off x="3581400" y="2553024"/>
              <a:ext cx="1850186" cy="523220"/>
            </a:xfrm>
            <a:prstGeom prst="rect">
              <a:avLst/>
            </a:prstGeom>
            <a:noFill/>
          </p:spPr>
          <p:txBody>
            <a:bodyPr wrap="none">
              <a:spAutoFit/>
            </a:bodyPr>
            <a:lstStyle/>
            <a:p>
              <a:pPr>
                <a:defRPr/>
              </a:pPr>
              <a:r>
                <a:rPr lang="en-US" sz="2800" dirty="0">
                  <a:latin typeface="Franklin Gothic Demi" panose="020B0703020102020204" pitchFamily="34" charset="0"/>
                </a:rPr>
                <a:t>With – Cur</a:t>
              </a:r>
            </a:p>
          </p:txBody>
        </p:sp>
        <p:sp>
          <p:nvSpPr>
            <p:cNvPr id="26" name="TextBox 25">
              <a:extLst>
                <a:ext uri="{FF2B5EF4-FFF2-40B4-BE49-F238E27FC236}">
                  <a16:creationId xmlns:a16="http://schemas.microsoft.com/office/drawing/2014/main" id="{B55A7AA6-F57C-4A3C-89A8-25AABF1DB4B3}"/>
                </a:ext>
              </a:extLst>
            </p:cNvPr>
            <p:cNvSpPr txBox="1"/>
            <p:nvPr/>
          </p:nvSpPr>
          <p:spPr>
            <a:xfrm>
              <a:off x="3036254" y="2693006"/>
              <a:ext cx="716863" cy="523220"/>
            </a:xfrm>
            <a:prstGeom prst="rect">
              <a:avLst/>
            </a:prstGeom>
            <a:noFill/>
          </p:spPr>
          <p:txBody>
            <a:bodyPr wrap="none">
              <a:spAutoFit/>
            </a:bodyPr>
            <a:lstStyle/>
            <a:p>
              <a:pPr>
                <a:defRPr/>
              </a:pPr>
              <a:r>
                <a:rPr lang="en-US" sz="2800" dirty="0">
                  <a:latin typeface="Symbol" panose="05050102010706020507" pitchFamily="18" charset="2"/>
                </a:rPr>
                <a:t>D</a:t>
              </a:r>
              <a:r>
                <a:rPr lang="en-US" sz="2800" dirty="0">
                  <a:latin typeface="Franklin Gothic Demi" panose="020B0703020102020204" pitchFamily="34" charset="0"/>
                </a:rPr>
                <a:t> =</a:t>
              </a:r>
            </a:p>
          </p:txBody>
        </p:sp>
        <p:sp>
          <p:nvSpPr>
            <p:cNvPr id="27" name="TextBox 26">
              <a:extLst>
                <a:ext uri="{FF2B5EF4-FFF2-40B4-BE49-F238E27FC236}">
                  <a16:creationId xmlns:a16="http://schemas.microsoft.com/office/drawing/2014/main" id="{D74FE8C5-55AA-4F0A-858C-556997FE020A}"/>
                </a:ext>
              </a:extLst>
            </p:cNvPr>
            <p:cNvSpPr txBox="1"/>
            <p:nvPr/>
          </p:nvSpPr>
          <p:spPr>
            <a:xfrm>
              <a:off x="3738998" y="2885953"/>
              <a:ext cx="604653" cy="523220"/>
            </a:xfrm>
            <a:prstGeom prst="rect">
              <a:avLst/>
            </a:prstGeom>
            <a:noFill/>
          </p:spPr>
          <p:txBody>
            <a:bodyPr wrap="none" rtlCol="0">
              <a:spAutoFit/>
            </a:bodyPr>
            <a:lstStyle/>
            <a:p>
              <a:r>
                <a:rPr lang="en-US" sz="2800" dirty="0">
                  <a:latin typeface="Franklin Gothic Demi" panose="020B0703020102020204" pitchFamily="34" charset="0"/>
                </a:rPr>
                <a:t>30</a:t>
              </a:r>
            </a:p>
          </p:txBody>
        </p:sp>
        <p:sp>
          <p:nvSpPr>
            <p:cNvPr id="28" name="TextBox 27">
              <a:extLst>
                <a:ext uri="{FF2B5EF4-FFF2-40B4-BE49-F238E27FC236}">
                  <a16:creationId xmlns:a16="http://schemas.microsoft.com/office/drawing/2014/main" id="{D0931CE3-0DE8-4818-A672-1E4F504CBA7F}"/>
                </a:ext>
              </a:extLst>
            </p:cNvPr>
            <p:cNvSpPr txBox="1"/>
            <p:nvPr/>
          </p:nvSpPr>
          <p:spPr>
            <a:xfrm>
              <a:off x="4785837" y="2891613"/>
              <a:ext cx="604653" cy="523220"/>
            </a:xfrm>
            <a:prstGeom prst="rect">
              <a:avLst/>
            </a:prstGeom>
            <a:noFill/>
          </p:spPr>
          <p:txBody>
            <a:bodyPr wrap="none" rtlCol="0">
              <a:spAutoFit/>
            </a:bodyPr>
            <a:lstStyle/>
            <a:p>
              <a:r>
                <a:rPr lang="en-US" sz="2800" dirty="0">
                  <a:latin typeface="Franklin Gothic Demi" panose="020B0703020102020204" pitchFamily="34" charset="0"/>
                </a:rPr>
                <a:t>30</a:t>
              </a:r>
            </a:p>
          </p:txBody>
        </p:sp>
        <p:cxnSp>
          <p:nvCxnSpPr>
            <p:cNvPr id="29" name="Straight Connector 28">
              <a:extLst>
                <a:ext uri="{FF2B5EF4-FFF2-40B4-BE49-F238E27FC236}">
                  <a16:creationId xmlns:a16="http://schemas.microsoft.com/office/drawing/2014/main" id="{DD69F62C-62F4-47CB-8280-989F942896E8}"/>
                </a:ext>
              </a:extLst>
            </p:cNvPr>
            <p:cNvCxnSpPr/>
            <p:nvPr/>
          </p:nvCxnSpPr>
          <p:spPr>
            <a:xfrm>
              <a:off x="3657600" y="2971800"/>
              <a:ext cx="82296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832E3A33-83D5-42C9-BF5D-7E02EC54BB83}"/>
                </a:ext>
              </a:extLst>
            </p:cNvPr>
            <p:cNvCxnSpPr/>
            <p:nvPr/>
          </p:nvCxnSpPr>
          <p:spPr>
            <a:xfrm>
              <a:off x="4663440" y="2971800"/>
              <a:ext cx="82296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1" name="Rectangle 30">
            <a:extLst>
              <a:ext uri="{FF2B5EF4-FFF2-40B4-BE49-F238E27FC236}">
                <a16:creationId xmlns:a16="http://schemas.microsoft.com/office/drawing/2014/main" id="{FBFE47DD-32BB-4662-B1FC-78582419B268}"/>
              </a:ext>
            </a:extLst>
          </p:cNvPr>
          <p:cNvSpPr/>
          <p:nvPr/>
        </p:nvSpPr>
        <p:spPr>
          <a:xfrm>
            <a:off x="3936721" y="2852639"/>
            <a:ext cx="762000" cy="259589"/>
          </a:xfrm>
          <a:prstGeom prst="rect">
            <a:avLst/>
          </a:prstGeom>
          <a:solidFill>
            <a:srgbClr val="FFFF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48079FD8-4A58-441A-8A94-186F64AFA042}"/>
              </a:ext>
            </a:extLst>
          </p:cNvPr>
          <p:cNvSpPr/>
          <p:nvPr/>
        </p:nvSpPr>
        <p:spPr>
          <a:xfrm>
            <a:off x="2041157" y="4810884"/>
            <a:ext cx="514638" cy="232765"/>
          </a:xfrm>
          <a:prstGeom prst="rect">
            <a:avLst/>
          </a:prstGeom>
          <a:solidFill>
            <a:srgbClr val="FFFF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66B0FD70-3700-47AA-A0ED-EF5BE2739AEF}"/>
              </a:ext>
            </a:extLst>
          </p:cNvPr>
          <p:cNvSpPr/>
          <p:nvPr/>
        </p:nvSpPr>
        <p:spPr>
          <a:xfrm>
            <a:off x="2963762" y="4804199"/>
            <a:ext cx="550251" cy="232766"/>
          </a:xfrm>
          <a:prstGeom prst="rect">
            <a:avLst/>
          </a:prstGeom>
          <a:solidFill>
            <a:srgbClr val="FFFF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114B93B-84F9-46EF-90B9-981A5F9EF5F7}"/>
              </a:ext>
            </a:extLst>
          </p:cNvPr>
          <p:cNvSpPr/>
          <p:nvPr/>
        </p:nvSpPr>
        <p:spPr>
          <a:xfrm>
            <a:off x="3933826" y="4809861"/>
            <a:ext cx="445895" cy="226252"/>
          </a:xfrm>
          <a:prstGeom prst="rect">
            <a:avLst/>
          </a:prstGeom>
          <a:solidFill>
            <a:srgbClr val="FFFF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3185FADB-F334-4976-9B13-2A7F25F7D820}"/>
              </a:ext>
            </a:extLst>
          </p:cNvPr>
          <p:cNvSpPr/>
          <p:nvPr/>
        </p:nvSpPr>
        <p:spPr>
          <a:xfrm>
            <a:off x="4793402" y="4810712"/>
            <a:ext cx="409944" cy="225402"/>
          </a:xfrm>
          <a:prstGeom prst="rect">
            <a:avLst/>
          </a:prstGeom>
          <a:solidFill>
            <a:srgbClr val="FFFF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0D9D8B60-E69F-41F2-8E98-41E002E479D7}"/>
              </a:ext>
            </a:extLst>
          </p:cNvPr>
          <p:cNvSpPr/>
          <p:nvPr/>
        </p:nvSpPr>
        <p:spPr>
          <a:xfrm>
            <a:off x="5006027" y="2859962"/>
            <a:ext cx="762000" cy="259589"/>
          </a:xfrm>
          <a:prstGeom prst="rect">
            <a:avLst/>
          </a:prstGeom>
          <a:solidFill>
            <a:schemeClr val="accent5">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B95B9F1E-EBB5-417E-8DF8-4B65DB12D495}"/>
              </a:ext>
            </a:extLst>
          </p:cNvPr>
          <p:cNvSpPr/>
          <p:nvPr/>
        </p:nvSpPr>
        <p:spPr>
          <a:xfrm>
            <a:off x="1289443" y="4812137"/>
            <a:ext cx="762000" cy="226588"/>
          </a:xfrm>
          <a:prstGeom prst="rect">
            <a:avLst/>
          </a:prstGeom>
          <a:solidFill>
            <a:schemeClr val="accent5">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C9129BC5-AA8D-47C2-9C64-4B51BA431A14}"/>
              </a:ext>
            </a:extLst>
          </p:cNvPr>
          <p:cNvSpPr/>
          <p:nvPr/>
        </p:nvSpPr>
        <p:spPr>
          <a:xfrm>
            <a:off x="2557188" y="4810712"/>
            <a:ext cx="409943" cy="226588"/>
          </a:xfrm>
          <a:prstGeom prst="rect">
            <a:avLst/>
          </a:prstGeom>
          <a:solidFill>
            <a:schemeClr val="accent5">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9545A273-9B3D-46DF-815F-FF8D16DD57FA}"/>
              </a:ext>
            </a:extLst>
          </p:cNvPr>
          <p:cNvSpPr/>
          <p:nvPr/>
        </p:nvSpPr>
        <p:spPr>
          <a:xfrm>
            <a:off x="3515834" y="4810714"/>
            <a:ext cx="409943" cy="226252"/>
          </a:xfrm>
          <a:prstGeom prst="rect">
            <a:avLst/>
          </a:prstGeom>
          <a:solidFill>
            <a:schemeClr val="accent5">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FE62C64F-FAB5-41A9-8439-66700E1C5EAC}"/>
              </a:ext>
            </a:extLst>
          </p:cNvPr>
          <p:cNvSpPr/>
          <p:nvPr/>
        </p:nvSpPr>
        <p:spPr>
          <a:xfrm>
            <a:off x="4385312" y="4810712"/>
            <a:ext cx="396785" cy="225401"/>
          </a:xfrm>
          <a:prstGeom prst="rect">
            <a:avLst/>
          </a:prstGeom>
          <a:solidFill>
            <a:schemeClr val="accent5">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EAF09A81-BCC1-44C0-A26F-F81D6276AAE4}"/>
              </a:ext>
            </a:extLst>
          </p:cNvPr>
          <p:cNvSpPr/>
          <p:nvPr/>
        </p:nvSpPr>
        <p:spPr>
          <a:xfrm>
            <a:off x="3355759" y="3002380"/>
            <a:ext cx="352362" cy="290625"/>
          </a:xfrm>
          <a:prstGeom prst="rect">
            <a:avLst/>
          </a:prstGeom>
          <a:solidFill>
            <a:schemeClr val="accent6">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AF06504D-6A26-497D-8487-8458CB306CB3}"/>
              </a:ext>
            </a:extLst>
          </p:cNvPr>
          <p:cNvSpPr/>
          <p:nvPr/>
        </p:nvSpPr>
        <p:spPr>
          <a:xfrm>
            <a:off x="5611555" y="4806140"/>
            <a:ext cx="473186" cy="229973"/>
          </a:xfrm>
          <a:prstGeom prst="rect">
            <a:avLst/>
          </a:prstGeom>
          <a:solidFill>
            <a:schemeClr val="accent6">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C4477E92-F72D-4617-8F7C-94AD83FBD9B5}"/>
              </a:ext>
            </a:extLst>
          </p:cNvPr>
          <p:cNvSpPr/>
          <p:nvPr/>
        </p:nvSpPr>
        <p:spPr>
          <a:xfrm>
            <a:off x="3553245" y="2731967"/>
            <a:ext cx="1955266" cy="336253"/>
          </a:xfrm>
          <a:prstGeom prst="rect">
            <a:avLst/>
          </a:prstGeom>
          <a:solidFill>
            <a:schemeClr val="accent6">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9B17871E-9B3B-40DC-B979-B5CD85D9A61E}"/>
              </a:ext>
            </a:extLst>
          </p:cNvPr>
          <p:cNvSpPr/>
          <p:nvPr/>
        </p:nvSpPr>
        <p:spPr>
          <a:xfrm>
            <a:off x="5613092" y="4810712"/>
            <a:ext cx="466725" cy="225401"/>
          </a:xfrm>
          <a:prstGeom prst="rect">
            <a:avLst/>
          </a:prstGeom>
          <a:solidFill>
            <a:schemeClr val="accent6">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324CEBDE-4B10-4BD4-8291-5CE43A9FE863}"/>
              </a:ext>
            </a:extLst>
          </p:cNvPr>
          <p:cNvSpPr/>
          <p:nvPr/>
        </p:nvSpPr>
        <p:spPr>
          <a:xfrm>
            <a:off x="5761215" y="2676763"/>
            <a:ext cx="1003756" cy="383478"/>
          </a:xfrm>
          <a:prstGeom prst="rect">
            <a:avLst/>
          </a:prstGeom>
          <a:solidFill>
            <a:srgbClr val="FFFF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DD41EAB0-0101-4B3B-82D2-47BB3CB10EB0}"/>
              </a:ext>
            </a:extLst>
          </p:cNvPr>
          <p:cNvSpPr/>
          <p:nvPr/>
        </p:nvSpPr>
        <p:spPr>
          <a:xfrm>
            <a:off x="6079817" y="4801810"/>
            <a:ext cx="457200" cy="232765"/>
          </a:xfrm>
          <a:prstGeom prst="rect">
            <a:avLst/>
          </a:prstGeom>
          <a:solidFill>
            <a:srgbClr val="FFFF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FCE8A44E-583F-4476-8327-6799FF40EB3E}"/>
              </a:ext>
            </a:extLst>
          </p:cNvPr>
          <p:cNvSpPr/>
          <p:nvPr/>
        </p:nvSpPr>
        <p:spPr>
          <a:xfrm>
            <a:off x="3945123" y="3078401"/>
            <a:ext cx="820372" cy="427369"/>
          </a:xfrm>
          <a:prstGeom prst="rect">
            <a:avLst/>
          </a:prstGeom>
          <a:solidFill>
            <a:schemeClr val="accent4">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487470AB-D478-4B53-A602-B526C047D21E}"/>
              </a:ext>
            </a:extLst>
          </p:cNvPr>
          <p:cNvSpPr/>
          <p:nvPr/>
        </p:nvSpPr>
        <p:spPr>
          <a:xfrm>
            <a:off x="2431140" y="3002985"/>
            <a:ext cx="783466" cy="352022"/>
          </a:xfrm>
          <a:prstGeom prst="rect">
            <a:avLst/>
          </a:prstGeom>
          <a:solidFill>
            <a:schemeClr val="bg1">
              <a:lumMod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1726F0CD-B4F2-4A26-AAC9-647748BFB19B}"/>
              </a:ext>
            </a:extLst>
          </p:cNvPr>
          <p:cNvSpPr/>
          <p:nvPr/>
        </p:nvSpPr>
        <p:spPr>
          <a:xfrm>
            <a:off x="5029759" y="3078401"/>
            <a:ext cx="1341054" cy="432281"/>
          </a:xfrm>
          <a:prstGeom prst="rect">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119A3AA0-B94A-4D63-B42B-97676C209B50}"/>
              </a:ext>
            </a:extLst>
          </p:cNvPr>
          <p:cNvSpPr/>
          <p:nvPr/>
        </p:nvSpPr>
        <p:spPr>
          <a:xfrm>
            <a:off x="7418617" y="4806140"/>
            <a:ext cx="544283" cy="227824"/>
          </a:xfrm>
          <a:prstGeom prst="rect">
            <a:avLst/>
          </a:prstGeom>
          <a:solidFill>
            <a:schemeClr val="bg1">
              <a:lumMod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407645D2-7316-4790-AE80-9AEB0BC33893}"/>
              </a:ext>
            </a:extLst>
          </p:cNvPr>
          <p:cNvSpPr/>
          <p:nvPr/>
        </p:nvSpPr>
        <p:spPr>
          <a:xfrm>
            <a:off x="6538723" y="4809861"/>
            <a:ext cx="402376" cy="226252"/>
          </a:xfrm>
          <a:prstGeom prst="rect">
            <a:avLst/>
          </a:prstGeom>
          <a:solidFill>
            <a:schemeClr val="accent4">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B86BC351-7A11-42FF-A355-9ACF1962B48C}"/>
              </a:ext>
            </a:extLst>
          </p:cNvPr>
          <p:cNvSpPr/>
          <p:nvPr/>
        </p:nvSpPr>
        <p:spPr>
          <a:xfrm>
            <a:off x="6943265" y="4806248"/>
            <a:ext cx="473186" cy="229866"/>
          </a:xfrm>
          <a:prstGeom prst="rect">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F97B33E9-B7D6-48BE-907A-EA6E6F0681EB}"/>
              </a:ext>
            </a:extLst>
          </p:cNvPr>
          <p:cNvSpPr/>
          <p:nvPr/>
        </p:nvSpPr>
        <p:spPr>
          <a:xfrm>
            <a:off x="2407156" y="2992595"/>
            <a:ext cx="534727" cy="360193"/>
          </a:xfrm>
          <a:prstGeom prst="rect">
            <a:avLst/>
          </a:prstGeom>
          <a:solidFill>
            <a:srgbClr val="7030A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912EDDBC-95D3-486D-9C45-9DF8024C06EF}"/>
              </a:ext>
            </a:extLst>
          </p:cNvPr>
          <p:cNvSpPr/>
          <p:nvPr/>
        </p:nvSpPr>
        <p:spPr>
          <a:xfrm>
            <a:off x="3236257" y="2990242"/>
            <a:ext cx="774932" cy="362547"/>
          </a:xfrm>
          <a:prstGeom prst="rect">
            <a:avLst/>
          </a:prstGeom>
          <a:solidFill>
            <a:schemeClr val="bg1">
              <a:lumMod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1B2FD159-E0FC-477A-89DC-E85360F3EACD}"/>
              </a:ext>
            </a:extLst>
          </p:cNvPr>
          <p:cNvSpPr/>
          <p:nvPr/>
        </p:nvSpPr>
        <p:spPr>
          <a:xfrm>
            <a:off x="4266596" y="2990243"/>
            <a:ext cx="2614742" cy="362547"/>
          </a:xfrm>
          <a:prstGeom prst="rect">
            <a:avLst/>
          </a:prstGeom>
          <a:solidFill>
            <a:schemeClr val="accent6">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AFB7D47C-9F5A-4BA5-9658-F6AA2CB09C89}"/>
              </a:ext>
            </a:extLst>
          </p:cNvPr>
          <p:cNvSpPr/>
          <p:nvPr/>
        </p:nvSpPr>
        <p:spPr>
          <a:xfrm>
            <a:off x="7420362" y="4809861"/>
            <a:ext cx="542537" cy="226252"/>
          </a:xfrm>
          <a:prstGeom prst="rect">
            <a:avLst/>
          </a:prstGeom>
          <a:solidFill>
            <a:schemeClr val="bg1">
              <a:lumMod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FC10435B-740E-4A9D-8ADB-4CE90A901870}"/>
              </a:ext>
            </a:extLst>
          </p:cNvPr>
          <p:cNvSpPr/>
          <p:nvPr/>
        </p:nvSpPr>
        <p:spPr>
          <a:xfrm>
            <a:off x="8753005" y="4809860"/>
            <a:ext cx="390996" cy="226252"/>
          </a:xfrm>
          <a:prstGeom prst="rect">
            <a:avLst/>
          </a:prstGeom>
          <a:solidFill>
            <a:srgbClr val="7030A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F77DD2A7-B367-4F02-A1A8-87B7FDDD37FC}"/>
              </a:ext>
            </a:extLst>
          </p:cNvPr>
          <p:cNvSpPr/>
          <p:nvPr/>
        </p:nvSpPr>
        <p:spPr>
          <a:xfrm>
            <a:off x="7968228" y="4809860"/>
            <a:ext cx="409943" cy="226252"/>
          </a:xfrm>
          <a:prstGeom prst="rect">
            <a:avLst/>
          </a:prstGeom>
          <a:solidFill>
            <a:schemeClr val="accent6">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1E309403-D313-407D-924C-F2785F8B7665}"/>
              </a:ext>
            </a:extLst>
          </p:cNvPr>
          <p:cNvGrpSpPr/>
          <p:nvPr/>
        </p:nvGrpSpPr>
        <p:grpSpPr>
          <a:xfrm>
            <a:off x="247027" y="2133600"/>
            <a:ext cx="8672124" cy="2374901"/>
            <a:chOff x="247027" y="-2388987"/>
            <a:chExt cx="8672124" cy="2374901"/>
          </a:xfrm>
        </p:grpSpPr>
        <p:pic>
          <p:nvPicPr>
            <p:cNvPr id="14" name="Picture 13">
              <a:extLst>
                <a:ext uri="{FF2B5EF4-FFF2-40B4-BE49-F238E27FC236}">
                  <a16:creationId xmlns:a16="http://schemas.microsoft.com/office/drawing/2014/main" id="{F6E5A25F-6ABA-47D0-B4A3-669B08EC3049}"/>
                </a:ext>
              </a:extLst>
            </p:cNvPr>
            <p:cNvPicPr>
              <a:picLocks noChangeAspect="1"/>
            </p:cNvPicPr>
            <p:nvPr/>
          </p:nvPicPr>
          <p:blipFill>
            <a:blip r:embed="rId4" cstate="print"/>
            <a:stretch>
              <a:fillRect/>
            </a:stretch>
          </p:blipFill>
          <p:spPr>
            <a:xfrm>
              <a:off x="5558849" y="-2388987"/>
              <a:ext cx="3360302" cy="2374901"/>
            </a:xfrm>
            <a:prstGeom prst="rect">
              <a:avLst/>
            </a:prstGeom>
          </p:spPr>
        </p:pic>
        <p:pic>
          <p:nvPicPr>
            <p:cNvPr id="15" name="Picture 14">
              <a:extLst>
                <a:ext uri="{FF2B5EF4-FFF2-40B4-BE49-F238E27FC236}">
                  <a16:creationId xmlns:a16="http://schemas.microsoft.com/office/drawing/2014/main" id="{94027E2E-D8F5-4F98-B19B-CA070DC114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7027" y="-2362200"/>
              <a:ext cx="3362325" cy="2333625"/>
            </a:xfrm>
            <a:prstGeom prst="rect">
              <a:avLst/>
            </a:prstGeom>
          </p:spPr>
        </p:pic>
        <p:sp>
          <p:nvSpPr>
            <p:cNvPr id="60" name="Arrow: Right 59">
              <a:extLst>
                <a:ext uri="{FF2B5EF4-FFF2-40B4-BE49-F238E27FC236}">
                  <a16:creationId xmlns:a16="http://schemas.microsoft.com/office/drawing/2014/main" id="{235A277B-95EA-456E-AE98-AE07745E2539}"/>
                </a:ext>
              </a:extLst>
            </p:cNvPr>
            <p:cNvSpPr/>
            <p:nvPr/>
          </p:nvSpPr>
          <p:spPr>
            <a:xfrm>
              <a:off x="4034809" y="-1287717"/>
              <a:ext cx="1070591" cy="237696"/>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4" name="Rectangle 63">
            <a:extLst>
              <a:ext uri="{FF2B5EF4-FFF2-40B4-BE49-F238E27FC236}">
                <a16:creationId xmlns:a16="http://schemas.microsoft.com/office/drawing/2014/main" id="{14E0797A-EC27-48F5-A504-5F7934BB5655}"/>
              </a:ext>
            </a:extLst>
          </p:cNvPr>
          <p:cNvSpPr/>
          <p:nvPr/>
        </p:nvSpPr>
        <p:spPr>
          <a:xfrm>
            <a:off x="5581135" y="2676117"/>
            <a:ext cx="1183836" cy="3841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66606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9"/>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1"/>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nodeType="clickEffect">
                                  <p:stCondLst>
                                    <p:cond delay="0"/>
                                  </p:stCondLst>
                                  <p:childTnLst>
                                    <p:set>
                                      <p:cBhvr>
                                        <p:cTn id="50" dur="1" fill="hold">
                                          <p:stCondLst>
                                            <p:cond delay="0"/>
                                          </p:stCondLst>
                                        </p:cTn>
                                        <p:tgtEl>
                                          <p:spTgt spid="62"/>
                                        </p:tgtEl>
                                        <p:attrNameLst>
                                          <p:attrName>style.visibility</p:attrName>
                                        </p:attrNameLst>
                                      </p:cBhvr>
                                      <p:to>
                                        <p:strVal val="hidden"/>
                                      </p:to>
                                    </p:set>
                                  </p:childTnLst>
                                </p:cTn>
                              </p:par>
                              <p:par>
                                <p:cTn id="51" presetID="1" presetClass="exit" presetSubtype="0" fill="hold" grpId="1" nodeType="withEffect">
                                  <p:stCondLst>
                                    <p:cond delay="0"/>
                                  </p:stCondLst>
                                  <p:childTnLst>
                                    <p:set>
                                      <p:cBhvr>
                                        <p:cTn id="52" dur="1" fill="hold">
                                          <p:stCondLst>
                                            <p:cond delay="0"/>
                                          </p:stCondLst>
                                        </p:cTn>
                                        <p:tgtEl>
                                          <p:spTgt spid="31"/>
                                        </p:tgtEl>
                                        <p:attrNameLst>
                                          <p:attrName>style.visibility</p:attrName>
                                        </p:attrNameLst>
                                      </p:cBhvr>
                                      <p:to>
                                        <p:strVal val="hidden"/>
                                      </p:to>
                                    </p:set>
                                  </p:childTnLst>
                                </p:cTn>
                              </p:par>
                              <p:par>
                                <p:cTn id="53" presetID="1" presetClass="exit" presetSubtype="0" fill="hold" grpId="1" nodeType="withEffect">
                                  <p:stCondLst>
                                    <p:cond delay="0"/>
                                  </p:stCondLst>
                                  <p:childTnLst>
                                    <p:set>
                                      <p:cBhvr>
                                        <p:cTn id="54" dur="1" fill="hold">
                                          <p:stCondLst>
                                            <p:cond delay="0"/>
                                          </p:stCondLst>
                                        </p:cTn>
                                        <p:tgtEl>
                                          <p:spTgt spid="32"/>
                                        </p:tgtEl>
                                        <p:attrNameLst>
                                          <p:attrName>style.visibility</p:attrName>
                                        </p:attrNameLst>
                                      </p:cBhvr>
                                      <p:to>
                                        <p:strVal val="hidden"/>
                                      </p:to>
                                    </p:set>
                                  </p:childTnLst>
                                </p:cTn>
                              </p:par>
                              <p:par>
                                <p:cTn id="55" presetID="1" presetClass="exit" presetSubtype="0" fill="hold" grpId="1" nodeType="withEffect">
                                  <p:stCondLst>
                                    <p:cond delay="0"/>
                                  </p:stCondLst>
                                  <p:childTnLst>
                                    <p:set>
                                      <p:cBhvr>
                                        <p:cTn id="56" dur="1" fill="hold">
                                          <p:stCondLst>
                                            <p:cond delay="0"/>
                                          </p:stCondLst>
                                        </p:cTn>
                                        <p:tgtEl>
                                          <p:spTgt spid="33"/>
                                        </p:tgtEl>
                                        <p:attrNameLst>
                                          <p:attrName>style.visibility</p:attrName>
                                        </p:attrNameLst>
                                      </p:cBhvr>
                                      <p:to>
                                        <p:strVal val="hidden"/>
                                      </p:to>
                                    </p:set>
                                  </p:childTnLst>
                                </p:cTn>
                              </p:par>
                              <p:par>
                                <p:cTn id="57" presetID="1" presetClass="exit" presetSubtype="0" fill="hold" grpId="1" nodeType="withEffect">
                                  <p:stCondLst>
                                    <p:cond delay="0"/>
                                  </p:stCondLst>
                                  <p:childTnLst>
                                    <p:set>
                                      <p:cBhvr>
                                        <p:cTn id="58" dur="1" fill="hold">
                                          <p:stCondLst>
                                            <p:cond delay="0"/>
                                          </p:stCondLst>
                                        </p:cTn>
                                        <p:tgtEl>
                                          <p:spTgt spid="34"/>
                                        </p:tgtEl>
                                        <p:attrNameLst>
                                          <p:attrName>style.visibility</p:attrName>
                                        </p:attrNameLst>
                                      </p:cBhvr>
                                      <p:to>
                                        <p:strVal val="hidden"/>
                                      </p:to>
                                    </p:set>
                                  </p:childTnLst>
                                </p:cTn>
                              </p:par>
                              <p:par>
                                <p:cTn id="59" presetID="1" presetClass="exit" presetSubtype="0" fill="hold" grpId="1" nodeType="withEffect">
                                  <p:stCondLst>
                                    <p:cond delay="0"/>
                                  </p:stCondLst>
                                  <p:childTnLst>
                                    <p:set>
                                      <p:cBhvr>
                                        <p:cTn id="60" dur="1" fill="hold">
                                          <p:stCondLst>
                                            <p:cond delay="0"/>
                                          </p:stCondLst>
                                        </p:cTn>
                                        <p:tgtEl>
                                          <p:spTgt spid="35"/>
                                        </p:tgtEl>
                                        <p:attrNameLst>
                                          <p:attrName>style.visibility</p:attrName>
                                        </p:attrNameLst>
                                      </p:cBhvr>
                                      <p:to>
                                        <p:strVal val="hidden"/>
                                      </p:to>
                                    </p:set>
                                  </p:childTnLst>
                                </p:cTn>
                              </p:par>
                              <p:par>
                                <p:cTn id="61" presetID="1" presetClass="exit" presetSubtype="0" fill="hold" grpId="1" nodeType="withEffect">
                                  <p:stCondLst>
                                    <p:cond delay="0"/>
                                  </p:stCondLst>
                                  <p:childTnLst>
                                    <p:set>
                                      <p:cBhvr>
                                        <p:cTn id="62" dur="1" fill="hold">
                                          <p:stCondLst>
                                            <p:cond delay="0"/>
                                          </p:stCondLst>
                                        </p:cTn>
                                        <p:tgtEl>
                                          <p:spTgt spid="36"/>
                                        </p:tgtEl>
                                        <p:attrNameLst>
                                          <p:attrName>style.visibility</p:attrName>
                                        </p:attrNameLst>
                                      </p:cBhvr>
                                      <p:to>
                                        <p:strVal val="hidden"/>
                                      </p:to>
                                    </p:set>
                                  </p:childTnLst>
                                </p:cTn>
                              </p:par>
                              <p:par>
                                <p:cTn id="63" presetID="1" presetClass="exit" presetSubtype="0" fill="hold" grpId="1" nodeType="withEffect">
                                  <p:stCondLst>
                                    <p:cond delay="0"/>
                                  </p:stCondLst>
                                  <p:childTnLst>
                                    <p:set>
                                      <p:cBhvr>
                                        <p:cTn id="64" dur="1" fill="hold">
                                          <p:stCondLst>
                                            <p:cond delay="0"/>
                                          </p:stCondLst>
                                        </p:cTn>
                                        <p:tgtEl>
                                          <p:spTgt spid="40"/>
                                        </p:tgtEl>
                                        <p:attrNameLst>
                                          <p:attrName>style.visibility</p:attrName>
                                        </p:attrNameLst>
                                      </p:cBhvr>
                                      <p:to>
                                        <p:strVal val="hidden"/>
                                      </p:to>
                                    </p:set>
                                  </p:childTnLst>
                                </p:cTn>
                              </p:par>
                              <p:par>
                                <p:cTn id="65" presetID="1" presetClass="exit" presetSubtype="0" fill="hold" grpId="1" nodeType="withEffect">
                                  <p:stCondLst>
                                    <p:cond delay="0"/>
                                  </p:stCondLst>
                                  <p:childTnLst>
                                    <p:set>
                                      <p:cBhvr>
                                        <p:cTn id="66" dur="1" fill="hold">
                                          <p:stCondLst>
                                            <p:cond delay="0"/>
                                          </p:stCondLst>
                                        </p:cTn>
                                        <p:tgtEl>
                                          <p:spTgt spid="39"/>
                                        </p:tgtEl>
                                        <p:attrNameLst>
                                          <p:attrName>style.visibility</p:attrName>
                                        </p:attrNameLst>
                                      </p:cBhvr>
                                      <p:to>
                                        <p:strVal val="hidden"/>
                                      </p:to>
                                    </p:set>
                                  </p:childTnLst>
                                </p:cTn>
                              </p:par>
                              <p:par>
                                <p:cTn id="67" presetID="1" presetClass="exit" presetSubtype="0" fill="hold" grpId="1" nodeType="withEffect">
                                  <p:stCondLst>
                                    <p:cond delay="0"/>
                                  </p:stCondLst>
                                  <p:childTnLst>
                                    <p:set>
                                      <p:cBhvr>
                                        <p:cTn id="68" dur="1" fill="hold">
                                          <p:stCondLst>
                                            <p:cond delay="0"/>
                                          </p:stCondLst>
                                        </p:cTn>
                                        <p:tgtEl>
                                          <p:spTgt spid="38"/>
                                        </p:tgtEl>
                                        <p:attrNameLst>
                                          <p:attrName>style.visibility</p:attrName>
                                        </p:attrNameLst>
                                      </p:cBhvr>
                                      <p:to>
                                        <p:strVal val="hidden"/>
                                      </p:to>
                                    </p:set>
                                  </p:childTnLst>
                                </p:cTn>
                              </p:par>
                              <p:par>
                                <p:cTn id="69" presetID="1" presetClass="exit" presetSubtype="0" fill="hold" grpId="1" nodeType="withEffect">
                                  <p:stCondLst>
                                    <p:cond delay="0"/>
                                  </p:stCondLst>
                                  <p:childTnLst>
                                    <p:set>
                                      <p:cBhvr>
                                        <p:cTn id="70" dur="1" fill="hold">
                                          <p:stCondLst>
                                            <p:cond delay="0"/>
                                          </p:stCondLst>
                                        </p:cTn>
                                        <p:tgtEl>
                                          <p:spTgt spid="37"/>
                                        </p:tgtEl>
                                        <p:attrNameLst>
                                          <p:attrName>style.visibility</p:attrName>
                                        </p:attrNameLst>
                                      </p:cBhvr>
                                      <p:to>
                                        <p:strVal val="hidden"/>
                                      </p:to>
                                    </p:set>
                                  </p:childTnLst>
                                </p:cTn>
                              </p:par>
                              <p:par>
                                <p:cTn id="71" presetID="1" presetClass="exit" presetSubtype="0" fill="hold" grpId="1" nodeType="withEffect">
                                  <p:stCondLst>
                                    <p:cond delay="0"/>
                                  </p:stCondLst>
                                  <p:childTnLst>
                                    <p:set>
                                      <p:cBhvr>
                                        <p:cTn id="72" dur="1" fill="hold">
                                          <p:stCondLst>
                                            <p:cond delay="0"/>
                                          </p:stCondLst>
                                        </p:cTn>
                                        <p:tgtEl>
                                          <p:spTgt spid="41"/>
                                        </p:tgtEl>
                                        <p:attrNameLst>
                                          <p:attrName>style.visibility</p:attrName>
                                        </p:attrNameLst>
                                      </p:cBhvr>
                                      <p:to>
                                        <p:strVal val="hidden"/>
                                      </p:to>
                                    </p:set>
                                  </p:childTnLst>
                                </p:cTn>
                              </p:par>
                              <p:par>
                                <p:cTn id="73" presetID="1" presetClass="exit" presetSubtype="0" fill="hold" grpId="1" nodeType="withEffect">
                                  <p:stCondLst>
                                    <p:cond delay="0"/>
                                  </p:stCondLst>
                                  <p:childTnLst>
                                    <p:set>
                                      <p:cBhvr>
                                        <p:cTn id="74" dur="1" fill="hold">
                                          <p:stCondLst>
                                            <p:cond delay="0"/>
                                          </p:stCondLst>
                                        </p:cTn>
                                        <p:tgtEl>
                                          <p:spTgt spid="42"/>
                                        </p:tgtEl>
                                        <p:attrNameLst>
                                          <p:attrName>style.visibility</p:attrName>
                                        </p:attrNameLst>
                                      </p:cBhvr>
                                      <p:to>
                                        <p:strVal val="hidden"/>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63"/>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43"/>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44"/>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grpId="0" nodeType="clickEffect">
                                  <p:stCondLst>
                                    <p:cond delay="0"/>
                                  </p:stCondLst>
                                  <p:childTnLst>
                                    <p:set>
                                      <p:cBhvr>
                                        <p:cTn id="88" dur="1" fill="hold">
                                          <p:stCondLst>
                                            <p:cond delay="0"/>
                                          </p:stCondLst>
                                        </p:cTn>
                                        <p:tgtEl>
                                          <p:spTgt spid="45"/>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46"/>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64"/>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47"/>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51"/>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1" presetClass="entr" presetSubtype="0" fill="hold" grpId="0" nodeType="clickEffect">
                                  <p:stCondLst>
                                    <p:cond delay="0"/>
                                  </p:stCondLst>
                                  <p:childTnLst>
                                    <p:set>
                                      <p:cBhvr>
                                        <p:cTn id="104" dur="1" fill="hold">
                                          <p:stCondLst>
                                            <p:cond delay="0"/>
                                          </p:stCondLst>
                                        </p:cTn>
                                        <p:tgtEl>
                                          <p:spTgt spid="49"/>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52"/>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48"/>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50"/>
                                        </p:tgtEl>
                                        <p:attrNameLst>
                                          <p:attrName>style.visibility</p:attrName>
                                        </p:attrNameLst>
                                      </p:cBhvr>
                                      <p:to>
                                        <p:strVal val="visible"/>
                                      </p:to>
                                    </p:set>
                                  </p:childTnLst>
                                </p:cTn>
                              </p:par>
                            </p:childTnLst>
                          </p:cTn>
                        </p:par>
                      </p:childTnLst>
                    </p:cTn>
                  </p:par>
                  <p:par>
                    <p:cTn id="113" fill="hold">
                      <p:stCondLst>
                        <p:cond delay="indefinite"/>
                      </p:stCondLst>
                      <p:childTnLst>
                        <p:par>
                          <p:cTn id="114" fill="hold">
                            <p:stCondLst>
                              <p:cond delay="0"/>
                            </p:stCondLst>
                            <p:childTnLst>
                              <p:par>
                                <p:cTn id="115" presetID="1" presetClass="exit" presetSubtype="0" fill="hold" nodeType="clickEffect">
                                  <p:stCondLst>
                                    <p:cond delay="0"/>
                                  </p:stCondLst>
                                  <p:childTnLst>
                                    <p:set>
                                      <p:cBhvr>
                                        <p:cTn id="116" dur="1" fill="hold">
                                          <p:stCondLst>
                                            <p:cond delay="0"/>
                                          </p:stCondLst>
                                        </p:cTn>
                                        <p:tgtEl>
                                          <p:spTgt spid="63"/>
                                        </p:tgtEl>
                                        <p:attrNameLst>
                                          <p:attrName>style.visibility</p:attrName>
                                        </p:attrNameLst>
                                      </p:cBhvr>
                                      <p:to>
                                        <p:strVal val="hidden"/>
                                      </p:to>
                                    </p:set>
                                  </p:childTnLst>
                                </p:cTn>
                              </p:par>
                              <p:par>
                                <p:cTn id="117" presetID="1" presetClass="exit" presetSubtype="0" fill="hold" grpId="1" nodeType="withEffect">
                                  <p:stCondLst>
                                    <p:cond delay="0"/>
                                  </p:stCondLst>
                                  <p:childTnLst>
                                    <p:set>
                                      <p:cBhvr>
                                        <p:cTn id="118" dur="1" fill="hold">
                                          <p:stCondLst>
                                            <p:cond delay="0"/>
                                          </p:stCondLst>
                                        </p:cTn>
                                        <p:tgtEl>
                                          <p:spTgt spid="43"/>
                                        </p:tgtEl>
                                        <p:attrNameLst>
                                          <p:attrName>style.visibility</p:attrName>
                                        </p:attrNameLst>
                                      </p:cBhvr>
                                      <p:to>
                                        <p:strVal val="hidden"/>
                                      </p:to>
                                    </p:set>
                                  </p:childTnLst>
                                </p:cTn>
                              </p:par>
                              <p:par>
                                <p:cTn id="119" presetID="1" presetClass="exit" presetSubtype="0" fill="hold" grpId="1" nodeType="withEffect">
                                  <p:stCondLst>
                                    <p:cond delay="0"/>
                                  </p:stCondLst>
                                  <p:childTnLst>
                                    <p:set>
                                      <p:cBhvr>
                                        <p:cTn id="120" dur="1" fill="hold">
                                          <p:stCondLst>
                                            <p:cond delay="0"/>
                                          </p:stCondLst>
                                        </p:cTn>
                                        <p:tgtEl>
                                          <p:spTgt spid="44"/>
                                        </p:tgtEl>
                                        <p:attrNameLst>
                                          <p:attrName>style.visibility</p:attrName>
                                        </p:attrNameLst>
                                      </p:cBhvr>
                                      <p:to>
                                        <p:strVal val="hidden"/>
                                      </p:to>
                                    </p:set>
                                  </p:childTnLst>
                                </p:cTn>
                              </p:par>
                              <p:par>
                                <p:cTn id="121" presetID="1" presetClass="exit" presetSubtype="0" fill="hold" grpId="1" nodeType="withEffect">
                                  <p:stCondLst>
                                    <p:cond delay="0"/>
                                  </p:stCondLst>
                                  <p:childTnLst>
                                    <p:set>
                                      <p:cBhvr>
                                        <p:cTn id="122" dur="1" fill="hold">
                                          <p:stCondLst>
                                            <p:cond delay="0"/>
                                          </p:stCondLst>
                                        </p:cTn>
                                        <p:tgtEl>
                                          <p:spTgt spid="45"/>
                                        </p:tgtEl>
                                        <p:attrNameLst>
                                          <p:attrName>style.visibility</p:attrName>
                                        </p:attrNameLst>
                                      </p:cBhvr>
                                      <p:to>
                                        <p:strVal val="hidden"/>
                                      </p:to>
                                    </p:set>
                                  </p:childTnLst>
                                </p:cTn>
                              </p:par>
                              <p:par>
                                <p:cTn id="123" presetID="1" presetClass="exit" presetSubtype="0" fill="hold" grpId="1" nodeType="withEffect">
                                  <p:stCondLst>
                                    <p:cond delay="0"/>
                                  </p:stCondLst>
                                  <p:childTnLst>
                                    <p:set>
                                      <p:cBhvr>
                                        <p:cTn id="124" dur="1" fill="hold">
                                          <p:stCondLst>
                                            <p:cond delay="0"/>
                                          </p:stCondLst>
                                        </p:cTn>
                                        <p:tgtEl>
                                          <p:spTgt spid="46"/>
                                        </p:tgtEl>
                                        <p:attrNameLst>
                                          <p:attrName>style.visibility</p:attrName>
                                        </p:attrNameLst>
                                      </p:cBhvr>
                                      <p:to>
                                        <p:strVal val="hidden"/>
                                      </p:to>
                                    </p:set>
                                  </p:childTnLst>
                                </p:cTn>
                              </p:par>
                              <p:par>
                                <p:cTn id="125" presetID="1" presetClass="exit" presetSubtype="0" fill="hold" grpId="1" nodeType="withEffect">
                                  <p:stCondLst>
                                    <p:cond delay="0"/>
                                  </p:stCondLst>
                                  <p:childTnLst>
                                    <p:set>
                                      <p:cBhvr>
                                        <p:cTn id="126" dur="1" fill="hold">
                                          <p:stCondLst>
                                            <p:cond delay="0"/>
                                          </p:stCondLst>
                                        </p:cTn>
                                        <p:tgtEl>
                                          <p:spTgt spid="64"/>
                                        </p:tgtEl>
                                        <p:attrNameLst>
                                          <p:attrName>style.visibility</p:attrName>
                                        </p:attrNameLst>
                                      </p:cBhvr>
                                      <p:to>
                                        <p:strVal val="hidden"/>
                                      </p:to>
                                    </p:set>
                                  </p:childTnLst>
                                </p:cTn>
                              </p:par>
                              <p:par>
                                <p:cTn id="127" presetID="1" presetClass="exit" presetSubtype="0" fill="hold" grpId="1" nodeType="withEffect">
                                  <p:stCondLst>
                                    <p:cond delay="0"/>
                                  </p:stCondLst>
                                  <p:childTnLst>
                                    <p:set>
                                      <p:cBhvr>
                                        <p:cTn id="128" dur="1" fill="hold">
                                          <p:stCondLst>
                                            <p:cond delay="0"/>
                                          </p:stCondLst>
                                        </p:cTn>
                                        <p:tgtEl>
                                          <p:spTgt spid="47"/>
                                        </p:tgtEl>
                                        <p:attrNameLst>
                                          <p:attrName>style.visibility</p:attrName>
                                        </p:attrNameLst>
                                      </p:cBhvr>
                                      <p:to>
                                        <p:strVal val="hidden"/>
                                      </p:to>
                                    </p:set>
                                  </p:childTnLst>
                                </p:cTn>
                              </p:par>
                              <p:par>
                                <p:cTn id="129" presetID="1" presetClass="exit" presetSubtype="0" fill="hold" grpId="1" nodeType="withEffect">
                                  <p:stCondLst>
                                    <p:cond delay="0"/>
                                  </p:stCondLst>
                                  <p:childTnLst>
                                    <p:set>
                                      <p:cBhvr>
                                        <p:cTn id="130" dur="1" fill="hold">
                                          <p:stCondLst>
                                            <p:cond delay="0"/>
                                          </p:stCondLst>
                                        </p:cTn>
                                        <p:tgtEl>
                                          <p:spTgt spid="51"/>
                                        </p:tgtEl>
                                        <p:attrNameLst>
                                          <p:attrName>style.visibility</p:attrName>
                                        </p:attrNameLst>
                                      </p:cBhvr>
                                      <p:to>
                                        <p:strVal val="hidden"/>
                                      </p:to>
                                    </p:set>
                                  </p:childTnLst>
                                </p:cTn>
                              </p:par>
                              <p:par>
                                <p:cTn id="131" presetID="1" presetClass="exit" presetSubtype="0" fill="hold" grpId="1" nodeType="withEffect">
                                  <p:stCondLst>
                                    <p:cond delay="0"/>
                                  </p:stCondLst>
                                  <p:childTnLst>
                                    <p:set>
                                      <p:cBhvr>
                                        <p:cTn id="132" dur="1" fill="hold">
                                          <p:stCondLst>
                                            <p:cond delay="0"/>
                                          </p:stCondLst>
                                        </p:cTn>
                                        <p:tgtEl>
                                          <p:spTgt spid="49"/>
                                        </p:tgtEl>
                                        <p:attrNameLst>
                                          <p:attrName>style.visibility</p:attrName>
                                        </p:attrNameLst>
                                      </p:cBhvr>
                                      <p:to>
                                        <p:strVal val="hidden"/>
                                      </p:to>
                                    </p:set>
                                  </p:childTnLst>
                                </p:cTn>
                              </p:par>
                              <p:par>
                                <p:cTn id="133" presetID="1" presetClass="exit" presetSubtype="0" fill="hold" grpId="1" nodeType="withEffect">
                                  <p:stCondLst>
                                    <p:cond delay="0"/>
                                  </p:stCondLst>
                                  <p:childTnLst>
                                    <p:set>
                                      <p:cBhvr>
                                        <p:cTn id="134" dur="1" fill="hold">
                                          <p:stCondLst>
                                            <p:cond delay="0"/>
                                          </p:stCondLst>
                                        </p:cTn>
                                        <p:tgtEl>
                                          <p:spTgt spid="52"/>
                                        </p:tgtEl>
                                        <p:attrNameLst>
                                          <p:attrName>style.visibility</p:attrName>
                                        </p:attrNameLst>
                                      </p:cBhvr>
                                      <p:to>
                                        <p:strVal val="hidden"/>
                                      </p:to>
                                    </p:set>
                                  </p:childTnLst>
                                </p:cTn>
                              </p:par>
                              <p:par>
                                <p:cTn id="135" presetID="1" presetClass="exit" presetSubtype="0" fill="hold" grpId="1" nodeType="withEffect">
                                  <p:stCondLst>
                                    <p:cond delay="0"/>
                                  </p:stCondLst>
                                  <p:childTnLst>
                                    <p:set>
                                      <p:cBhvr>
                                        <p:cTn id="136" dur="1" fill="hold">
                                          <p:stCondLst>
                                            <p:cond delay="0"/>
                                          </p:stCondLst>
                                        </p:cTn>
                                        <p:tgtEl>
                                          <p:spTgt spid="48"/>
                                        </p:tgtEl>
                                        <p:attrNameLst>
                                          <p:attrName>style.visibility</p:attrName>
                                        </p:attrNameLst>
                                      </p:cBhvr>
                                      <p:to>
                                        <p:strVal val="hidden"/>
                                      </p:to>
                                    </p:set>
                                  </p:childTnLst>
                                </p:cTn>
                              </p:par>
                              <p:par>
                                <p:cTn id="137" presetID="1" presetClass="exit" presetSubtype="0" fill="hold" grpId="1" nodeType="withEffect">
                                  <p:stCondLst>
                                    <p:cond delay="0"/>
                                  </p:stCondLst>
                                  <p:childTnLst>
                                    <p:set>
                                      <p:cBhvr>
                                        <p:cTn id="138" dur="1" fill="hold">
                                          <p:stCondLst>
                                            <p:cond delay="0"/>
                                          </p:stCondLst>
                                        </p:cTn>
                                        <p:tgtEl>
                                          <p:spTgt spid="50"/>
                                        </p:tgtEl>
                                        <p:attrNameLst>
                                          <p:attrName>style.visibility</p:attrName>
                                        </p:attrNameLst>
                                      </p:cBhvr>
                                      <p:to>
                                        <p:strVal val="hidden"/>
                                      </p:to>
                                    </p:set>
                                  </p:childTnLst>
                                </p:cTn>
                              </p:par>
                            </p:childTnLst>
                          </p:cTn>
                        </p:par>
                      </p:childTnLst>
                    </p:cTn>
                  </p:par>
                  <p:par>
                    <p:cTn id="139" fill="hold">
                      <p:stCondLst>
                        <p:cond delay="indefinite"/>
                      </p:stCondLst>
                      <p:childTnLst>
                        <p:par>
                          <p:cTn id="140" fill="hold">
                            <p:stCondLst>
                              <p:cond delay="0"/>
                            </p:stCondLst>
                            <p:childTnLst>
                              <p:par>
                                <p:cTn id="141" presetID="1" presetClass="entr" presetSubtype="0" fill="hold" nodeType="clickEffect">
                                  <p:stCondLst>
                                    <p:cond delay="0"/>
                                  </p:stCondLst>
                                  <p:childTnLst>
                                    <p:set>
                                      <p:cBhvr>
                                        <p:cTn id="142" dur="1" fill="hold">
                                          <p:stCondLst>
                                            <p:cond delay="0"/>
                                          </p:stCondLst>
                                        </p:cTn>
                                        <p:tgtEl>
                                          <p:spTgt spid="65"/>
                                        </p:tgtEl>
                                        <p:attrNameLst>
                                          <p:attrName>style.visibility</p:attrName>
                                        </p:attrNameLst>
                                      </p:cBhvr>
                                      <p:to>
                                        <p:strVal val="visible"/>
                                      </p:to>
                                    </p:set>
                                  </p:childTnLst>
                                </p:cTn>
                              </p:par>
                            </p:childTnLst>
                          </p:cTn>
                        </p:par>
                      </p:childTnLst>
                    </p:cTn>
                  </p:par>
                  <p:par>
                    <p:cTn id="143" fill="hold">
                      <p:stCondLst>
                        <p:cond delay="indefinite"/>
                      </p:stCondLst>
                      <p:childTnLst>
                        <p:par>
                          <p:cTn id="144" fill="hold">
                            <p:stCondLst>
                              <p:cond delay="0"/>
                            </p:stCondLst>
                            <p:childTnLst>
                              <p:par>
                                <p:cTn id="145" presetID="1" presetClass="entr" presetSubtype="0" fill="hold" grpId="0" nodeType="clickEffect">
                                  <p:stCondLst>
                                    <p:cond delay="0"/>
                                  </p:stCondLst>
                                  <p:childTnLst>
                                    <p:set>
                                      <p:cBhvr>
                                        <p:cTn id="146" dur="1" fill="hold">
                                          <p:stCondLst>
                                            <p:cond delay="0"/>
                                          </p:stCondLst>
                                        </p:cTn>
                                        <p:tgtEl>
                                          <p:spTgt spid="54"/>
                                        </p:tgtEl>
                                        <p:attrNameLst>
                                          <p:attrName>style.visibility</p:attrName>
                                        </p:attrNameLst>
                                      </p:cBhvr>
                                      <p:to>
                                        <p:strVal val="visible"/>
                                      </p:to>
                                    </p:set>
                                  </p:childTnLst>
                                </p:cTn>
                              </p:par>
                              <p:par>
                                <p:cTn id="147" presetID="1" presetClass="entr" presetSubtype="0" fill="hold" grpId="0" nodeType="withEffect">
                                  <p:stCondLst>
                                    <p:cond delay="0"/>
                                  </p:stCondLst>
                                  <p:childTnLst>
                                    <p:set>
                                      <p:cBhvr>
                                        <p:cTn id="148" dur="1" fill="hold">
                                          <p:stCondLst>
                                            <p:cond delay="0"/>
                                          </p:stCondLst>
                                        </p:cTn>
                                        <p:tgtEl>
                                          <p:spTgt spid="56"/>
                                        </p:tgtEl>
                                        <p:attrNameLst>
                                          <p:attrName>style.visibility</p:attrName>
                                        </p:attrNameLst>
                                      </p:cBhvr>
                                      <p:to>
                                        <p:strVal val="visible"/>
                                      </p:to>
                                    </p:set>
                                  </p:childTnLst>
                                </p:cTn>
                              </p:par>
                            </p:childTnLst>
                          </p:cTn>
                        </p:par>
                      </p:childTnLst>
                    </p:cTn>
                  </p:par>
                  <p:par>
                    <p:cTn id="149" fill="hold">
                      <p:stCondLst>
                        <p:cond delay="indefinite"/>
                      </p:stCondLst>
                      <p:childTnLst>
                        <p:par>
                          <p:cTn id="150" fill="hold">
                            <p:stCondLst>
                              <p:cond delay="0"/>
                            </p:stCondLst>
                            <p:childTnLst>
                              <p:par>
                                <p:cTn id="151" presetID="1" presetClass="entr" presetSubtype="0" fill="hold" grpId="0" nodeType="clickEffect">
                                  <p:stCondLst>
                                    <p:cond delay="0"/>
                                  </p:stCondLst>
                                  <p:childTnLst>
                                    <p:set>
                                      <p:cBhvr>
                                        <p:cTn id="152" dur="1" fill="hold">
                                          <p:stCondLst>
                                            <p:cond delay="0"/>
                                          </p:stCondLst>
                                        </p:cTn>
                                        <p:tgtEl>
                                          <p:spTgt spid="55"/>
                                        </p:tgtEl>
                                        <p:attrNameLst>
                                          <p:attrName>style.visibility</p:attrName>
                                        </p:attrNameLst>
                                      </p:cBhvr>
                                      <p:to>
                                        <p:strVal val="visible"/>
                                      </p:to>
                                    </p:set>
                                  </p:childTnLst>
                                </p:cTn>
                              </p:par>
                              <p:par>
                                <p:cTn id="153" presetID="1" presetClass="entr" presetSubtype="0" fill="hold" grpId="0" nodeType="withEffect">
                                  <p:stCondLst>
                                    <p:cond delay="0"/>
                                  </p:stCondLst>
                                  <p:childTnLst>
                                    <p:set>
                                      <p:cBhvr>
                                        <p:cTn id="154" dur="1" fill="hold">
                                          <p:stCondLst>
                                            <p:cond delay="0"/>
                                          </p:stCondLst>
                                        </p:cTn>
                                        <p:tgtEl>
                                          <p:spTgt spid="58"/>
                                        </p:tgtEl>
                                        <p:attrNameLst>
                                          <p:attrName>style.visibility</p:attrName>
                                        </p:attrNameLst>
                                      </p:cBhvr>
                                      <p:to>
                                        <p:strVal val="visible"/>
                                      </p:to>
                                    </p:set>
                                  </p:childTnLst>
                                </p:cTn>
                              </p:par>
                            </p:childTnLst>
                          </p:cTn>
                        </p:par>
                      </p:childTnLst>
                    </p:cTn>
                  </p:par>
                  <p:par>
                    <p:cTn id="155" fill="hold">
                      <p:stCondLst>
                        <p:cond delay="indefinite"/>
                      </p:stCondLst>
                      <p:childTnLst>
                        <p:par>
                          <p:cTn id="156" fill="hold">
                            <p:stCondLst>
                              <p:cond delay="0"/>
                            </p:stCondLst>
                            <p:childTnLst>
                              <p:par>
                                <p:cTn id="157" presetID="1" presetClass="entr" presetSubtype="0" fill="hold" grpId="0" nodeType="clickEffect">
                                  <p:stCondLst>
                                    <p:cond delay="0"/>
                                  </p:stCondLst>
                                  <p:childTnLst>
                                    <p:set>
                                      <p:cBhvr>
                                        <p:cTn id="158" dur="1" fill="hold">
                                          <p:stCondLst>
                                            <p:cond delay="0"/>
                                          </p:stCondLst>
                                        </p:cTn>
                                        <p:tgtEl>
                                          <p:spTgt spid="53"/>
                                        </p:tgtEl>
                                        <p:attrNameLst>
                                          <p:attrName>style.visibility</p:attrName>
                                        </p:attrNameLst>
                                      </p:cBhvr>
                                      <p:to>
                                        <p:strVal val="visible"/>
                                      </p:to>
                                    </p:set>
                                  </p:childTnLst>
                                </p:cTn>
                              </p:par>
                              <p:par>
                                <p:cTn id="159" presetID="1" presetClass="entr" presetSubtype="0" fill="hold" grpId="0" nodeType="withEffect">
                                  <p:stCondLst>
                                    <p:cond delay="0"/>
                                  </p:stCondLst>
                                  <p:childTnLst>
                                    <p:set>
                                      <p:cBhvr>
                                        <p:cTn id="160" dur="1" fill="hold">
                                          <p:stCondLst>
                                            <p:cond delay="0"/>
                                          </p:stCondLst>
                                        </p:cTn>
                                        <p:tgtEl>
                                          <p:spTgt spid="57"/>
                                        </p:tgtEl>
                                        <p:attrNameLst>
                                          <p:attrName>style.visibility</p:attrName>
                                        </p:attrNameLst>
                                      </p:cBhvr>
                                      <p:to>
                                        <p:strVal val="visible"/>
                                      </p:to>
                                    </p:set>
                                  </p:childTnLst>
                                </p:cTn>
                              </p:par>
                            </p:childTnLst>
                          </p:cTn>
                        </p:par>
                      </p:childTnLst>
                    </p:cTn>
                  </p:par>
                  <p:par>
                    <p:cTn id="161" fill="hold">
                      <p:stCondLst>
                        <p:cond delay="indefinite"/>
                      </p:stCondLst>
                      <p:childTnLst>
                        <p:par>
                          <p:cTn id="162" fill="hold">
                            <p:stCondLst>
                              <p:cond delay="0"/>
                            </p:stCondLst>
                            <p:childTnLst>
                              <p:par>
                                <p:cTn id="163" presetID="1" presetClass="exit" presetSubtype="0" fill="hold" nodeType="clickEffect">
                                  <p:stCondLst>
                                    <p:cond delay="0"/>
                                  </p:stCondLst>
                                  <p:childTnLst>
                                    <p:set>
                                      <p:cBhvr>
                                        <p:cTn id="164" dur="1" fill="hold">
                                          <p:stCondLst>
                                            <p:cond delay="0"/>
                                          </p:stCondLst>
                                        </p:cTn>
                                        <p:tgtEl>
                                          <p:spTgt spid="65"/>
                                        </p:tgtEl>
                                        <p:attrNameLst>
                                          <p:attrName>style.visibility</p:attrName>
                                        </p:attrNameLst>
                                      </p:cBhvr>
                                      <p:to>
                                        <p:strVal val="hidden"/>
                                      </p:to>
                                    </p:set>
                                  </p:childTnLst>
                                </p:cTn>
                              </p:par>
                              <p:par>
                                <p:cTn id="165" presetID="1" presetClass="exit" presetSubtype="0" fill="hold" grpId="1" nodeType="withEffect">
                                  <p:stCondLst>
                                    <p:cond delay="0"/>
                                  </p:stCondLst>
                                  <p:childTnLst>
                                    <p:set>
                                      <p:cBhvr>
                                        <p:cTn id="166" dur="1" fill="hold">
                                          <p:stCondLst>
                                            <p:cond delay="0"/>
                                          </p:stCondLst>
                                        </p:cTn>
                                        <p:tgtEl>
                                          <p:spTgt spid="54"/>
                                        </p:tgtEl>
                                        <p:attrNameLst>
                                          <p:attrName>style.visibility</p:attrName>
                                        </p:attrNameLst>
                                      </p:cBhvr>
                                      <p:to>
                                        <p:strVal val="hidden"/>
                                      </p:to>
                                    </p:set>
                                  </p:childTnLst>
                                </p:cTn>
                              </p:par>
                              <p:par>
                                <p:cTn id="167" presetID="1" presetClass="exit" presetSubtype="0" fill="hold" grpId="1" nodeType="withEffect">
                                  <p:stCondLst>
                                    <p:cond delay="0"/>
                                  </p:stCondLst>
                                  <p:childTnLst>
                                    <p:set>
                                      <p:cBhvr>
                                        <p:cTn id="168" dur="1" fill="hold">
                                          <p:stCondLst>
                                            <p:cond delay="0"/>
                                          </p:stCondLst>
                                        </p:cTn>
                                        <p:tgtEl>
                                          <p:spTgt spid="56"/>
                                        </p:tgtEl>
                                        <p:attrNameLst>
                                          <p:attrName>style.visibility</p:attrName>
                                        </p:attrNameLst>
                                      </p:cBhvr>
                                      <p:to>
                                        <p:strVal val="hidden"/>
                                      </p:to>
                                    </p:set>
                                  </p:childTnLst>
                                </p:cTn>
                              </p:par>
                              <p:par>
                                <p:cTn id="169" presetID="1" presetClass="exit" presetSubtype="0" fill="hold" grpId="1" nodeType="withEffect">
                                  <p:stCondLst>
                                    <p:cond delay="0"/>
                                  </p:stCondLst>
                                  <p:childTnLst>
                                    <p:set>
                                      <p:cBhvr>
                                        <p:cTn id="170" dur="1" fill="hold">
                                          <p:stCondLst>
                                            <p:cond delay="0"/>
                                          </p:stCondLst>
                                        </p:cTn>
                                        <p:tgtEl>
                                          <p:spTgt spid="55"/>
                                        </p:tgtEl>
                                        <p:attrNameLst>
                                          <p:attrName>style.visibility</p:attrName>
                                        </p:attrNameLst>
                                      </p:cBhvr>
                                      <p:to>
                                        <p:strVal val="hidden"/>
                                      </p:to>
                                    </p:set>
                                  </p:childTnLst>
                                </p:cTn>
                              </p:par>
                              <p:par>
                                <p:cTn id="171" presetID="1" presetClass="exit" presetSubtype="0" fill="hold" grpId="1" nodeType="withEffect">
                                  <p:stCondLst>
                                    <p:cond delay="0"/>
                                  </p:stCondLst>
                                  <p:childTnLst>
                                    <p:set>
                                      <p:cBhvr>
                                        <p:cTn id="172" dur="1" fill="hold">
                                          <p:stCondLst>
                                            <p:cond delay="0"/>
                                          </p:stCondLst>
                                        </p:cTn>
                                        <p:tgtEl>
                                          <p:spTgt spid="58"/>
                                        </p:tgtEl>
                                        <p:attrNameLst>
                                          <p:attrName>style.visibility</p:attrName>
                                        </p:attrNameLst>
                                      </p:cBhvr>
                                      <p:to>
                                        <p:strVal val="hidden"/>
                                      </p:to>
                                    </p:set>
                                  </p:childTnLst>
                                </p:cTn>
                              </p:par>
                              <p:par>
                                <p:cTn id="173" presetID="1" presetClass="exit" presetSubtype="0" fill="hold" grpId="1" nodeType="withEffect">
                                  <p:stCondLst>
                                    <p:cond delay="0"/>
                                  </p:stCondLst>
                                  <p:childTnLst>
                                    <p:set>
                                      <p:cBhvr>
                                        <p:cTn id="174" dur="1" fill="hold">
                                          <p:stCondLst>
                                            <p:cond delay="0"/>
                                          </p:stCondLst>
                                        </p:cTn>
                                        <p:tgtEl>
                                          <p:spTgt spid="53"/>
                                        </p:tgtEl>
                                        <p:attrNameLst>
                                          <p:attrName>style.visibility</p:attrName>
                                        </p:attrNameLst>
                                      </p:cBhvr>
                                      <p:to>
                                        <p:strVal val="hidden"/>
                                      </p:to>
                                    </p:set>
                                  </p:childTnLst>
                                </p:cTn>
                              </p:par>
                              <p:par>
                                <p:cTn id="175" presetID="1" presetClass="exit" presetSubtype="0" fill="hold" grpId="1" nodeType="withEffect">
                                  <p:stCondLst>
                                    <p:cond delay="0"/>
                                  </p:stCondLst>
                                  <p:childTnLst>
                                    <p:set>
                                      <p:cBhvr>
                                        <p:cTn id="176" dur="1" fill="hold">
                                          <p:stCondLst>
                                            <p:cond delay="0"/>
                                          </p:stCondLst>
                                        </p:cTn>
                                        <p:tgtEl>
                                          <p:spTgt spid="57"/>
                                        </p:tgtEl>
                                        <p:attrNameLst>
                                          <p:attrName>style.visibility</p:attrName>
                                        </p:attrNameLst>
                                      </p:cBhvr>
                                      <p:to>
                                        <p:strVal val="hidden"/>
                                      </p:to>
                                    </p:set>
                                  </p:childTnLst>
                                </p:cTn>
                              </p:par>
                            </p:childTnLst>
                          </p:cTn>
                        </p:par>
                      </p:childTnLst>
                    </p:cTn>
                  </p:par>
                  <p:par>
                    <p:cTn id="177" fill="hold">
                      <p:stCondLst>
                        <p:cond delay="indefinite"/>
                      </p:stCondLst>
                      <p:childTnLst>
                        <p:par>
                          <p:cTn id="178" fill="hold">
                            <p:stCondLst>
                              <p:cond delay="0"/>
                            </p:stCondLst>
                            <p:childTnLst>
                              <p:par>
                                <p:cTn id="179" presetID="1" presetClass="entr" presetSubtype="0" fill="hold" grpId="0" nodeType="clickEffect">
                                  <p:stCondLst>
                                    <p:cond delay="0"/>
                                  </p:stCondLst>
                                  <p:childTnLst>
                                    <p:set>
                                      <p:cBhvr>
                                        <p:cTn id="18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81" fill="hold">
                      <p:stCondLst>
                        <p:cond delay="indefinite"/>
                      </p:stCondLst>
                      <p:childTnLst>
                        <p:par>
                          <p:cTn id="182" fill="hold">
                            <p:stCondLst>
                              <p:cond delay="0"/>
                            </p:stCondLst>
                            <p:childTnLst>
                              <p:par>
                                <p:cTn id="183" presetID="1" presetClass="entr" presetSubtype="0" fill="hold" grpId="0" nodeType="clickEffect">
                                  <p:stCondLst>
                                    <p:cond delay="0"/>
                                  </p:stCondLst>
                                  <p:childTnLst>
                                    <p:set>
                                      <p:cBhvr>
                                        <p:cTn id="18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85" fill="hold">
                      <p:stCondLst>
                        <p:cond delay="indefinite"/>
                      </p:stCondLst>
                      <p:childTnLst>
                        <p:par>
                          <p:cTn id="186" fill="hold">
                            <p:stCondLst>
                              <p:cond delay="0"/>
                            </p:stCondLst>
                            <p:childTnLst>
                              <p:par>
                                <p:cTn id="187" presetID="1" presetClass="entr" presetSubtype="0" fill="hold" grpId="0" nodeType="clickEffect">
                                  <p:stCondLst>
                                    <p:cond delay="0"/>
                                  </p:stCondLst>
                                  <p:childTnLst>
                                    <p:set>
                                      <p:cBhvr>
                                        <p:cTn id="18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89" fill="hold">
                      <p:stCondLst>
                        <p:cond delay="indefinite"/>
                      </p:stCondLst>
                      <p:childTnLst>
                        <p:par>
                          <p:cTn id="190" fill="hold">
                            <p:stCondLst>
                              <p:cond delay="0"/>
                            </p:stCondLst>
                            <p:childTnLst>
                              <p:par>
                                <p:cTn id="191" presetID="1" presetClass="entr" presetSubtype="0" fill="hold" grpId="0" nodeType="clickEffect">
                                  <p:stCondLst>
                                    <p:cond delay="0"/>
                                  </p:stCondLst>
                                  <p:childTnLst>
                                    <p:set>
                                      <p:cBhvr>
                                        <p:cTn id="19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1" grpId="0" animBg="1"/>
      <p:bldP spid="31" grpId="1" animBg="1"/>
      <p:bldP spid="32" grpId="0" animBg="1"/>
      <p:bldP spid="32" grpId="1" animBg="1"/>
      <p:bldP spid="33" grpId="0" animBg="1"/>
      <p:bldP spid="33" grpId="1" animBg="1"/>
      <p:bldP spid="34" grpId="0" animBg="1"/>
      <p:bldP spid="34" grpId="1" animBg="1"/>
      <p:bldP spid="35" grpId="0" animBg="1"/>
      <p:bldP spid="35" grpId="1" animBg="1"/>
      <p:bldP spid="36" grpId="0" animBg="1"/>
      <p:bldP spid="36" grpId="1" animBg="1"/>
      <p:bldP spid="37" grpId="0" animBg="1"/>
      <p:bldP spid="37" grpId="1" animBg="1"/>
      <p:bldP spid="38" grpId="0" animBg="1"/>
      <p:bldP spid="38" grpId="1" animBg="1"/>
      <p:bldP spid="39" grpId="0" animBg="1"/>
      <p:bldP spid="39" grpId="1" animBg="1"/>
      <p:bldP spid="40" grpId="0" animBg="1"/>
      <p:bldP spid="40" grpId="1" animBg="1"/>
      <p:bldP spid="41" grpId="0" animBg="1"/>
      <p:bldP spid="41" grpId="1" animBg="1"/>
      <p:bldP spid="42" grpId="0" animBg="1"/>
      <p:bldP spid="42" grpId="1" animBg="1"/>
      <p:bldP spid="43" grpId="0" animBg="1"/>
      <p:bldP spid="43" grpId="1" animBg="1"/>
      <p:bldP spid="44" grpId="0" animBg="1"/>
      <p:bldP spid="44" grpId="1" animBg="1"/>
      <p:bldP spid="45" grpId="0" animBg="1"/>
      <p:bldP spid="45" grpId="1" animBg="1"/>
      <p:bldP spid="46" grpId="0" animBg="1"/>
      <p:bldP spid="46" grpId="1" animBg="1"/>
      <p:bldP spid="47" grpId="0" animBg="1"/>
      <p:bldP spid="47" grpId="1" animBg="1"/>
      <p:bldP spid="48" grpId="0" animBg="1"/>
      <p:bldP spid="48" grpId="1" animBg="1"/>
      <p:bldP spid="49" grpId="0" animBg="1"/>
      <p:bldP spid="49" grpId="1" animBg="1"/>
      <p:bldP spid="50" grpId="0" animBg="1"/>
      <p:bldP spid="50" grpId="1" animBg="1"/>
      <p:bldP spid="51" grpId="0" animBg="1"/>
      <p:bldP spid="51" grpId="1" animBg="1"/>
      <p:bldP spid="52" grpId="0" animBg="1"/>
      <p:bldP spid="52" grpId="1" animBg="1"/>
      <p:bldP spid="53" grpId="0" animBg="1"/>
      <p:bldP spid="53" grpId="1" animBg="1"/>
      <p:bldP spid="54" grpId="0" animBg="1"/>
      <p:bldP spid="54" grpId="1" animBg="1"/>
      <p:bldP spid="55" grpId="0" animBg="1"/>
      <p:bldP spid="55" grpId="1" animBg="1"/>
      <p:bldP spid="56" grpId="0" animBg="1"/>
      <p:bldP spid="56" grpId="1" animBg="1"/>
      <p:bldP spid="57" grpId="0" animBg="1"/>
      <p:bldP spid="57" grpId="1" animBg="1"/>
      <p:bldP spid="58" grpId="0" animBg="1"/>
      <p:bldP spid="58" grpId="1" animBg="1"/>
      <p:bldP spid="64" grpId="0" animBg="1"/>
      <p:bldP spid="64"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67BAD-73FB-43FB-9B34-8B85A8513C3D}"/>
              </a:ext>
            </a:extLst>
          </p:cNvPr>
          <p:cNvSpPr>
            <a:spLocks noGrp="1"/>
          </p:cNvSpPr>
          <p:nvPr>
            <p:ph type="title"/>
          </p:nvPr>
        </p:nvSpPr>
        <p:spPr/>
        <p:txBody>
          <a:bodyPr/>
          <a:lstStyle/>
          <a:p>
            <a:r>
              <a:rPr lang="en-US" dirty="0"/>
              <a:t>Creation</a:t>
            </a:r>
          </a:p>
        </p:txBody>
      </p:sp>
      <p:grpSp>
        <p:nvGrpSpPr>
          <p:cNvPr id="14" name="Group 13">
            <a:extLst>
              <a:ext uri="{FF2B5EF4-FFF2-40B4-BE49-F238E27FC236}">
                <a16:creationId xmlns:a16="http://schemas.microsoft.com/office/drawing/2014/main" id="{0E99A7A7-8166-4DB0-89D9-36EC478561F0}"/>
              </a:ext>
            </a:extLst>
          </p:cNvPr>
          <p:cNvGrpSpPr/>
          <p:nvPr/>
        </p:nvGrpSpPr>
        <p:grpSpPr>
          <a:xfrm>
            <a:off x="346007" y="2207143"/>
            <a:ext cx="8451986" cy="2374902"/>
            <a:chOff x="536144" y="2757753"/>
            <a:chExt cx="7820477" cy="2197456"/>
          </a:xfrm>
        </p:grpSpPr>
        <p:pic>
          <p:nvPicPr>
            <p:cNvPr id="16" name="Picture 15">
              <a:extLst>
                <a:ext uri="{FF2B5EF4-FFF2-40B4-BE49-F238E27FC236}">
                  <a16:creationId xmlns:a16="http://schemas.microsoft.com/office/drawing/2014/main" id="{A8E61535-07D0-4079-98E3-32339029918F}"/>
                </a:ext>
              </a:extLst>
            </p:cNvPr>
            <p:cNvPicPr>
              <a:picLocks noChangeAspect="1"/>
            </p:cNvPicPr>
            <p:nvPr/>
          </p:nvPicPr>
          <p:blipFill>
            <a:blip r:embed="rId3"/>
            <a:stretch>
              <a:fillRect/>
            </a:stretch>
          </p:blipFill>
          <p:spPr>
            <a:xfrm>
              <a:off x="536144" y="2757754"/>
              <a:ext cx="3109229" cy="2197455"/>
            </a:xfrm>
            <a:prstGeom prst="rect">
              <a:avLst/>
            </a:prstGeom>
          </p:spPr>
        </p:pic>
        <p:pic>
          <p:nvPicPr>
            <p:cNvPr id="15" name="Picture 14">
              <a:extLst>
                <a:ext uri="{FF2B5EF4-FFF2-40B4-BE49-F238E27FC236}">
                  <a16:creationId xmlns:a16="http://schemas.microsoft.com/office/drawing/2014/main" id="{4887850C-064A-43AE-B667-4C83329279B5}"/>
                </a:ext>
              </a:extLst>
            </p:cNvPr>
            <p:cNvPicPr>
              <a:picLocks noChangeAspect="1"/>
            </p:cNvPicPr>
            <p:nvPr/>
          </p:nvPicPr>
          <p:blipFill>
            <a:blip r:embed="rId4" cstate="print"/>
            <a:stretch>
              <a:fillRect/>
            </a:stretch>
          </p:blipFill>
          <p:spPr>
            <a:xfrm>
              <a:off x="5247392" y="2757753"/>
              <a:ext cx="3109229" cy="2197455"/>
            </a:xfrm>
            <a:prstGeom prst="rect">
              <a:avLst/>
            </a:prstGeom>
          </p:spPr>
        </p:pic>
        <p:sp>
          <p:nvSpPr>
            <p:cNvPr id="17" name="Arrow: Right 16">
              <a:extLst>
                <a:ext uri="{FF2B5EF4-FFF2-40B4-BE49-F238E27FC236}">
                  <a16:creationId xmlns:a16="http://schemas.microsoft.com/office/drawing/2014/main" id="{660E6FDE-6E71-406F-AE04-CDA7FF56D9B0}"/>
                </a:ext>
              </a:extLst>
            </p:cNvPr>
            <p:cNvSpPr/>
            <p:nvPr/>
          </p:nvSpPr>
          <p:spPr>
            <a:xfrm>
              <a:off x="3886201" y="3780588"/>
              <a:ext cx="990599" cy="219936"/>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2" name="Picture 21">
            <a:extLst>
              <a:ext uri="{FF2B5EF4-FFF2-40B4-BE49-F238E27FC236}">
                <a16:creationId xmlns:a16="http://schemas.microsoft.com/office/drawing/2014/main" id="{B7F57C98-6198-47F7-9C1F-A0C7B85B17DC}"/>
              </a:ext>
            </a:extLst>
          </p:cNvPr>
          <p:cNvPicPr>
            <a:picLocks noChangeAspect="1"/>
          </p:cNvPicPr>
          <p:nvPr/>
        </p:nvPicPr>
        <p:blipFill>
          <a:blip r:embed="rId5"/>
          <a:stretch>
            <a:fillRect/>
          </a:stretch>
        </p:blipFill>
        <p:spPr>
          <a:xfrm>
            <a:off x="0" y="4343400"/>
            <a:ext cx="9144000" cy="736879"/>
          </a:xfrm>
          <a:prstGeom prst="rect">
            <a:avLst/>
          </a:prstGeom>
        </p:spPr>
      </p:pic>
      <p:grpSp>
        <p:nvGrpSpPr>
          <p:cNvPr id="11" name="Group 10">
            <a:extLst>
              <a:ext uri="{FF2B5EF4-FFF2-40B4-BE49-F238E27FC236}">
                <a16:creationId xmlns:a16="http://schemas.microsoft.com/office/drawing/2014/main" id="{8388E3EF-4F0C-4C7B-8FDB-42AF8A9E9427}"/>
              </a:ext>
            </a:extLst>
          </p:cNvPr>
          <p:cNvGrpSpPr/>
          <p:nvPr/>
        </p:nvGrpSpPr>
        <p:grpSpPr>
          <a:xfrm>
            <a:off x="2137697" y="2898319"/>
            <a:ext cx="4868605" cy="927827"/>
            <a:chOff x="4870126" y="3240855"/>
            <a:chExt cx="4868605" cy="927827"/>
          </a:xfrm>
        </p:grpSpPr>
        <p:sp>
          <p:nvSpPr>
            <p:cNvPr id="23" name="TextBox 22">
              <a:extLst>
                <a:ext uri="{FF2B5EF4-FFF2-40B4-BE49-F238E27FC236}">
                  <a16:creationId xmlns:a16="http://schemas.microsoft.com/office/drawing/2014/main" id="{5D0F1101-3F17-42D9-930D-3160CE45C1B3}"/>
                </a:ext>
              </a:extLst>
            </p:cNvPr>
            <p:cNvSpPr txBox="1"/>
            <p:nvPr/>
          </p:nvSpPr>
          <p:spPr>
            <a:xfrm>
              <a:off x="4870126" y="3429000"/>
              <a:ext cx="1149674" cy="523220"/>
            </a:xfrm>
            <a:prstGeom prst="rect">
              <a:avLst/>
            </a:prstGeom>
            <a:noFill/>
          </p:spPr>
          <p:txBody>
            <a:bodyPr wrap="none">
              <a:spAutoFit/>
            </a:bodyPr>
            <a:lstStyle/>
            <a:p>
              <a:pPr>
                <a:defRPr/>
              </a:pPr>
              <a:r>
                <a:rPr lang="en-US" sz="2800" dirty="0">
                  <a:latin typeface="Franklin Gothic Demi" panose="020B0703020102020204" pitchFamily="34" charset="0"/>
                </a:rPr>
                <a:t>RFG =</a:t>
              </a:r>
            </a:p>
          </p:txBody>
        </p:sp>
        <p:sp>
          <p:nvSpPr>
            <p:cNvPr id="24" name="TextBox 4">
              <a:extLst>
                <a:ext uri="{FF2B5EF4-FFF2-40B4-BE49-F238E27FC236}">
                  <a16:creationId xmlns:a16="http://schemas.microsoft.com/office/drawing/2014/main" id="{BFA6D319-B0CF-4BDF-A3F3-D5DF1419357E}"/>
                </a:ext>
              </a:extLst>
            </p:cNvPr>
            <p:cNvSpPr txBox="1">
              <a:spLocks noChangeArrowheads="1"/>
            </p:cNvSpPr>
            <p:nvPr/>
          </p:nvSpPr>
          <p:spPr bwMode="auto">
            <a:xfrm>
              <a:off x="5969366" y="3240855"/>
              <a:ext cx="376936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a:lnSpc>
                  <a:spcPct val="100000"/>
                </a:lnSpc>
                <a:spcBef>
                  <a:spcPct val="0"/>
                </a:spcBef>
                <a:buFontTx/>
                <a:buNone/>
              </a:pPr>
              <a:r>
                <a:rPr lang="en-US" altLang="en-US" dirty="0">
                  <a:latin typeface="Franklin Gothic Demi" panose="020B0703020102020204" pitchFamily="34" charset="0"/>
                </a:rPr>
                <a:t>Mitigation </a:t>
              </a:r>
              <a:r>
                <a:rPr lang="en-US" altLang="en-US" dirty="0">
                  <a:latin typeface="Symbol" panose="05050102010706020507" pitchFamily="18" charset="2"/>
                </a:rPr>
                <a:t>D</a:t>
              </a:r>
              <a:r>
                <a:rPr lang="en-US" altLang="en-US" dirty="0">
                  <a:latin typeface="Franklin Gothic Demi" panose="020B0703020102020204" pitchFamily="34" charset="0"/>
                </a:rPr>
                <a:t> * P-factor</a:t>
              </a:r>
            </a:p>
          </p:txBody>
        </p:sp>
        <p:sp>
          <p:nvSpPr>
            <p:cNvPr id="25" name="TextBox 5">
              <a:extLst>
                <a:ext uri="{FF2B5EF4-FFF2-40B4-BE49-F238E27FC236}">
                  <a16:creationId xmlns:a16="http://schemas.microsoft.com/office/drawing/2014/main" id="{B69D3F33-EB78-433E-8D89-D0F22014BF35}"/>
                </a:ext>
              </a:extLst>
            </p:cNvPr>
            <p:cNvSpPr txBox="1">
              <a:spLocks noChangeArrowheads="1"/>
            </p:cNvSpPr>
            <p:nvPr/>
          </p:nvSpPr>
          <p:spPr bwMode="auto">
            <a:xfrm>
              <a:off x="6418628" y="3645462"/>
              <a:ext cx="246657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a:lnSpc>
                  <a:spcPct val="100000"/>
                </a:lnSpc>
                <a:spcBef>
                  <a:spcPct val="0"/>
                </a:spcBef>
                <a:buFontTx/>
                <a:buNone/>
              </a:pPr>
              <a:r>
                <a:rPr lang="en-US" altLang="en-US">
                  <a:latin typeface="Franklin Gothic Demi" panose="020B0703020102020204" pitchFamily="34" charset="0"/>
                </a:rPr>
                <a:t>Risk * T-factor</a:t>
              </a:r>
            </a:p>
          </p:txBody>
        </p:sp>
        <p:cxnSp>
          <p:nvCxnSpPr>
            <p:cNvPr id="26" name="Straight Connector 25">
              <a:extLst>
                <a:ext uri="{FF2B5EF4-FFF2-40B4-BE49-F238E27FC236}">
                  <a16:creationId xmlns:a16="http://schemas.microsoft.com/office/drawing/2014/main" id="{0A239A52-B6A1-4177-B2FB-D58CF1F6AAAF}"/>
                </a:ext>
              </a:extLst>
            </p:cNvPr>
            <p:cNvCxnSpPr>
              <a:cxnSpLocks/>
            </p:cNvCxnSpPr>
            <p:nvPr/>
          </p:nvCxnSpPr>
          <p:spPr>
            <a:xfrm>
              <a:off x="6059853" y="3694675"/>
              <a:ext cx="354134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4" name="Group 63">
            <a:extLst>
              <a:ext uri="{FF2B5EF4-FFF2-40B4-BE49-F238E27FC236}">
                <a16:creationId xmlns:a16="http://schemas.microsoft.com/office/drawing/2014/main" id="{9693CE31-4219-4CF5-8342-3626937B5F45}"/>
              </a:ext>
            </a:extLst>
          </p:cNvPr>
          <p:cNvGrpSpPr/>
          <p:nvPr/>
        </p:nvGrpSpPr>
        <p:grpSpPr>
          <a:xfrm>
            <a:off x="2260586" y="3078490"/>
            <a:ext cx="4630923" cy="527983"/>
            <a:chOff x="1249960" y="3956266"/>
            <a:chExt cx="4630923" cy="527983"/>
          </a:xfrm>
        </p:grpSpPr>
        <p:sp>
          <p:nvSpPr>
            <p:cNvPr id="27" name="TextBox 26">
              <a:extLst>
                <a:ext uri="{FF2B5EF4-FFF2-40B4-BE49-F238E27FC236}">
                  <a16:creationId xmlns:a16="http://schemas.microsoft.com/office/drawing/2014/main" id="{E508CCB7-9554-4B3F-ACD0-E1833AF351E7}"/>
                </a:ext>
              </a:extLst>
            </p:cNvPr>
            <p:cNvSpPr txBox="1"/>
            <p:nvPr/>
          </p:nvSpPr>
          <p:spPr>
            <a:xfrm>
              <a:off x="1249960" y="3961029"/>
              <a:ext cx="914033" cy="523220"/>
            </a:xfrm>
            <a:prstGeom prst="rect">
              <a:avLst/>
            </a:prstGeom>
            <a:noFill/>
          </p:spPr>
          <p:txBody>
            <a:bodyPr wrap="none">
              <a:spAutoFit/>
            </a:bodyPr>
            <a:lstStyle/>
            <a:p>
              <a:pPr>
                <a:defRPr/>
              </a:pPr>
              <a:r>
                <a:rPr lang="en-US" sz="2800" dirty="0">
                  <a:latin typeface="Franklin Gothic Demi" panose="020B0703020102020204" pitchFamily="34" charset="0"/>
                </a:rPr>
                <a:t>FG =</a:t>
              </a:r>
            </a:p>
          </p:txBody>
        </p:sp>
        <p:sp>
          <p:nvSpPr>
            <p:cNvPr id="28" name="TextBox 27">
              <a:extLst>
                <a:ext uri="{FF2B5EF4-FFF2-40B4-BE49-F238E27FC236}">
                  <a16:creationId xmlns:a16="http://schemas.microsoft.com/office/drawing/2014/main" id="{EA64C374-834E-4ACE-8899-65052FFDD4A5}"/>
                </a:ext>
              </a:extLst>
            </p:cNvPr>
            <p:cNvSpPr txBox="1"/>
            <p:nvPr/>
          </p:nvSpPr>
          <p:spPr>
            <a:xfrm>
              <a:off x="2057400" y="3956266"/>
              <a:ext cx="3823483" cy="523220"/>
            </a:xfrm>
            <a:prstGeom prst="rect">
              <a:avLst/>
            </a:prstGeom>
            <a:noFill/>
          </p:spPr>
          <p:txBody>
            <a:bodyPr wrap="none">
              <a:spAutoFit/>
            </a:bodyPr>
            <a:lstStyle/>
            <a:p>
              <a:pPr>
                <a:defRPr/>
              </a:pPr>
              <a:r>
                <a:rPr lang="en-US" sz="2800" dirty="0">
                  <a:latin typeface="Franklin Gothic Demi" panose="020B0703020102020204" pitchFamily="34" charset="0"/>
                </a:rPr>
                <a:t>RFG * Mitigation acres</a:t>
              </a:r>
            </a:p>
          </p:txBody>
        </p:sp>
      </p:grpSp>
      <p:grpSp>
        <p:nvGrpSpPr>
          <p:cNvPr id="10" name="Group 9">
            <a:extLst>
              <a:ext uri="{FF2B5EF4-FFF2-40B4-BE49-F238E27FC236}">
                <a16:creationId xmlns:a16="http://schemas.microsoft.com/office/drawing/2014/main" id="{C877DCE7-63EF-4A91-BA9C-E322F41B05D8}"/>
              </a:ext>
            </a:extLst>
          </p:cNvPr>
          <p:cNvGrpSpPr/>
          <p:nvPr/>
        </p:nvGrpSpPr>
        <p:grpSpPr>
          <a:xfrm>
            <a:off x="3276600" y="2959162"/>
            <a:ext cx="2590800" cy="850838"/>
            <a:chOff x="2895600" y="2563995"/>
            <a:chExt cx="2590800" cy="850838"/>
          </a:xfrm>
        </p:grpSpPr>
        <p:sp>
          <p:nvSpPr>
            <p:cNvPr id="18" name="TextBox 17">
              <a:extLst>
                <a:ext uri="{FF2B5EF4-FFF2-40B4-BE49-F238E27FC236}">
                  <a16:creationId xmlns:a16="http://schemas.microsoft.com/office/drawing/2014/main" id="{4A308BF6-510B-4CFF-B0B7-8B5A2D253E92}"/>
                </a:ext>
              </a:extLst>
            </p:cNvPr>
            <p:cNvSpPr txBox="1"/>
            <p:nvPr/>
          </p:nvSpPr>
          <p:spPr>
            <a:xfrm>
              <a:off x="3577128" y="2563995"/>
              <a:ext cx="1850186" cy="523220"/>
            </a:xfrm>
            <a:prstGeom prst="rect">
              <a:avLst/>
            </a:prstGeom>
            <a:noFill/>
          </p:spPr>
          <p:txBody>
            <a:bodyPr wrap="none">
              <a:spAutoFit/>
            </a:bodyPr>
            <a:lstStyle/>
            <a:p>
              <a:pPr>
                <a:defRPr/>
              </a:pPr>
              <a:r>
                <a:rPr lang="en-US" sz="2800" dirty="0">
                  <a:latin typeface="Franklin Gothic Demi" panose="020B0703020102020204" pitchFamily="34" charset="0"/>
                </a:rPr>
                <a:t>With – Cur</a:t>
              </a:r>
            </a:p>
          </p:txBody>
        </p:sp>
        <p:sp>
          <p:nvSpPr>
            <p:cNvPr id="29" name="TextBox 28">
              <a:extLst>
                <a:ext uri="{FF2B5EF4-FFF2-40B4-BE49-F238E27FC236}">
                  <a16:creationId xmlns:a16="http://schemas.microsoft.com/office/drawing/2014/main" id="{AE6AE78C-4801-4998-80FD-28BC8622D68D}"/>
                </a:ext>
              </a:extLst>
            </p:cNvPr>
            <p:cNvSpPr txBox="1"/>
            <p:nvPr/>
          </p:nvSpPr>
          <p:spPr>
            <a:xfrm>
              <a:off x="2895600" y="2693006"/>
              <a:ext cx="716863" cy="523220"/>
            </a:xfrm>
            <a:prstGeom prst="rect">
              <a:avLst/>
            </a:prstGeom>
            <a:noFill/>
          </p:spPr>
          <p:txBody>
            <a:bodyPr wrap="none">
              <a:spAutoFit/>
            </a:bodyPr>
            <a:lstStyle/>
            <a:p>
              <a:pPr>
                <a:defRPr/>
              </a:pPr>
              <a:r>
                <a:rPr lang="en-US" sz="2800" dirty="0">
                  <a:latin typeface="Symbol" panose="05050102010706020507" pitchFamily="18" charset="2"/>
                </a:rPr>
                <a:t>D</a:t>
              </a:r>
              <a:r>
                <a:rPr lang="en-US" sz="2800" dirty="0">
                  <a:latin typeface="Franklin Gothic Demi" panose="020B0703020102020204" pitchFamily="34" charset="0"/>
                </a:rPr>
                <a:t> =</a:t>
              </a:r>
            </a:p>
          </p:txBody>
        </p:sp>
        <p:sp>
          <p:nvSpPr>
            <p:cNvPr id="30" name="TextBox 29">
              <a:extLst>
                <a:ext uri="{FF2B5EF4-FFF2-40B4-BE49-F238E27FC236}">
                  <a16:creationId xmlns:a16="http://schemas.microsoft.com/office/drawing/2014/main" id="{4AED7EAE-8079-4161-994D-9BFD31B418F7}"/>
                </a:ext>
              </a:extLst>
            </p:cNvPr>
            <p:cNvSpPr txBox="1"/>
            <p:nvPr/>
          </p:nvSpPr>
          <p:spPr>
            <a:xfrm>
              <a:off x="3738998" y="2885953"/>
              <a:ext cx="604653" cy="523220"/>
            </a:xfrm>
            <a:prstGeom prst="rect">
              <a:avLst/>
            </a:prstGeom>
            <a:noFill/>
          </p:spPr>
          <p:txBody>
            <a:bodyPr wrap="none" rtlCol="0">
              <a:spAutoFit/>
            </a:bodyPr>
            <a:lstStyle/>
            <a:p>
              <a:r>
                <a:rPr lang="en-US" sz="2800" dirty="0">
                  <a:latin typeface="Franklin Gothic Demi" panose="020B0703020102020204" pitchFamily="34" charset="0"/>
                </a:rPr>
                <a:t>30</a:t>
              </a:r>
            </a:p>
          </p:txBody>
        </p:sp>
        <p:sp>
          <p:nvSpPr>
            <p:cNvPr id="31" name="TextBox 30">
              <a:extLst>
                <a:ext uri="{FF2B5EF4-FFF2-40B4-BE49-F238E27FC236}">
                  <a16:creationId xmlns:a16="http://schemas.microsoft.com/office/drawing/2014/main" id="{20D66849-B39D-46E8-876C-A238DBDFCEAE}"/>
                </a:ext>
              </a:extLst>
            </p:cNvPr>
            <p:cNvSpPr txBox="1"/>
            <p:nvPr/>
          </p:nvSpPr>
          <p:spPr>
            <a:xfrm>
              <a:off x="4785837" y="2891613"/>
              <a:ext cx="604653" cy="523220"/>
            </a:xfrm>
            <a:prstGeom prst="rect">
              <a:avLst/>
            </a:prstGeom>
            <a:noFill/>
          </p:spPr>
          <p:txBody>
            <a:bodyPr wrap="none" rtlCol="0">
              <a:spAutoFit/>
            </a:bodyPr>
            <a:lstStyle/>
            <a:p>
              <a:r>
                <a:rPr lang="en-US" sz="2800" dirty="0">
                  <a:latin typeface="Franklin Gothic Demi" panose="020B0703020102020204" pitchFamily="34" charset="0"/>
                </a:rPr>
                <a:t>30</a:t>
              </a:r>
            </a:p>
          </p:txBody>
        </p:sp>
        <p:cxnSp>
          <p:nvCxnSpPr>
            <p:cNvPr id="32" name="Straight Connector 31">
              <a:extLst>
                <a:ext uri="{FF2B5EF4-FFF2-40B4-BE49-F238E27FC236}">
                  <a16:creationId xmlns:a16="http://schemas.microsoft.com/office/drawing/2014/main" id="{3D3F4F62-4FC8-48A6-8687-DF25750E6679}"/>
                </a:ext>
              </a:extLst>
            </p:cNvPr>
            <p:cNvCxnSpPr/>
            <p:nvPr/>
          </p:nvCxnSpPr>
          <p:spPr>
            <a:xfrm>
              <a:off x="3657600" y="2971800"/>
              <a:ext cx="82296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8312B566-A930-459B-80DE-6E628B9A2906}"/>
                </a:ext>
              </a:extLst>
            </p:cNvPr>
            <p:cNvCxnSpPr/>
            <p:nvPr/>
          </p:nvCxnSpPr>
          <p:spPr>
            <a:xfrm>
              <a:off x="4663440" y="2971800"/>
              <a:ext cx="82296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4" name="Rectangle 33">
            <a:extLst>
              <a:ext uri="{FF2B5EF4-FFF2-40B4-BE49-F238E27FC236}">
                <a16:creationId xmlns:a16="http://schemas.microsoft.com/office/drawing/2014/main" id="{A23F6FA4-C9A3-4F0A-AFE9-10B7758D6FAD}"/>
              </a:ext>
            </a:extLst>
          </p:cNvPr>
          <p:cNvSpPr/>
          <p:nvPr/>
        </p:nvSpPr>
        <p:spPr>
          <a:xfrm>
            <a:off x="4038600" y="3093925"/>
            <a:ext cx="762000" cy="259589"/>
          </a:xfrm>
          <a:prstGeom prst="rect">
            <a:avLst/>
          </a:prstGeom>
          <a:solidFill>
            <a:srgbClr val="FFFF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773E2D5D-21B7-4772-8FD0-B9693FD95B56}"/>
              </a:ext>
            </a:extLst>
          </p:cNvPr>
          <p:cNvSpPr/>
          <p:nvPr/>
        </p:nvSpPr>
        <p:spPr>
          <a:xfrm>
            <a:off x="2153833" y="4833204"/>
            <a:ext cx="535206" cy="238799"/>
          </a:xfrm>
          <a:prstGeom prst="rect">
            <a:avLst/>
          </a:prstGeom>
          <a:solidFill>
            <a:srgbClr val="FFFF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B83CD33C-2687-4D65-BA87-0CA7AFD16CC1}"/>
              </a:ext>
            </a:extLst>
          </p:cNvPr>
          <p:cNvSpPr/>
          <p:nvPr/>
        </p:nvSpPr>
        <p:spPr>
          <a:xfrm>
            <a:off x="3124200" y="4833204"/>
            <a:ext cx="579119" cy="240819"/>
          </a:xfrm>
          <a:prstGeom prst="rect">
            <a:avLst/>
          </a:prstGeom>
          <a:solidFill>
            <a:srgbClr val="FFFF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B148C0AF-8528-46E9-B599-B4E683E63D32}"/>
              </a:ext>
            </a:extLst>
          </p:cNvPr>
          <p:cNvSpPr/>
          <p:nvPr/>
        </p:nvSpPr>
        <p:spPr>
          <a:xfrm>
            <a:off x="4128064" y="4833204"/>
            <a:ext cx="475870" cy="240819"/>
          </a:xfrm>
          <a:prstGeom prst="rect">
            <a:avLst/>
          </a:prstGeom>
          <a:solidFill>
            <a:srgbClr val="FFFF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A9ABF964-D31C-402A-9349-C26521D06D04}"/>
              </a:ext>
            </a:extLst>
          </p:cNvPr>
          <p:cNvSpPr/>
          <p:nvPr/>
        </p:nvSpPr>
        <p:spPr>
          <a:xfrm>
            <a:off x="5028679" y="4833204"/>
            <a:ext cx="435161" cy="240819"/>
          </a:xfrm>
          <a:prstGeom prst="rect">
            <a:avLst/>
          </a:prstGeom>
          <a:solidFill>
            <a:srgbClr val="FFFF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41B17EFE-E362-4EA0-A5BA-F10CDD7F2472}"/>
              </a:ext>
            </a:extLst>
          </p:cNvPr>
          <p:cNvSpPr/>
          <p:nvPr/>
        </p:nvSpPr>
        <p:spPr>
          <a:xfrm>
            <a:off x="5090565" y="3096954"/>
            <a:ext cx="762000" cy="259589"/>
          </a:xfrm>
          <a:prstGeom prst="rect">
            <a:avLst/>
          </a:prstGeom>
          <a:solidFill>
            <a:schemeClr val="accent5">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040DEFB1-7964-4E64-B287-40CA068A19DF}"/>
              </a:ext>
            </a:extLst>
          </p:cNvPr>
          <p:cNvSpPr/>
          <p:nvPr/>
        </p:nvSpPr>
        <p:spPr>
          <a:xfrm>
            <a:off x="1364456" y="4825108"/>
            <a:ext cx="785813" cy="255172"/>
          </a:xfrm>
          <a:prstGeom prst="rect">
            <a:avLst/>
          </a:prstGeom>
          <a:solidFill>
            <a:schemeClr val="accent5">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F6FAE2D5-F42F-4D4A-9508-B33E467E21EB}"/>
              </a:ext>
            </a:extLst>
          </p:cNvPr>
          <p:cNvSpPr/>
          <p:nvPr/>
        </p:nvSpPr>
        <p:spPr>
          <a:xfrm>
            <a:off x="2688354" y="4833044"/>
            <a:ext cx="424744" cy="243098"/>
          </a:xfrm>
          <a:prstGeom prst="rect">
            <a:avLst/>
          </a:prstGeom>
          <a:solidFill>
            <a:schemeClr val="accent5">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61AB9216-48B5-4177-A09A-31E8FB8C184F}"/>
              </a:ext>
            </a:extLst>
          </p:cNvPr>
          <p:cNvSpPr/>
          <p:nvPr/>
        </p:nvSpPr>
        <p:spPr>
          <a:xfrm>
            <a:off x="3703319" y="4826947"/>
            <a:ext cx="424745" cy="247076"/>
          </a:xfrm>
          <a:prstGeom prst="rect">
            <a:avLst/>
          </a:prstGeom>
          <a:solidFill>
            <a:schemeClr val="accent5">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529D9960-8755-4DDD-95D3-49491372A05F}"/>
              </a:ext>
            </a:extLst>
          </p:cNvPr>
          <p:cNvSpPr/>
          <p:nvPr/>
        </p:nvSpPr>
        <p:spPr>
          <a:xfrm>
            <a:off x="4603934" y="4833204"/>
            <a:ext cx="424745" cy="240819"/>
          </a:xfrm>
          <a:prstGeom prst="rect">
            <a:avLst/>
          </a:prstGeom>
          <a:solidFill>
            <a:schemeClr val="accent5">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34350A8F-10D6-44D2-91C5-6486CFAEBE2A}"/>
              </a:ext>
            </a:extLst>
          </p:cNvPr>
          <p:cNvSpPr/>
          <p:nvPr/>
        </p:nvSpPr>
        <p:spPr>
          <a:xfrm>
            <a:off x="3308373" y="3228170"/>
            <a:ext cx="352362" cy="290625"/>
          </a:xfrm>
          <a:prstGeom prst="rect">
            <a:avLst/>
          </a:prstGeom>
          <a:solidFill>
            <a:schemeClr val="accent6">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7746D6C3-60AA-4A06-89D0-15774E5A8C29}"/>
              </a:ext>
            </a:extLst>
          </p:cNvPr>
          <p:cNvSpPr/>
          <p:nvPr/>
        </p:nvSpPr>
        <p:spPr>
          <a:xfrm>
            <a:off x="5888585" y="4833204"/>
            <a:ext cx="512215" cy="238800"/>
          </a:xfrm>
          <a:prstGeom prst="rect">
            <a:avLst/>
          </a:prstGeom>
          <a:solidFill>
            <a:schemeClr val="accent6">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A63B1F35-1173-45BC-88AA-4B087222B9C2}"/>
              </a:ext>
            </a:extLst>
          </p:cNvPr>
          <p:cNvSpPr/>
          <p:nvPr/>
        </p:nvSpPr>
        <p:spPr>
          <a:xfrm>
            <a:off x="3322771" y="3017252"/>
            <a:ext cx="1935029" cy="319294"/>
          </a:xfrm>
          <a:prstGeom prst="rect">
            <a:avLst/>
          </a:prstGeom>
          <a:solidFill>
            <a:schemeClr val="accent6">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6892F30F-F9AC-4F43-B677-4B2FE489280B}"/>
              </a:ext>
            </a:extLst>
          </p:cNvPr>
          <p:cNvSpPr/>
          <p:nvPr/>
        </p:nvSpPr>
        <p:spPr>
          <a:xfrm>
            <a:off x="5894419" y="4825108"/>
            <a:ext cx="497888" cy="251033"/>
          </a:xfrm>
          <a:prstGeom prst="rect">
            <a:avLst/>
          </a:prstGeom>
          <a:solidFill>
            <a:schemeClr val="accent6">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EA7DDAB7-8067-4815-A222-5A7E70A4AAE5}"/>
              </a:ext>
            </a:extLst>
          </p:cNvPr>
          <p:cNvSpPr/>
          <p:nvPr/>
        </p:nvSpPr>
        <p:spPr>
          <a:xfrm>
            <a:off x="5562954" y="2983015"/>
            <a:ext cx="1305817" cy="359599"/>
          </a:xfrm>
          <a:prstGeom prst="rect">
            <a:avLst/>
          </a:prstGeom>
          <a:solidFill>
            <a:srgbClr val="FFFF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D2FD1847-B294-4B09-A53C-0DF39AFF3155}"/>
              </a:ext>
            </a:extLst>
          </p:cNvPr>
          <p:cNvSpPr/>
          <p:nvPr/>
        </p:nvSpPr>
        <p:spPr>
          <a:xfrm>
            <a:off x="6400800" y="4835278"/>
            <a:ext cx="475064" cy="236725"/>
          </a:xfrm>
          <a:prstGeom prst="rect">
            <a:avLst/>
          </a:prstGeom>
          <a:solidFill>
            <a:srgbClr val="FFFF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5499FB55-F8D3-4DE6-8B94-64D61208D5B8}"/>
              </a:ext>
            </a:extLst>
          </p:cNvPr>
          <p:cNvSpPr/>
          <p:nvPr/>
        </p:nvSpPr>
        <p:spPr>
          <a:xfrm>
            <a:off x="3703319" y="3363039"/>
            <a:ext cx="820372" cy="405831"/>
          </a:xfrm>
          <a:prstGeom prst="rect">
            <a:avLst/>
          </a:prstGeom>
          <a:solidFill>
            <a:schemeClr val="accent4">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39CE0A8D-DE77-4355-839F-8808ED123DFD}"/>
              </a:ext>
            </a:extLst>
          </p:cNvPr>
          <p:cNvSpPr/>
          <p:nvPr/>
        </p:nvSpPr>
        <p:spPr>
          <a:xfrm>
            <a:off x="2207638" y="3174522"/>
            <a:ext cx="783466" cy="352022"/>
          </a:xfrm>
          <a:prstGeom prst="rect">
            <a:avLst/>
          </a:prstGeom>
          <a:solidFill>
            <a:schemeClr val="bg1">
              <a:lumMod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366FEC14-04CC-4CB7-86B5-D754CDF34FCA}"/>
              </a:ext>
            </a:extLst>
          </p:cNvPr>
          <p:cNvSpPr/>
          <p:nvPr/>
        </p:nvSpPr>
        <p:spPr>
          <a:xfrm>
            <a:off x="4754946" y="3357276"/>
            <a:ext cx="1341054" cy="405827"/>
          </a:xfrm>
          <a:prstGeom prst="rect">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2B9B029D-E99E-4274-9164-AE547590A2CD}"/>
              </a:ext>
            </a:extLst>
          </p:cNvPr>
          <p:cNvSpPr/>
          <p:nvPr/>
        </p:nvSpPr>
        <p:spPr>
          <a:xfrm>
            <a:off x="7733627" y="4833043"/>
            <a:ext cx="579119" cy="243098"/>
          </a:xfrm>
          <a:prstGeom prst="rect">
            <a:avLst/>
          </a:prstGeom>
          <a:solidFill>
            <a:schemeClr val="bg1">
              <a:lumMod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F304441D-E325-4296-BDC3-F667FD271BD6}"/>
              </a:ext>
            </a:extLst>
          </p:cNvPr>
          <p:cNvSpPr/>
          <p:nvPr/>
        </p:nvSpPr>
        <p:spPr>
          <a:xfrm>
            <a:off x="6883606" y="4837181"/>
            <a:ext cx="414344" cy="234822"/>
          </a:xfrm>
          <a:prstGeom prst="rect">
            <a:avLst/>
          </a:prstGeom>
          <a:solidFill>
            <a:schemeClr val="accent4">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74CAE590-15C7-4215-B627-862967340276}"/>
              </a:ext>
            </a:extLst>
          </p:cNvPr>
          <p:cNvSpPr/>
          <p:nvPr/>
        </p:nvSpPr>
        <p:spPr>
          <a:xfrm>
            <a:off x="7306443" y="4834278"/>
            <a:ext cx="433694" cy="237725"/>
          </a:xfrm>
          <a:prstGeom prst="rect">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B3EBEA17-1F99-48BC-A1F4-E3119CACC79B}"/>
              </a:ext>
            </a:extLst>
          </p:cNvPr>
          <p:cNvSpPr/>
          <p:nvPr/>
        </p:nvSpPr>
        <p:spPr>
          <a:xfrm>
            <a:off x="2286000" y="3142527"/>
            <a:ext cx="534727" cy="376267"/>
          </a:xfrm>
          <a:prstGeom prst="rect">
            <a:avLst/>
          </a:prstGeom>
          <a:solidFill>
            <a:srgbClr val="7030A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FFAC869D-ED8C-44D9-8A60-609C70439763}"/>
              </a:ext>
            </a:extLst>
          </p:cNvPr>
          <p:cNvSpPr/>
          <p:nvPr/>
        </p:nvSpPr>
        <p:spPr>
          <a:xfrm>
            <a:off x="3124200" y="3141347"/>
            <a:ext cx="774932" cy="430392"/>
          </a:xfrm>
          <a:prstGeom prst="rect">
            <a:avLst/>
          </a:prstGeom>
          <a:solidFill>
            <a:schemeClr val="bg1">
              <a:lumMod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3C6D9B27-AB8E-458B-820C-6EB623739AAA}"/>
              </a:ext>
            </a:extLst>
          </p:cNvPr>
          <p:cNvSpPr/>
          <p:nvPr/>
        </p:nvSpPr>
        <p:spPr>
          <a:xfrm>
            <a:off x="4210277" y="3145106"/>
            <a:ext cx="2569093" cy="425858"/>
          </a:xfrm>
          <a:prstGeom prst="rect">
            <a:avLst/>
          </a:prstGeom>
          <a:solidFill>
            <a:schemeClr val="accent6">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9132A346-2E4C-423A-A330-C4E723AD9FCF}"/>
              </a:ext>
            </a:extLst>
          </p:cNvPr>
          <p:cNvSpPr/>
          <p:nvPr/>
        </p:nvSpPr>
        <p:spPr>
          <a:xfrm>
            <a:off x="7730099" y="4830602"/>
            <a:ext cx="579118" cy="243098"/>
          </a:xfrm>
          <a:prstGeom prst="rect">
            <a:avLst/>
          </a:prstGeom>
          <a:solidFill>
            <a:schemeClr val="bg1">
              <a:lumMod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F7204615-F081-41D6-B6B1-87F8AC6CD735}"/>
              </a:ext>
            </a:extLst>
          </p:cNvPr>
          <p:cNvSpPr/>
          <p:nvPr/>
        </p:nvSpPr>
        <p:spPr>
          <a:xfrm>
            <a:off x="8731547" y="4836681"/>
            <a:ext cx="412453" cy="235322"/>
          </a:xfrm>
          <a:prstGeom prst="rect">
            <a:avLst/>
          </a:prstGeom>
          <a:solidFill>
            <a:srgbClr val="7030A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110B716F-B98D-44FF-8C55-5E6E407AD01A}"/>
              </a:ext>
            </a:extLst>
          </p:cNvPr>
          <p:cNvSpPr/>
          <p:nvPr/>
        </p:nvSpPr>
        <p:spPr>
          <a:xfrm>
            <a:off x="8314399" y="4836080"/>
            <a:ext cx="414344" cy="235923"/>
          </a:xfrm>
          <a:prstGeom prst="rect">
            <a:avLst/>
          </a:prstGeom>
          <a:solidFill>
            <a:schemeClr val="accent6">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C3E11801-0B5C-4849-B8B8-1210B95F9092}"/>
              </a:ext>
            </a:extLst>
          </p:cNvPr>
          <p:cNvSpPr/>
          <p:nvPr/>
        </p:nvSpPr>
        <p:spPr>
          <a:xfrm>
            <a:off x="5334000" y="2982563"/>
            <a:ext cx="1543756" cy="3595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BBE3197-8F65-4E31-B0EE-E2A3BF7CE95B}"/>
              </a:ext>
            </a:extLst>
          </p:cNvPr>
          <p:cNvSpPr>
            <a:spLocks noGrp="1"/>
          </p:cNvSpPr>
          <p:nvPr>
            <p:ph idx="1"/>
          </p:nvPr>
        </p:nvSpPr>
        <p:spPr/>
        <p:txBody>
          <a:bodyPr/>
          <a:lstStyle/>
          <a:p>
            <a:r>
              <a:rPr lang="en-US" sz="2400" dirty="0"/>
              <a:t>Mitigation </a:t>
            </a:r>
            <a:r>
              <a:rPr lang="en-US" sz="2400" dirty="0">
                <a:latin typeface="Symbol" panose="05050102010706020507" pitchFamily="18" charset="2"/>
              </a:rPr>
              <a:t>D</a:t>
            </a:r>
            <a:r>
              <a:rPr lang="en-US" sz="2400" dirty="0"/>
              <a:t>: High</a:t>
            </a:r>
          </a:p>
          <a:p>
            <a:r>
              <a:rPr lang="en-US" sz="2400" dirty="0"/>
              <a:t>P-factor: No</a:t>
            </a:r>
          </a:p>
          <a:p>
            <a:r>
              <a:rPr lang="en-US" sz="2400" dirty="0"/>
              <a:t>Risk: High</a:t>
            </a:r>
          </a:p>
          <a:p>
            <a:r>
              <a:rPr lang="en-US" sz="2400" dirty="0"/>
              <a:t>Time lag: High</a:t>
            </a:r>
          </a:p>
        </p:txBody>
      </p:sp>
    </p:spTree>
    <p:extLst>
      <p:ext uri="{BB962C8B-B14F-4D97-AF65-F5344CB8AC3E}">
        <p14:creationId xmlns:p14="http://schemas.microsoft.com/office/powerpoint/2010/main" val="2415721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nodeType="clickEffect">
                                  <p:stCondLst>
                                    <p:cond delay="0"/>
                                  </p:stCondLst>
                                  <p:childTnLst>
                                    <p:set>
                                      <p:cBhvr>
                                        <p:cTn id="50" dur="1" fill="hold">
                                          <p:stCondLst>
                                            <p:cond delay="0"/>
                                          </p:stCondLst>
                                        </p:cTn>
                                        <p:tgtEl>
                                          <p:spTgt spid="10"/>
                                        </p:tgtEl>
                                        <p:attrNameLst>
                                          <p:attrName>style.visibility</p:attrName>
                                        </p:attrNameLst>
                                      </p:cBhvr>
                                      <p:to>
                                        <p:strVal val="hidden"/>
                                      </p:to>
                                    </p:set>
                                  </p:childTnLst>
                                </p:cTn>
                              </p:par>
                              <p:par>
                                <p:cTn id="51" presetID="1" presetClass="exit" presetSubtype="0" fill="hold" grpId="1" nodeType="withEffect">
                                  <p:stCondLst>
                                    <p:cond delay="0"/>
                                  </p:stCondLst>
                                  <p:childTnLst>
                                    <p:set>
                                      <p:cBhvr>
                                        <p:cTn id="52" dur="1" fill="hold">
                                          <p:stCondLst>
                                            <p:cond delay="0"/>
                                          </p:stCondLst>
                                        </p:cTn>
                                        <p:tgtEl>
                                          <p:spTgt spid="34"/>
                                        </p:tgtEl>
                                        <p:attrNameLst>
                                          <p:attrName>style.visibility</p:attrName>
                                        </p:attrNameLst>
                                      </p:cBhvr>
                                      <p:to>
                                        <p:strVal val="hidden"/>
                                      </p:to>
                                    </p:set>
                                  </p:childTnLst>
                                </p:cTn>
                              </p:par>
                              <p:par>
                                <p:cTn id="53" presetID="1" presetClass="exit" presetSubtype="0" fill="hold" grpId="1" nodeType="withEffect">
                                  <p:stCondLst>
                                    <p:cond delay="0"/>
                                  </p:stCondLst>
                                  <p:childTnLst>
                                    <p:set>
                                      <p:cBhvr>
                                        <p:cTn id="54" dur="1" fill="hold">
                                          <p:stCondLst>
                                            <p:cond delay="0"/>
                                          </p:stCondLst>
                                        </p:cTn>
                                        <p:tgtEl>
                                          <p:spTgt spid="35"/>
                                        </p:tgtEl>
                                        <p:attrNameLst>
                                          <p:attrName>style.visibility</p:attrName>
                                        </p:attrNameLst>
                                      </p:cBhvr>
                                      <p:to>
                                        <p:strVal val="hidden"/>
                                      </p:to>
                                    </p:set>
                                  </p:childTnLst>
                                </p:cTn>
                              </p:par>
                              <p:par>
                                <p:cTn id="55" presetID="1" presetClass="exit" presetSubtype="0" fill="hold" grpId="1" nodeType="withEffect">
                                  <p:stCondLst>
                                    <p:cond delay="0"/>
                                  </p:stCondLst>
                                  <p:childTnLst>
                                    <p:set>
                                      <p:cBhvr>
                                        <p:cTn id="56" dur="1" fill="hold">
                                          <p:stCondLst>
                                            <p:cond delay="0"/>
                                          </p:stCondLst>
                                        </p:cTn>
                                        <p:tgtEl>
                                          <p:spTgt spid="36"/>
                                        </p:tgtEl>
                                        <p:attrNameLst>
                                          <p:attrName>style.visibility</p:attrName>
                                        </p:attrNameLst>
                                      </p:cBhvr>
                                      <p:to>
                                        <p:strVal val="hidden"/>
                                      </p:to>
                                    </p:set>
                                  </p:childTnLst>
                                </p:cTn>
                              </p:par>
                              <p:par>
                                <p:cTn id="57" presetID="1" presetClass="exit" presetSubtype="0" fill="hold" grpId="1" nodeType="withEffect">
                                  <p:stCondLst>
                                    <p:cond delay="0"/>
                                  </p:stCondLst>
                                  <p:childTnLst>
                                    <p:set>
                                      <p:cBhvr>
                                        <p:cTn id="58" dur="1" fill="hold">
                                          <p:stCondLst>
                                            <p:cond delay="0"/>
                                          </p:stCondLst>
                                        </p:cTn>
                                        <p:tgtEl>
                                          <p:spTgt spid="37"/>
                                        </p:tgtEl>
                                        <p:attrNameLst>
                                          <p:attrName>style.visibility</p:attrName>
                                        </p:attrNameLst>
                                      </p:cBhvr>
                                      <p:to>
                                        <p:strVal val="hidden"/>
                                      </p:to>
                                    </p:set>
                                  </p:childTnLst>
                                </p:cTn>
                              </p:par>
                              <p:par>
                                <p:cTn id="59" presetID="1" presetClass="exit" presetSubtype="0" fill="hold" grpId="1" nodeType="withEffect">
                                  <p:stCondLst>
                                    <p:cond delay="0"/>
                                  </p:stCondLst>
                                  <p:childTnLst>
                                    <p:set>
                                      <p:cBhvr>
                                        <p:cTn id="60" dur="1" fill="hold">
                                          <p:stCondLst>
                                            <p:cond delay="0"/>
                                          </p:stCondLst>
                                        </p:cTn>
                                        <p:tgtEl>
                                          <p:spTgt spid="38"/>
                                        </p:tgtEl>
                                        <p:attrNameLst>
                                          <p:attrName>style.visibility</p:attrName>
                                        </p:attrNameLst>
                                      </p:cBhvr>
                                      <p:to>
                                        <p:strVal val="hidden"/>
                                      </p:to>
                                    </p:set>
                                  </p:childTnLst>
                                </p:cTn>
                              </p:par>
                              <p:par>
                                <p:cTn id="61" presetID="1" presetClass="exit" presetSubtype="0" fill="hold" grpId="1" nodeType="withEffect">
                                  <p:stCondLst>
                                    <p:cond delay="0"/>
                                  </p:stCondLst>
                                  <p:childTnLst>
                                    <p:set>
                                      <p:cBhvr>
                                        <p:cTn id="62" dur="1" fill="hold">
                                          <p:stCondLst>
                                            <p:cond delay="0"/>
                                          </p:stCondLst>
                                        </p:cTn>
                                        <p:tgtEl>
                                          <p:spTgt spid="39"/>
                                        </p:tgtEl>
                                        <p:attrNameLst>
                                          <p:attrName>style.visibility</p:attrName>
                                        </p:attrNameLst>
                                      </p:cBhvr>
                                      <p:to>
                                        <p:strVal val="hidden"/>
                                      </p:to>
                                    </p:set>
                                  </p:childTnLst>
                                </p:cTn>
                              </p:par>
                              <p:par>
                                <p:cTn id="63" presetID="1" presetClass="exit" presetSubtype="0" fill="hold" grpId="1" nodeType="withEffect">
                                  <p:stCondLst>
                                    <p:cond delay="0"/>
                                  </p:stCondLst>
                                  <p:childTnLst>
                                    <p:set>
                                      <p:cBhvr>
                                        <p:cTn id="64" dur="1" fill="hold">
                                          <p:stCondLst>
                                            <p:cond delay="0"/>
                                          </p:stCondLst>
                                        </p:cTn>
                                        <p:tgtEl>
                                          <p:spTgt spid="40"/>
                                        </p:tgtEl>
                                        <p:attrNameLst>
                                          <p:attrName>style.visibility</p:attrName>
                                        </p:attrNameLst>
                                      </p:cBhvr>
                                      <p:to>
                                        <p:strVal val="hidden"/>
                                      </p:to>
                                    </p:set>
                                  </p:childTnLst>
                                </p:cTn>
                              </p:par>
                              <p:par>
                                <p:cTn id="65" presetID="1" presetClass="exit" presetSubtype="0" fill="hold" grpId="1" nodeType="withEffect">
                                  <p:stCondLst>
                                    <p:cond delay="0"/>
                                  </p:stCondLst>
                                  <p:childTnLst>
                                    <p:set>
                                      <p:cBhvr>
                                        <p:cTn id="66" dur="1" fill="hold">
                                          <p:stCondLst>
                                            <p:cond delay="0"/>
                                          </p:stCondLst>
                                        </p:cTn>
                                        <p:tgtEl>
                                          <p:spTgt spid="41"/>
                                        </p:tgtEl>
                                        <p:attrNameLst>
                                          <p:attrName>style.visibility</p:attrName>
                                        </p:attrNameLst>
                                      </p:cBhvr>
                                      <p:to>
                                        <p:strVal val="hidden"/>
                                      </p:to>
                                    </p:set>
                                  </p:childTnLst>
                                </p:cTn>
                              </p:par>
                              <p:par>
                                <p:cTn id="67" presetID="1" presetClass="exit" presetSubtype="0" fill="hold" grpId="1" nodeType="withEffect">
                                  <p:stCondLst>
                                    <p:cond delay="0"/>
                                  </p:stCondLst>
                                  <p:childTnLst>
                                    <p:set>
                                      <p:cBhvr>
                                        <p:cTn id="68" dur="1" fill="hold">
                                          <p:stCondLst>
                                            <p:cond delay="0"/>
                                          </p:stCondLst>
                                        </p:cTn>
                                        <p:tgtEl>
                                          <p:spTgt spid="42"/>
                                        </p:tgtEl>
                                        <p:attrNameLst>
                                          <p:attrName>style.visibility</p:attrName>
                                        </p:attrNameLst>
                                      </p:cBhvr>
                                      <p:to>
                                        <p:strVal val="hidden"/>
                                      </p:to>
                                    </p:set>
                                  </p:childTnLst>
                                </p:cTn>
                              </p:par>
                              <p:par>
                                <p:cTn id="69" presetID="1" presetClass="exit" presetSubtype="0" fill="hold" grpId="1" nodeType="withEffect">
                                  <p:stCondLst>
                                    <p:cond delay="0"/>
                                  </p:stCondLst>
                                  <p:childTnLst>
                                    <p:set>
                                      <p:cBhvr>
                                        <p:cTn id="70" dur="1" fill="hold">
                                          <p:stCondLst>
                                            <p:cond delay="0"/>
                                          </p:stCondLst>
                                        </p:cTn>
                                        <p:tgtEl>
                                          <p:spTgt spid="43"/>
                                        </p:tgtEl>
                                        <p:attrNameLst>
                                          <p:attrName>style.visibility</p:attrName>
                                        </p:attrNameLst>
                                      </p:cBhvr>
                                      <p:to>
                                        <p:strVal val="hidden"/>
                                      </p:to>
                                    </p:set>
                                  </p:childTnLst>
                                </p:cTn>
                              </p:par>
                              <p:par>
                                <p:cTn id="71" presetID="1" presetClass="exit" presetSubtype="0" fill="hold" grpId="1" nodeType="withEffect">
                                  <p:stCondLst>
                                    <p:cond delay="0"/>
                                  </p:stCondLst>
                                  <p:childTnLst>
                                    <p:set>
                                      <p:cBhvr>
                                        <p:cTn id="72" dur="1" fill="hold">
                                          <p:stCondLst>
                                            <p:cond delay="0"/>
                                          </p:stCondLst>
                                        </p:cTn>
                                        <p:tgtEl>
                                          <p:spTgt spid="44"/>
                                        </p:tgtEl>
                                        <p:attrNameLst>
                                          <p:attrName>style.visibility</p:attrName>
                                        </p:attrNameLst>
                                      </p:cBhvr>
                                      <p:to>
                                        <p:strVal val="hidden"/>
                                      </p:to>
                                    </p:set>
                                  </p:childTnLst>
                                </p:cTn>
                              </p:par>
                              <p:par>
                                <p:cTn id="73" presetID="1" presetClass="exit" presetSubtype="0" fill="hold" grpId="1" nodeType="withEffect">
                                  <p:stCondLst>
                                    <p:cond delay="0"/>
                                  </p:stCondLst>
                                  <p:childTnLst>
                                    <p:set>
                                      <p:cBhvr>
                                        <p:cTn id="74" dur="1" fill="hold">
                                          <p:stCondLst>
                                            <p:cond delay="0"/>
                                          </p:stCondLst>
                                        </p:cTn>
                                        <p:tgtEl>
                                          <p:spTgt spid="45"/>
                                        </p:tgtEl>
                                        <p:attrNameLst>
                                          <p:attrName>style.visibility</p:attrName>
                                        </p:attrNameLst>
                                      </p:cBhvr>
                                      <p:to>
                                        <p:strVal val="hidden"/>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11"/>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46"/>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47"/>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grpId="0" nodeType="clickEffect">
                                  <p:stCondLst>
                                    <p:cond delay="0"/>
                                  </p:stCondLst>
                                  <p:childTnLst>
                                    <p:set>
                                      <p:cBhvr>
                                        <p:cTn id="88" dur="1" fill="hold">
                                          <p:stCondLst>
                                            <p:cond delay="0"/>
                                          </p:stCondLst>
                                        </p:cTn>
                                        <p:tgtEl>
                                          <p:spTgt spid="48"/>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49"/>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63"/>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50"/>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54"/>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1" presetClass="entr" presetSubtype="0" fill="hold" grpId="0" nodeType="clickEffect">
                                  <p:stCondLst>
                                    <p:cond delay="0"/>
                                  </p:stCondLst>
                                  <p:childTnLst>
                                    <p:set>
                                      <p:cBhvr>
                                        <p:cTn id="104" dur="1" fill="hold">
                                          <p:stCondLst>
                                            <p:cond delay="0"/>
                                          </p:stCondLst>
                                        </p:cTn>
                                        <p:tgtEl>
                                          <p:spTgt spid="52"/>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55"/>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51"/>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53"/>
                                        </p:tgtEl>
                                        <p:attrNameLst>
                                          <p:attrName>style.visibility</p:attrName>
                                        </p:attrNameLst>
                                      </p:cBhvr>
                                      <p:to>
                                        <p:strVal val="visible"/>
                                      </p:to>
                                    </p:set>
                                  </p:childTnLst>
                                </p:cTn>
                              </p:par>
                            </p:childTnLst>
                          </p:cTn>
                        </p:par>
                      </p:childTnLst>
                    </p:cTn>
                  </p:par>
                  <p:par>
                    <p:cTn id="113" fill="hold">
                      <p:stCondLst>
                        <p:cond delay="indefinite"/>
                      </p:stCondLst>
                      <p:childTnLst>
                        <p:par>
                          <p:cTn id="114" fill="hold">
                            <p:stCondLst>
                              <p:cond delay="0"/>
                            </p:stCondLst>
                            <p:childTnLst>
                              <p:par>
                                <p:cTn id="115" presetID="1" presetClass="exit" presetSubtype="0" fill="hold" nodeType="clickEffect">
                                  <p:stCondLst>
                                    <p:cond delay="0"/>
                                  </p:stCondLst>
                                  <p:childTnLst>
                                    <p:set>
                                      <p:cBhvr>
                                        <p:cTn id="116" dur="1" fill="hold">
                                          <p:stCondLst>
                                            <p:cond delay="0"/>
                                          </p:stCondLst>
                                        </p:cTn>
                                        <p:tgtEl>
                                          <p:spTgt spid="11"/>
                                        </p:tgtEl>
                                        <p:attrNameLst>
                                          <p:attrName>style.visibility</p:attrName>
                                        </p:attrNameLst>
                                      </p:cBhvr>
                                      <p:to>
                                        <p:strVal val="hidden"/>
                                      </p:to>
                                    </p:set>
                                  </p:childTnLst>
                                </p:cTn>
                              </p:par>
                              <p:par>
                                <p:cTn id="117" presetID="1" presetClass="exit" presetSubtype="0" fill="hold" grpId="1" nodeType="withEffect">
                                  <p:stCondLst>
                                    <p:cond delay="0"/>
                                  </p:stCondLst>
                                  <p:childTnLst>
                                    <p:set>
                                      <p:cBhvr>
                                        <p:cTn id="118" dur="1" fill="hold">
                                          <p:stCondLst>
                                            <p:cond delay="0"/>
                                          </p:stCondLst>
                                        </p:cTn>
                                        <p:tgtEl>
                                          <p:spTgt spid="46"/>
                                        </p:tgtEl>
                                        <p:attrNameLst>
                                          <p:attrName>style.visibility</p:attrName>
                                        </p:attrNameLst>
                                      </p:cBhvr>
                                      <p:to>
                                        <p:strVal val="hidden"/>
                                      </p:to>
                                    </p:set>
                                  </p:childTnLst>
                                </p:cTn>
                              </p:par>
                              <p:par>
                                <p:cTn id="119" presetID="1" presetClass="exit" presetSubtype="0" fill="hold" grpId="1" nodeType="withEffect">
                                  <p:stCondLst>
                                    <p:cond delay="0"/>
                                  </p:stCondLst>
                                  <p:childTnLst>
                                    <p:set>
                                      <p:cBhvr>
                                        <p:cTn id="120" dur="1" fill="hold">
                                          <p:stCondLst>
                                            <p:cond delay="0"/>
                                          </p:stCondLst>
                                        </p:cTn>
                                        <p:tgtEl>
                                          <p:spTgt spid="47"/>
                                        </p:tgtEl>
                                        <p:attrNameLst>
                                          <p:attrName>style.visibility</p:attrName>
                                        </p:attrNameLst>
                                      </p:cBhvr>
                                      <p:to>
                                        <p:strVal val="hidden"/>
                                      </p:to>
                                    </p:set>
                                  </p:childTnLst>
                                </p:cTn>
                              </p:par>
                              <p:par>
                                <p:cTn id="121" presetID="1" presetClass="exit" presetSubtype="0" fill="hold" grpId="1" nodeType="withEffect">
                                  <p:stCondLst>
                                    <p:cond delay="0"/>
                                  </p:stCondLst>
                                  <p:childTnLst>
                                    <p:set>
                                      <p:cBhvr>
                                        <p:cTn id="122" dur="1" fill="hold">
                                          <p:stCondLst>
                                            <p:cond delay="0"/>
                                          </p:stCondLst>
                                        </p:cTn>
                                        <p:tgtEl>
                                          <p:spTgt spid="48"/>
                                        </p:tgtEl>
                                        <p:attrNameLst>
                                          <p:attrName>style.visibility</p:attrName>
                                        </p:attrNameLst>
                                      </p:cBhvr>
                                      <p:to>
                                        <p:strVal val="hidden"/>
                                      </p:to>
                                    </p:set>
                                  </p:childTnLst>
                                </p:cTn>
                              </p:par>
                              <p:par>
                                <p:cTn id="123" presetID="1" presetClass="exit" presetSubtype="0" fill="hold" grpId="1" nodeType="withEffect">
                                  <p:stCondLst>
                                    <p:cond delay="0"/>
                                  </p:stCondLst>
                                  <p:childTnLst>
                                    <p:set>
                                      <p:cBhvr>
                                        <p:cTn id="124" dur="1" fill="hold">
                                          <p:stCondLst>
                                            <p:cond delay="0"/>
                                          </p:stCondLst>
                                        </p:cTn>
                                        <p:tgtEl>
                                          <p:spTgt spid="49"/>
                                        </p:tgtEl>
                                        <p:attrNameLst>
                                          <p:attrName>style.visibility</p:attrName>
                                        </p:attrNameLst>
                                      </p:cBhvr>
                                      <p:to>
                                        <p:strVal val="hidden"/>
                                      </p:to>
                                    </p:set>
                                  </p:childTnLst>
                                </p:cTn>
                              </p:par>
                              <p:par>
                                <p:cTn id="125" presetID="1" presetClass="exit" presetSubtype="0" fill="hold" grpId="1" nodeType="withEffect">
                                  <p:stCondLst>
                                    <p:cond delay="0"/>
                                  </p:stCondLst>
                                  <p:childTnLst>
                                    <p:set>
                                      <p:cBhvr>
                                        <p:cTn id="126" dur="1" fill="hold">
                                          <p:stCondLst>
                                            <p:cond delay="0"/>
                                          </p:stCondLst>
                                        </p:cTn>
                                        <p:tgtEl>
                                          <p:spTgt spid="63"/>
                                        </p:tgtEl>
                                        <p:attrNameLst>
                                          <p:attrName>style.visibility</p:attrName>
                                        </p:attrNameLst>
                                      </p:cBhvr>
                                      <p:to>
                                        <p:strVal val="hidden"/>
                                      </p:to>
                                    </p:set>
                                  </p:childTnLst>
                                </p:cTn>
                              </p:par>
                              <p:par>
                                <p:cTn id="127" presetID="1" presetClass="exit" presetSubtype="0" fill="hold" grpId="1" nodeType="withEffect">
                                  <p:stCondLst>
                                    <p:cond delay="0"/>
                                  </p:stCondLst>
                                  <p:childTnLst>
                                    <p:set>
                                      <p:cBhvr>
                                        <p:cTn id="128" dur="1" fill="hold">
                                          <p:stCondLst>
                                            <p:cond delay="0"/>
                                          </p:stCondLst>
                                        </p:cTn>
                                        <p:tgtEl>
                                          <p:spTgt spid="50"/>
                                        </p:tgtEl>
                                        <p:attrNameLst>
                                          <p:attrName>style.visibility</p:attrName>
                                        </p:attrNameLst>
                                      </p:cBhvr>
                                      <p:to>
                                        <p:strVal val="hidden"/>
                                      </p:to>
                                    </p:set>
                                  </p:childTnLst>
                                </p:cTn>
                              </p:par>
                              <p:par>
                                <p:cTn id="129" presetID="1" presetClass="exit" presetSubtype="0" fill="hold" grpId="1" nodeType="withEffect">
                                  <p:stCondLst>
                                    <p:cond delay="0"/>
                                  </p:stCondLst>
                                  <p:childTnLst>
                                    <p:set>
                                      <p:cBhvr>
                                        <p:cTn id="130" dur="1" fill="hold">
                                          <p:stCondLst>
                                            <p:cond delay="0"/>
                                          </p:stCondLst>
                                        </p:cTn>
                                        <p:tgtEl>
                                          <p:spTgt spid="54"/>
                                        </p:tgtEl>
                                        <p:attrNameLst>
                                          <p:attrName>style.visibility</p:attrName>
                                        </p:attrNameLst>
                                      </p:cBhvr>
                                      <p:to>
                                        <p:strVal val="hidden"/>
                                      </p:to>
                                    </p:set>
                                  </p:childTnLst>
                                </p:cTn>
                              </p:par>
                              <p:par>
                                <p:cTn id="131" presetID="1" presetClass="exit" presetSubtype="0" fill="hold" grpId="1" nodeType="withEffect">
                                  <p:stCondLst>
                                    <p:cond delay="0"/>
                                  </p:stCondLst>
                                  <p:childTnLst>
                                    <p:set>
                                      <p:cBhvr>
                                        <p:cTn id="132" dur="1" fill="hold">
                                          <p:stCondLst>
                                            <p:cond delay="0"/>
                                          </p:stCondLst>
                                        </p:cTn>
                                        <p:tgtEl>
                                          <p:spTgt spid="52"/>
                                        </p:tgtEl>
                                        <p:attrNameLst>
                                          <p:attrName>style.visibility</p:attrName>
                                        </p:attrNameLst>
                                      </p:cBhvr>
                                      <p:to>
                                        <p:strVal val="hidden"/>
                                      </p:to>
                                    </p:set>
                                  </p:childTnLst>
                                </p:cTn>
                              </p:par>
                              <p:par>
                                <p:cTn id="133" presetID="1" presetClass="exit" presetSubtype="0" fill="hold" grpId="1" nodeType="withEffect">
                                  <p:stCondLst>
                                    <p:cond delay="0"/>
                                  </p:stCondLst>
                                  <p:childTnLst>
                                    <p:set>
                                      <p:cBhvr>
                                        <p:cTn id="134" dur="1" fill="hold">
                                          <p:stCondLst>
                                            <p:cond delay="0"/>
                                          </p:stCondLst>
                                        </p:cTn>
                                        <p:tgtEl>
                                          <p:spTgt spid="55"/>
                                        </p:tgtEl>
                                        <p:attrNameLst>
                                          <p:attrName>style.visibility</p:attrName>
                                        </p:attrNameLst>
                                      </p:cBhvr>
                                      <p:to>
                                        <p:strVal val="hidden"/>
                                      </p:to>
                                    </p:set>
                                  </p:childTnLst>
                                </p:cTn>
                              </p:par>
                              <p:par>
                                <p:cTn id="135" presetID="1" presetClass="exit" presetSubtype="0" fill="hold" grpId="1" nodeType="withEffect">
                                  <p:stCondLst>
                                    <p:cond delay="0"/>
                                  </p:stCondLst>
                                  <p:childTnLst>
                                    <p:set>
                                      <p:cBhvr>
                                        <p:cTn id="136" dur="1" fill="hold">
                                          <p:stCondLst>
                                            <p:cond delay="0"/>
                                          </p:stCondLst>
                                        </p:cTn>
                                        <p:tgtEl>
                                          <p:spTgt spid="51"/>
                                        </p:tgtEl>
                                        <p:attrNameLst>
                                          <p:attrName>style.visibility</p:attrName>
                                        </p:attrNameLst>
                                      </p:cBhvr>
                                      <p:to>
                                        <p:strVal val="hidden"/>
                                      </p:to>
                                    </p:set>
                                  </p:childTnLst>
                                </p:cTn>
                              </p:par>
                              <p:par>
                                <p:cTn id="137" presetID="1" presetClass="exit" presetSubtype="0" fill="hold" grpId="1" nodeType="withEffect">
                                  <p:stCondLst>
                                    <p:cond delay="0"/>
                                  </p:stCondLst>
                                  <p:childTnLst>
                                    <p:set>
                                      <p:cBhvr>
                                        <p:cTn id="138" dur="1" fill="hold">
                                          <p:stCondLst>
                                            <p:cond delay="0"/>
                                          </p:stCondLst>
                                        </p:cTn>
                                        <p:tgtEl>
                                          <p:spTgt spid="53"/>
                                        </p:tgtEl>
                                        <p:attrNameLst>
                                          <p:attrName>style.visibility</p:attrName>
                                        </p:attrNameLst>
                                      </p:cBhvr>
                                      <p:to>
                                        <p:strVal val="hidden"/>
                                      </p:to>
                                    </p:set>
                                  </p:childTnLst>
                                </p:cTn>
                              </p:par>
                            </p:childTnLst>
                          </p:cTn>
                        </p:par>
                      </p:childTnLst>
                    </p:cTn>
                  </p:par>
                  <p:par>
                    <p:cTn id="139" fill="hold">
                      <p:stCondLst>
                        <p:cond delay="indefinite"/>
                      </p:stCondLst>
                      <p:childTnLst>
                        <p:par>
                          <p:cTn id="140" fill="hold">
                            <p:stCondLst>
                              <p:cond delay="0"/>
                            </p:stCondLst>
                            <p:childTnLst>
                              <p:par>
                                <p:cTn id="141" presetID="1" presetClass="entr" presetSubtype="0" fill="hold" nodeType="clickEffect">
                                  <p:stCondLst>
                                    <p:cond delay="0"/>
                                  </p:stCondLst>
                                  <p:childTnLst>
                                    <p:set>
                                      <p:cBhvr>
                                        <p:cTn id="142" dur="1" fill="hold">
                                          <p:stCondLst>
                                            <p:cond delay="0"/>
                                          </p:stCondLst>
                                        </p:cTn>
                                        <p:tgtEl>
                                          <p:spTgt spid="64"/>
                                        </p:tgtEl>
                                        <p:attrNameLst>
                                          <p:attrName>style.visibility</p:attrName>
                                        </p:attrNameLst>
                                      </p:cBhvr>
                                      <p:to>
                                        <p:strVal val="visible"/>
                                      </p:to>
                                    </p:set>
                                  </p:childTnLst>
                                </p:cTn>
                              </p:par>
                            </p:childTnLst>
                          </p:cTn>
                        </p:par>
                      </p:childTnLst>
                    </p:cTn>
                  </p:par>
                  <p:par>
                    <p:cTn id="143" fill="hold">
                      <p:stCondLst>
                        <p:cond delay="indefinite"/>
                      </p:stCondLst>
                      <p:childTnLst>
                        <p:par>
                          <p:cTn id="144" fill="hold">
                            <p:stCondLst>
                              <p:cond delay="0"/>
                            </p:stCondLst>
                            <p:childTnLst>
                              <p:par>
                                <p:cTn id="145" presetID="1" presetClass="entr" presetSubtype="0" fill="hold" grpId="0" nodeType="clickEffect">
                                  <p:stCondLst>
                                    <p:cond delay="0"/>
                                  </p:stCondLst>
                                  <p:childTnLst>
                                    <p:set>
                                      <p:cBhvr>
                                        <p:cTn id="146" dur="1" fill="hold">
                                          <p:stCondLst>
                                            <p:cond delay="0"/>
                                          </p:stCondLst>
                                        </p:cTn>
                                        <p:tgtEl>
                                          <p:spTgt spid="57"/>
                                        </p:tgtEl>
                                        <p:attrNameLst>
                                          <p:attrName>style.visibility</p:attrName>
                                        </p:attrNameLst>
                                      </p:cBhvr>
                                      <p:to>
                                        <p:strVal val="visible"/>
                                      </p:to>
                                    </p:set>
                                  </p:childTnLst>
                                </p:cTn>
                              </p:par>
                              <p:par>
                                <p:cTn id="147" presetID="1" presetClass="entr" presetSubtype="0" fill="hold" grpId="0" nodeType="withEffect">
                                  <p:stCondLst>
                                    <p:cond delay="0"/>
                                  </p:stCondLst>
                                  <p:childTnLst>
                                    <p:set>
                                      <p:cBhvr>
                                        <p:cTn id="148" dur="1" fill="hold">
                                          <p:stCondLst>
                                            <p:cond delay="0"/>
                                          </p:stCondLst>
                                        </p:cTn>
                                        <p:tgtEl>
                                          <p:spTgt spid="59"/>
                                        </p:tgtEl>
                                        <p:attrNameLst>
                                          <p:attrName>style.visibility</p:attrName>
                                        </p:attrNameLst>
                                      </p:cBhvr>
                                      <p:to>
                                        <p:strVal val="visible"/>
                                      </p:to>
                                    </p:set>
                                  </p:childTnLst>
                                </p:cTn>
                              </p:par>
                            </p:childTnLst>
                          </p:cTn>
                        </p:par>
                      </p:childTnLst>
                    </p:cTn>
                  </p:par>
                  <p:par>
                    <p:cTn id="149" fill="hold">
                      <p:stCondLst>
                        <p:cond delay="indefinite"/>
                      </p:stCondLst>
                      <p:childTnLst>
                        <p:par>
                          <p:cTn id="150" fill="hold">
                            <p:stCondLst>
                              <p:cond delay="0"/>
                            </p:stCondLst>
                            <p:childTnLst>
                              <p:par>
                                <p:cTn id="151" presetID="1" presetClass="entr" presetSubtype="0" fill="hold" grpId="0" nodeType="clickEffect">
                                  <p:stCondLst>
                                    <p:cond delay="0"/>
                                  </p:stCondLst>
                                  <p:childTnLst>
                                    <p:set>
                                      <p:cBhvr>
                                        <p:cTn id="152" dur="1" fill="hold">
                                          <p:stCondLst>
                                            <p:cond delay="0"/>
                                          </p:stCondLst>
                                        </p:cTn>
                                        <p:tgtEl>
                                          <p:spTgt spid="58"/>
                                        </p:tgtEl>
                                        <p:attrNameLst>
                                          <p:attrName>style.visibility</p:attrName>
                                        </p:attrNameLst>
                                      </p:cBhvr>
                                      <p:to>
                                        <p:strVal val="visible"/>
                                      </p:to>
                                    </p:set>
                                  </p:childTnLst>
                                </p:cTn>
                              </p:par>
                              <p:par>
                                <p:cTn id="153" presetID="1" presetClass="entr" presetSubtype="0" fill="hold" grpId="0" nodeType="withEffect">
                                  <p:stCondLst>
                                    <p:cond delay="0"/>
                                  </p:stCondLst>
                                  <p:childTnLst>
                                    <p:set>
                                      <p:cBhvr>
                                        <p:cTn id="154" dur="1" fill="hold">
                                          <p:stCondLst>
                                            <p:cond delay="0"/>
                                          </p:stCondLst>
                                        </p:cTn>
                                        <p:tgtEl>
                                          <p:spTgt spid="61"/>
                                        </p:tgtEl>
                                        <p:attrNameLst>
                                          <p:attrName>style.visibility</p:attrName>
                                        </p:attrNameLst>
                                      </p:cBhvr>
                                      <p:to>
                                        <p:strVal val="visible"/>
                                      </p:to>
                                    </p:set>
                                  </p:childTnLst>
                                </p:cTn>
                              </p:par>
                            </p:childTnLst>
                          </p:cTn>
                        </p:par>
                      </p:childTnLst>
                    </p:cTn>
                  </p:par>
                  <p:par>
                    <p:cTn id="155" fill="hold">
                      <p:stCondLst>
                        <p:cond delay="indefinite"/>
                      </p:stCondLst>
                      <p:childTnLst>
                        <p:par>
                          <p:cTn id="156" fill="hold">
                            <p:stCondLst>
                              <p:cond delay="0"/>
                            </p:stCondLst>
                            <p:childTnLst>
                              <p:par>
                                <p:cTn id="157" presetID="1" presetClass="entr" presetSubtype="0" fill="hold" grpId="0" nodeType="clickEffect">
                                  <p:stCondLst>
                                    <p:cond delay="0"/>
                                  </p:stCondLst>
                                  <p:childTnLst>
                                    <p:set>
                                      <p:cBhvr>
                                        <p:cTn id="158" dur="1" fill="hold">
                                          <p:stCondLst>
                                            <p:cond delay="0"/>
                                          </p:stCondLst>
                                        </p:cTn>
                                        <p:tgtEl>
                                          <p:spTgt spid="56"/>
                                        </p:tgtEl>
                                        <p:attrNameLst>
                                          <p:attrName>style.visibility</p:attrName>
                                        </p:attrNameLst>
                                      </p:cBhvr>
                                      <p:to>
                                        <p:strVal val="visible"/>
                                      </p:to>
                                    </p:set>
                                  </p:childTnLst>
                                </p:cTn>
                              </p:par>
                              <p:par>
                                <p:cTn id="159" presetID="1" presetClass="entr" presetSubtype="0" fill="hold" grpId="0" nodeType="withEffect">
                                  <p:stCondLst>
                                    <p:cond delay="0"/>
                                  </p:stCondLst>
                                  <p:childTnLst>
                                    <p:set>
                                      <p:cBhvr>
                                        <p:cTn id="160" dur="1" fill="hold">
                                          <p:stCondLst>
                                            <p:cond delay="0"/>
                                          </p:stCondLst>
                                        </p:cTn>
                                        <p:tgtEl>
                                          <p:spTgt spid="60"/>
                                        </p:tgtEl>
                                        <p:attrNameLst>
                                          <p:attrName>style.visibility</p:attrName>
                                        </p:attrNameLst>
                                      </p:cBhvr>
                                      <p:to>
                                        <p:strVal val="visible"/>
                                      </p:to>
                                    </p:set>
                                  </p:childTnLst>
                                </p:cTn>
                              </p:par>
                            </p:childTnLst>
                          </p:cTn>
                        </p:par>
                      </p:childTnLst>
                    </p:cTn>
                  </p:par>
                  <p:par>
                    <p:cTn id="161" fill="hold">
                      <p:stCondLst>
                        <p:cond delay="indefinite"/>
                      </p:stCondLst>
                      <p:childTnLst>
                        <p:par>
                          <p:cTn id="162" fill="hold">
                            <p:stCondLst>
                              <p:cond delay="0"/>
                            </p:stCondLst>
                            <p:childTnLst>
                              <p:par>
                                <p:cTn id="163" presetID="1" presetClass="exit" presetSubtype="0" fill="hold" nodeType="clickEffect">
                                  <p:stCondLst>
                                    <p:cond delay="0"/>
                                  </p:stCondLst>
                                  <p:childTnLst>
                                    <p:set>
                                      <p:cBhvr>
                                        <p:cTn id="164" dur="1" fill="hold">
                                          <p:stCondLst>
                                            <p:cond delay="0"/>
                                          </p:stCondLst>
                                        </p:cTn>
                                        <p:tgtEl>
                                          <p:spTgt spid="64"/>
                                        </p:tgtEl>
                                        <p:attrNameLst>
                                          <p:attrName>style.visibility</p:attrName>
                                        </p:attrNameLst>
                                      </p:cBhvr>
                                      <p:to>
                                        <p:strVal val="hidden"/>
                                      </p:to>
                                    </p:set>
                                  </p:childTnLst>
                                </p:cTn>
                              </p:par>
                              <p:par>
                                <p:cTn id="165" presetID="1" presetClass="exit" presetSubtype="0" fill="hold" grpId="1" nodeType="withEffect">
                                  <p:stCondLst>
                                    <p:cond delay="0"/>
                                  </p:stCondLst>
                                  <p:childTnLst>
                                    <p:set>
                                      <p:cBhvr>
                                        <p:cTn id="166" dur="1" fill="hold">
                                          <p:stCondLst>
                                            <p:cond delay="0"/>
                                          </p:stCondLst>
                                        </p:cTn>
                                        <p:tgtEl>
                                          <p:spTgt spid="57"/>
                                        </p:tgtEl>
                                        <p:attrNameLst>
                                          <p:attrName>style.visibility</p:attrName>
                                        </p:attrNameLst>
                                      </p:cBhvr>
                                      <p:to>
                                        <p:strVal val="hidden"/>
                                      </p:to>
                                    </p:set>
                                  </p:childTnLst>
                                </p:cTn>
                              </p:par>
                              <p:par>
                                <p:cTn id="167" presetID="1" presetClass="exit" presetSubtype="0" fill="hold" grpId="1" nodeType="withEffect">
                                  <p:stCondLst>
                                    <p:cond delay="0"/>
                                  </p:stCondLst>
                                  <p:childTnLst>
                                    <p:set>
                                      <p:cBhvr>
                                        <p:cTn id="168" dur="1" fill="hold">
                                          <p:stCondLst>
                                            <p:cond delay="0"/>
                                          </p:stCondLst>
                                        </p:cTn>
                                        <p:tgtEl>
                                          <p:spTgt spid="59"/>
                                        </p:tgtEl>
                                        <p:attrNameLst>
                                          <p:attrName>style.visibility</p:attrName>
                                        </p:attrNameLst>
                                      </p:cBhvr>
                                      <p:to>
                                        <p:strVal val="hidden"/>
                                      </p:to>
                                    </p:set>
                                  </p:childTnLst>
                                </p:cTn>
                              </p:par>
                              <p:par>
                                <p:cTn id="169" presetID="1" presetClass="exit" presetSubtype="0" fill="hold" grpId="1" nodeType="withEffect">
                                  <p:stCondLst>
                                    <p:cond delay="0"/>
                                  </p:stCondLst>
                                  <p:childTnLst>
                                    <p:set>
                                      <p:cBhvr>
                                        <p:cTn id="170" dur="1" fill="hold">
                                          <p:stCondLst>
                                            <p:cond delay="0"/>
                                          </p:stCondLst>
                                        </p:cTn>
                                        <p:tgtEl>
                                          <p:spTgt spid="58"/>
                                        </p:tgtEl>
                                        <p:attrNameLst>
                                          <p:attrName>style.visibility</p:attrName>
                                        </p:attrNameLst>
                                      </p:cBhvr>
                                      <p:to>
                                        <p:strVal val="hidden"/>
                                      </p:to>
                                    </p:set>
                                  </p:childTnLst>
                                </p:cTn>
                              </p:par>
                              <p:par>
                                <p:cTn id="171" presetID="1" presetClass="exit" presetSubtype="0" fill="hold" grpId="1" nodeType="withEffect">
                                  <p:stCondLst>
                                    <p:cond delay="0"/>
                                  </p:stCondLst>
                                  <p:childTnLst>
                                    <p:set>
                                      <p:cBhvr>
                                        <p:cTn id="172" dur="1" fill="hold">
                                          <p:stCondLst>
                                            <p:cond delay="0"/>
                                          </p:stCondLst>
                                        </p:cTn>
                                        <p:tgtEl>
                                          <p:spTgt spid="61"/>
                                        </p:tgtEl>
                                        <p:attrNameLst>
                                          <p:attrName>style.visibility</p:attrName>
                                        </p:attrNameLst>
                                      </p:cBhvr>
                                      <p:to>
                                        <p:strVal val="hidden"/>
                                      </p:to>
                                    </p:set>
                                  </p:childTnLst>
                                </p:cTn>
                              </p:par>
                              <p:par>
                                <p:cTn id="173" presetID="1" presetClass="exit" presetSubtype="0" fill="hold" grpId="1" nodeType="withEffect">
                                  <p:stCondLst>
                                    <p:cond delay="0"/>
                                  </p:stCondLst>
                                  <p:childTnLst>
                                    <p:set>
                                      <p:cBhvr>
                                        <p:cTn id="174" dur="1" fill="hold">
                                          <p:stCondLst>
                                            <p:cond delay="0"/>
                                          </p:stCondLst>
                                        </p:cTn>
                                        <p:tgtEl>
                                          <p:spTgt spid="56"/>
                                        </p:tgtEl>
                                        <p:attrNameLst>
                                          <p:attrName>style.visibility</p:attrName>
                                        </p:attrNameLst>
                                      </p:cBhvr>
                                      <p:to>
                                        <p:strVal val="hidden"/>
                                      </p:to>
                                    </p:set>
                                  </p:childTnLst>
                                </p:cTn>
                              </p:par>
                              <p:par>
                                <p:cTn id="175" presetID="1" presetClass="exit" presetSubtype="0" fill="hold" grpId="1" nodeType="withEffect">
                                  <p:stCondLst>
                                    <p:cond delay="0"/>
                                  </p:stCondLst>
                                  <p:childTnLst>
                                    <p:set>
                                      <p:cBhvr>
                                        <p:cTn id="176" dur="1" fill="hold">
                                          <p:stCondLst>
                                            <p:cond delay="0"/>
                                          </p:stCondLst>
                                        </p:cTn>
                                        <p:tgtEl>
                                          <p:spTgt spid="60"/>
                                        </p:tgtEl>
                                        <p:attrNameLst>
                                          <p:attrName>style.visibility</p:attrName>
                                        </p:attrNameLst>
                                      </p:cBhvr>
                                      <p:to>
                                        <p:strVal val="hidden"/>
                                      </p:to>
                                    </p:set>
                                  </p:childTnLst>
                                </p:cTn>
                              </p:par>
                            </p:childTnLst>
                          </p:cTn>
                        </p:par>
                      </p:childTnLst>
                    </p:cTn>
                  </p:par>
                  <p:par>
                    <p:cTn id="177" fill="hold">
                      <p:stCondLst>
                        <p:cond delay="indefinite"/>
                      </p:stCondLst>
                      <p:childTnLst>
                        <p:par>
                          <p:cTn id="178" fill="hold">
                            <p:stCondLst>
                              <p:cond delay="0"/>
                            </p:stCondLst>
                            <p:childTnLst>
                              <p:par>
                                <p:cTn id="179" presetID="1" presetClass="entr" presetSubtype="0" fill="hold" grpId="0" nodeType="clickEffect">
                                  <p:stCondLst>
                                    <p:cond delay="0"/>
                                  </p:stCondLst>
                                  <p:childTnLst>
                                    <p:set>
                                      <p:cBhvr>
                                        <p:cTn id="18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81" fill="hold">
                      <p:stCondLst>
                        <p:cond delay="indefinite"/>
                      </p:stCondLst>
                      <p:childTnLst>
                        <p:par>
                          <p:cTn id="182" fill="hold">
                            <p:stCondLst>
                              <p:cond delay="0"/>
                            </p:stCondLst>
                            <p:childTnLst>
                              <p:par>
                                <p:cTn id="183" presetID="1" presetClass="entr" presetSubtype="0" fill="hold" grpId="0" nodeType="clickEffect">
                                  <p:stCondLst>
                                    <p:cond delay="0"/>
                                  </p:stCondLst>
                                  <p:childTnLst>
                                    <p:set>
                                      <p:cBhvr>
                                        <p:cTn id="18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85" fill="hold">
                      <p:stCondLst>
                        <p:cond delay="indefinite"/>
                      </p:stCondLst>
                      <p:childTnLst>
                        <p:par>
                          <p:cTn id="186" fill="hold">
                            <p:stCondLst>
                              <p:cond delay="0"/>
                            </p:stCondLst>
                            <p:childTnLst>
                              <p:par>
                                <p:cTn id="187" presetID="1" presetClass="entr" presetSubtype="0" fill="hold" grpId="0" nodeType="clickEffect">
                                  <p:stCondLst>
                                    <p:cond delay="0"/>
                                  </p:stCondLst>
                                  <p:childTnLst>
                                    <p:set>
                                      <p:cBhvr>
                                        <p:cTn id="18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89" fill="hold">
                      <p:stCondLst>
                        <p:cond delay="indefinite"/>
                      </p:stCondLst>
                      <p:childTnLst>
                        <p:par>
                          <p:cTn id="190" fill="hold">
                            <p:stCondLst>
                              <p:cond delay="0"/>
                            </p:stCondLst>
                            <p:childTnLst>
                              <p:par>
                                <p:cTn id="191" presetID="1" presetClass="entr" presetSubtype="0" fill="hold" grpId="0" nodeType="clickEffect">
                                  <p:stCondLst>
                                    <p:cond delay="0"/>
                                  </p:stCondLst>
                                  <p:childTnLst>
                                    <p:set>
                                      <p:cBhvr>
                                        <p:cTn id="19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4" grpId="1" animBg="1"/>
      <p:bldP spid="35" grpId="0" animBg="1"/>
      <p:bldP spid="35" grpId="1" animBg="1"/>
      <p:bldP spid="36" grpId="0" animBg="1"/>
      <p:bldP spid="36" grpId="1" animBg="1"/>
      <p:bldP spid="37" grpId="0" animBg="1"/>
      <p:bldP spid="37" grpId="1" animBg="1"/>
      <p:bldP spid="38" grpId="0" animBg="1"/>
      <p:bldP spid="38" grpId="1" animBg="1"/>
      <p:bldP spid="39" grpId="0" animBg="1"/>
      <p:bldP spid="39" grpId="1" animBg="1"/>
      <p:bldP spid="40" grpId="0" animBg="1"/>
      <p:bldP spid="40" grpId="1" animBg="1"/>
      <p:bldP spid="41" grpId="0" animBg="1"/>
      <p:bldP spid="41" grpId="1" animBg="1"/>
      <p:bldP spid="42" grpId="0" animBg="1"/>
      <p:bldP spid="42" grpId="1" animBg="1"/>
      <p:bldP spid="43" grpId="0" animBg="1"/>
      <p:bldP spid="43" grpId="1" animBg="1"/>
      <p:bldP spid="44" grpId="0" animBg="1"/>
      <p:bldP spid="44" grpId="1" animBg="1"/>
      <p:bldP spid="45" grpId="0" animBg="1"/>
      <p:bldP spid="45" grpId="1" animBg="1"/>
      <p:bldP spid="46" grpId="0" animBg="1"/>
      <p:bldP spid="46" grpId="1" animBg="1"/>
      <p:bldP spid="47" grpId="0" animBg="1"/>
      <p:bldP spid="47" grpId="1" animBg="1"/>
      <p:bldP spid="48" grpId="0" animBg="1"/>
      <p:bldP spid="48" grpId="1" animBg="1"/>
      <p:bldP spid="49" grpId="0" animBg="1"/>
      <p:bldP spid="49" grpId="1" animBg="1"/>
      <p:bldP spid="50" grpId="0" animBg="1"/>
      <p:bldP spid="50" grpId="1" animBg="1"/>
      <p:bldP spid="51" grpId="0" animBg="1"/>
      <p:bldP spid="51" grpId="1" animBg="1"/>
      <p:bldP spid="52" grpId="0" animBg="1"/>
      <p:bldP spid="52" grpId="1" animBg="1"/>
      <p:bldP spid="53" grpId="0" animBg="1"/>
      <p:bldP spid="53" grpId="1" animBg="1"/>
      <p:bldP spid="54" grpId="0" animBg="1"/>
      <p:bldP spid="54" grpId="1" animBg="1"/>
      <p:bldP spid="55" grpId="0" animBg="1"/>
      <p:bldP spid="55" grpId="1" animBg="1"/>
      <p:bldP spid="56" grpId="0" animBg="1"/>
      <p:bldP spid="56" grpId="1" animBg="1"/>
      <p:bldP spid="57" grpId="0" animBg="1"/>
      <p:bldP spid="57" grpId="1" animBg="1"/>
      <p:bldP spid="58" grpId="0" animBg="1"/>
      <p:bldP spid="58" grpId="1" animBg="1"/>
      <p:bldP spid="59" grpId="0" animBg="1"/>
      <p:bldP spid="59" grpId="1" animBg="1"/>
      <p:bldP spid="60" grpId="0" animBg="1"/>
      <p:bldP spid="60" grpId="1" animBg="1"/>
      <p:bldP spid="61" grpId="0" animBg="1"/>
      <p:bldP spid="61" grpId="1" animBg="1"/>
      <p:bldP spid="63" grpId="0" animBg="1"/>
      <p:bldP spid="63" grpId="1" animBg="1"/>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DEFBE-2EE1-486E-9F45-3F2866B10EAD}"/>
              </a:ext>
            </a:extLst>
          </p:cNvPr>
          <p:cNvSpPr>
            <a:spLocks noGrp="1"/>
          </p:cNvSpPr>
          <p:nvPr>
            <p:ph type="title"/>
          </p:nvPr>
        </p:nvSpPr>
        <p:spPr/>
        <p:txBody>
          <a:bodyPr/>
          <a:lstStyle/>
          <a:p>
            <a:r>
              <a:rPr lang="en-US" dirty="0"/>
              <a:t>Summary</a:t>
            </a:r>
          </a:p>
        </p:txBody>
      </p:sp>
      <p:sp>
        <p:nvSpPr>
          <p:cNvPr id="3" name="Content Placeholder 2">
            <a:extLst>
              <a:ext uri="{FF2B5EF4-FFF2-40B4-BE49-F238E27FC236}">
                <a16:creationId xmlns:a16="http://schemas.microsoft.com/office/drawing/2014/main" id="{53DEEB56-429D-488B-85A6-682376DE0A46}"/>
              </a:ext>
            </a:extLst>
          </p:cNvPr>
          <p:cNvSpPr>
            <a:spLocks noGrp="1"/>
          </p:cNvSpPr>
          <p:nvPr>
            <p:ph idx="1"/>
          </p:nvPr>
        </p:nvSpPr>
        <p:spPr/>
        <p:txBody>
          <a:bodyPr/>
          <a:lstStyle/>
          <a:p>
            <a:r>
              <a:rPr lang="en-US" sz="2800" dirty="0"/>
              <a:t>Adjustments are minimized to gain “lift” but the cost is loss in wetland functions</a:t>
            </a:r>
          </a:p>
          <a:p>
            <a:r>
              <a:rPr lang="en-US" sz="2800" dirty="0"/>
              <a:t>RFG demonstrates that Enhancement and Restoration can provide the greatest gain in ecological function  and are the preferred options to offset  wetland impacts.</a:t>
            </a:r>
          </a:p>
          <a:p>
            <a:pPr marL="0" indent="0">
              <a:buNone/>
            </a:pPr>
            <a:endParaRPr lang="en-US" dirty="0"/>
          </a:p>
        </p:txBody>
      </p:sp>
      <p:pic>
        <p:nvPicPr>
          <p:cNvPr id="8" name="Picture 7">
            <a:extLst>
              <a:ext uri="{FF2B5EF4-FFF2-40B4-BE49-F238E27FC236}">
                <a16:creationId xmlns:a16="http://schemas.microsoft.com/office/drawing/2014/main" id="{7ED0815E-FB6C-4A40-8777-CAE83A0EC3CA}"/>
              </a:ext>
            </a:extLst>
          </p:cNvPr>
          <p:cNvPicPr>
            <a:picLocks noChangeAspect="1"/>
          </p:cNvPicPr>
          <p:nvPr/>
        </p:nvPicPr>
        <p:blipFill>
          <a:blip r:embed="rId3"/>
          <a:stretch>
            <a:fillRect/>
          </a:stretch>
        </p:blipFill>
        <p:spPr>
          <a:xfrm>
            <a:off x="3267000" y="4724400"/>
            <a:ext cx="2610000" cy="1314000"/>
          </a:xfrm>
          <a:prstGeom prst="rect">
            <a:avLst/>
          </a:prstGeom>
        </p:spPr>
      </p:pic>
    </p:spTree>
    <p:extLst>
      <p:ext uri="{BB962C8B-B14F-4D97-AF65-F5344CB8AC3E}">
        <p14:creationId xmlns:p14="http://schemas.microsoft.com/office/powerpoint/2010/main" val="27285963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9AB0DF-9AB0-4D5F-9DD2-F5A14305A9CD}"/>
              </a:ext>
            </a:extLst>
          </p:cNvPr>
          <p:cNvSpPr>
            <a:spLocks noGrp="1"/>
          </p:cNvSpPr>
          <p:nvPr>
            <p:ph type="body" idx="1"/>
          </p:nvPr>
        </p:nvSpPr>
        <p:spPr/>
        <p:txBody>
          <a:bodyPr/>
          <a:lstStyle/>
          <a:p>
            <a:r>
              <a:rPr lang="en-US" dirty="0"/>
              <a:t>62-345.600(3), F.A.C.</a:t>
            </a:r>
          </a:p>
          <a:p>
            <a:r>
              <a:rPr lang="en-US" dirty="0"/>
              <a:t>Mitigation Determination</a:t>
            </a:r>
          </a:p>
          <a:p>
            <a:endParaRPr lang="en-US" dirty="0"/>
          </a:p>
        </p:txBody>
      </p:sp>
      <p:sp>
        <p:nvSpPr>
          <p:cNvPr id="3" name="Title 2">
            <a:extLst>
              <a:ext uri="{FF2B5EF4-FFF2-40B4-BE49-F238E27FC236}">
                <a16:creationId xmlns:a16="http://schemas.microsoft.com/office/drawing/2014/main" id="{FBFF02B8-1F61-4782-9965-CDBE976F2F3C}"/>
              </a:ext>
            </a:extLst>
          </p:cNvPr>
          <p:cNvSpPr>
            <a:spLocks noGrp="1"/>
          </p:cNvSpPr>
          <p:nvPr>
            <p:ph type="title"/>
          </p:nvPr>
        </p:nvSpPr>
        <p:spPr/>
        <p:txBody>
          <a:bodyPr/>
          <a:lstStyle/>
          <a:p>
            <a:r>
              <a:rPr lang="en-US" dirty="0"/>
              <a:t>The Calculations</a:t>
            </a:r>
          </a:p>
        </p:txBody>
      </p:sp>
    </p:spTree>
    <p:extLst>
      <p:ext uri="{BB962C8B-B14F-4D97-AF65-F5344CB8AC3E}">
        <p14:creationId xmlns:p14="http://schemas.microsoft.com/office/powerpoint/2010/main" val="12455370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1677B-F028-41ED-A7F6-9E9D4A964519}"/>
              </a:ext>
            </a:extLst>
          </p:cNvPr>
          <p:cNvSpPr>
            <a:spLocks noGrp="1"/>
          </p:cNvSpPr>
          <p:nvPr>
            <p:ph type="title"/>
          </p:nvPr>
        </p:nvSpPr>
        <p:spPr/>
        <p:txBody>
          <a:bodyPr/>
          <a:lstStyle/>
          <a:p>
            <a:r>
              <a:rPr lang="en-US" dirty="0"/>
              <a:t>Application</a:t>
            </a:r>
          </a:p>
        </p:txBody>
      </p:sp>
      <p:sp>
        <p:nvSpPr>
          <p:cNvPr id="3" name="Content Placeholder 2">
            <a:extLst>
              <a:ext uri="{FF2B5EF4-FFF2-40B4-BE49-F238E27FC236}">
                <a16:creationId xmlns:a16="http://schemas.microsoft.com/office/drawing/2014/main" id="{25E30EC8-08C9-43CC-A3F2-6BFB3EB2B428}"/>
              </a:ext>
            </a:extLst>
          </p:cNvPr>
          <p:cNvSpPr>
            <a:spLocks noGrp="1"/>
          </p:cNvSpPr>
          <p:nvPr>
            <p:ph idx="1"/>
          </p:nvPr>
        </p:nvSpPr>
        <p:spPr>
          <a:xfrm>
            <a:off x="228600" y="2057401"/>
            <a:ext cx="5257800" cy="4119561"/>
          </a:xfrm>
        </p:spPr>
        <p:txBody>
          <a:bodyPr/>
          <a:lstStyle/>
          <a:p>
            <a:pPr>
              <a:spcBef>
                <a:spcPts val="4200"/>
              </a:spcBef>
            </a:pPr>
            <a:r>
              <a:rPr lang="en-US" sz="2400" dirty="0"/>
              <a:t>To determine if mitigation is provided: </a:t>
            </a:r>
          </a:p>
          <a:p>
            <a:pPr>
              <a:spcBef>
                <a:spcPts val="4200"/>
              </a:spcBef>
            </a:pPr>
            <a:r>
              <a:rPr lang="en-US" sz="2400" dirty="0"/>
              <a:t>To determine the number of mitigation bank credits needed to offset impacts:</a:t>
            </a:r>
          </a:p>
          <a:p>
            <a:pPr>
              <a:spcBef>
                <a:spcPts val="4200"/>
              </a:spcBef>
            </a:pPr>
            <a:endParaRPr lang="en-US" sz="2400" dirty="0"/>
          </a:p>
          <a:p>
            <a:pPr marL="0" indent="0">
              <a:buNone/>
            </a:pPr>
            <a:endParaRPr lang="en-US" dirty="0"/>
          </a:p>
        </p:txBody>
      </p:sp>
      <p:sp>
        <p:nvSpPr>
          <p:cNvPr id="5" name="TextBox 4">
            <a:extLst>
              <a:ext uri="{FF2B5EF4-FFF2-40B4-BE49-F238E27FC236}">
                <a16:creationId xmlns:a16="http://schemas.microsoft.com/office/drawing/2014/main" id="{FB1B3BFA-5D94-4ADA-9E56-6BC80EF818E3}"/>
              </a:ext>
            </a:extLst>
          </p:cNvPr>
          <p:cNvSpPr txBox="1"/>
          <p:nvPr/>
        </p:nvSpPr>
        <p:spPr>
          <a:xfrm>
            <a:off x="1177130" y="4314415"/>
            <a:ext cx="3188693" cy="400110"/>
          </a:xfrm>
          <a:prstGeom prst="rect">
            <a:avLst/>
          </a:prstGeom>
          <a:noFill/>
        </p:spPr>
        <p:txBody>
          <a:bodyPr wrap="none">
            <a:spAutoFit/>
          </a:bodyPr>
          <a:lstStyle/>
          <a:p>
            <a:pPr>
              <a:defRPr/>
            </a:pPr>
            <a:r>
              <a:rPr lang="en-US" sz="2000" dirty="0">
                <a:latin typeface="Symbol" panose="05050102010706020507" pitchFamily="18" charset="2"/>
              </a:rPr>
              <a:t>S</a:t>
            </a:r>
            <a:r>
              <a:rPr lang="en-US" sz="2000" dirty="0">
                <a:latin typeface="Franklin Gothic Demi" panose="020B0703020102020204" pitchFamily="34" charset="0"/>
              </a:rPr>
              <a:t>FL = FL</a:t>
            </a:r>
            <a:r>
              <a:rPr lang="en-US" sz="2000" baseline="-25000" dirty="0">
                <a:latin typeface="Franklin Gothic Demi" panose="020B0703020102020204" pitchFamily="34" charset="0"/>
              </a:rPr>
              <a:t>1</a:t>
            </a:r>
            <a:r>
              <a:rPr lang="en-US" sz="2000" dirty="0">
                <a:latin typeface="Franklin Gothic Demi" panose="020B0703020102020204" pitchFamily="34" charset="0"/>
              </a:rPr>
              <a:t>+FL</a:t>
            </a:r>
            <a:r>
              <a:rPr lang="en-US" sz="2000" baseline="-25000" dirty="0">
                <a:latin typeface="Franklin Gothic Demi" panose="020B0703020102020204" pitchFamily="34" charset="0"/>
              </a:rPr>
              <a:t>2</a:t>
            </a:r>
            <a:r>
              <a:rPr lang="en-US" sz="2000" dirty="0">
                <a:latin typeface="Franklin Gothic Demi" panose="020B0703020102020204" pitchFamily="34" charset="0"/>
              </a:rPr>
              <a:t>+FL</a:t>
            </a:r>
            <a:r>
              <a:rPr lang="en-US" sz="2000" baseline="-25000" dirty="0">
                <a:latin typeface="Franklin Gothic Demi" panose="020B0703020102020204" pitchFamily="34" charset="0"/>
              </a:rPr>
              <a:t>3</a:t>
            </a:r>
            <a:r>
              <a:rPr lang="en-US" sz="2000" dirty="0">
                <a:latin typeface="Franklin Gothic Demi" panose="020B0703020102020204" pitchFamily="34" charset="0"/>
              </a:rPr>
              <a:t>+FL</a:t>
            </a:r>
            <a:r>
              <a:rPr lang="en-US" sz="2000" baseline="-25000" dirty="0">
                <a:latin typeface="Franklin Gothic Demi" panose="020B0703020102020204" pitchFamily="34" charset="0"/>
              </a:rPr>
              <a:t>4</a:t>
            </a:r>
            <a:r>
              <a:rPr lang="en-US" sz="2000" dirty="0">
                <a:latin typeface="Franklin Gothic Demi" panose="020B0703020102020204" pitchFamily="34" charset="0"/>
              </a:rPr>
              <a:t>+…</a:t>
            </a:r>
          </a:p>
        </p:txBody>
      </p:sp>
      <p:sp>
        <p:nvSpPr>
          <p:cNvPr id="10" name="TextBox 9">
            <a:extLst>
              <a:ext uri="{FF2B5EF4-FFF2-40B4-BE49-F238E27FC236}">
                <a16:creationId xmlns:a16="http://schemas.microsoft.com/office/drawing/2014/main" id="{23330B0D-41FF-403C-97E2-0590E1599A99}"/>
              </a:ext>
            </a:extLst>
          </p:cNvPr>
          <p:cNvSpPr txBox="1"/>
          <p:nvPr/>
        </p:nvSpPr>
        <p:spPr>
          <a:xfrm>
            <a:off x="1552751" y="2771746"/>
            <a:ext cx="915635" cy="400110"/>
          </a:xfrm>
          <a:prstGeom prst="rect">
            <a:avLst/>
          </a:prstGeom>
          <a:noFill/>
        </p:spPr>
        <p:txBody>
          <a:bodyPr wrap="none" rtlCol="0">
            <a:spAutoFit/>
          </a:bodyPr>
          <a:lstStyle/>
          <a:p>
            <a:r>
              <a:rPr lang="en-US" sz="2000" dirty="0">
                <a:latin typeface="Franklin Gothic Demi" panose="020B0703020102020204" pitchFamily="34" charset="0"/>
              </a:rPr>
              <a:t>FG&gt;FL</a:t>
            </a:r>
          </a:p>
        </p:txBody>
      </p:sp>
      <p:graphicFrame>
        <p:nvGraphicFramePr>
          <p:cNvPr id="15" name="Table 14">
            <a:extLst>
              <a:ext uri="{FF2B5EF4-FFF2-40B4-BE49-F238E27FC236}">
                <a16:creationId xmlns:a16="http://schemas.microsoft.com/office/drawing/2014/main" id="{85D4E7BA-B341-439F-9178-A9E798746D8C}"/>
              </a:ext>
            </a:extLst>
          </p:cNvPr>
          <p:cNvGraphicFramePr>
            <a:graphicFrameLocks noGrp="1"/>
          </p:cNvGraphicFramePr>
          <p:nvPr>
            <p:extLst>
              <p:ext uri="{D42A27DB-BD31-4B8C-83A1-F6EECF244321}">
                <p14:modId xmlns:p14="http://schemas.microsoft.com/office/powerpoint/2010/main" val="1658321152"/>
              </p:ext>
            </p:extLst>
          </p:nvPr>
        </p:nvGraphicFramePr>
        <p:xfrm>
          <a:off x="5237994" y="2057400"/>
          <a:ext cx="3695700" cy="1714500"/>
        </p:xfrm>
        <a:graphic>
          <a:graphicData uri="http://schemas.openxmlformats.org/drawingml/2006/table">
            <a:tbl>
              <a:tblPr/>
              <a:tblGrid>
                <a:gridCol w="1689100">
                  <a:extLst>
                    <a:ext uri="{9D8B030D-6E8A-4147-A177-3AD203B41FA5}">
                      <a16:colId xmlns:a16="http://schemas.microsoft.com/office/drawing/2014/main" val="3130672813"/>
                    </a:ext>
                  </a:extLst>
                </a:gridCol>
                <a:gridCol w="609600">
                  <a:extLst>
                    <a:ext uri="{9D8B030D-6E8A-4147-A177-3AD203B41FA5}">
                      <a16:colId xmlns:a16="http://schemas.microsoft.com/office/drawing/2014/main" val="3024488334"/>
                    </a:ext>
                  </a:extLst>
                </a:gridCol>
                <a:gridCol w="609600">
                  <a:extLst>
                    <a:ext uri="{9D8B030D-6E8A-4147-A177-3AD203B41FA5}">
                      <a16:colId xmlns:a16="http://schemas.microsoft.com/office/drawing/2014/main" val="3889455638"/>
                    </a:ext>
                  </a:extLst>
                </a:gridCol>
                <a:gridCol w="787400">
                  <a:extLst>
                    <a:ext uri="{9D8B030D-6E8A-4147-A177-3AD203B41FA5}">
                      <a16:colId xmlns:a16="http://schemas.microsoft.com/office/drawing/2014/main" val="2812628412"/>
                    </a:ext>
                  </a:extLst>
                </a:gridCol>
              </a:tblGrid>
              <a:tr h="342900">
                <a:tc>
                  <a:txBody>
                    <a:bodyPr/>
                    <a:lstStyle/>
                    <a:p>
                      <a:pPr algn="l" fontAlgn="b"/>
                      <a:r>
                        <a:rPr lang="en-US" sz="2000" b="0" i="0" u="none" strike="noStrike">
                          <a:solidFill>
                            <a:srgbClr val="000000"/>
                          </a:solidFill>
                          <a:effectLst/>
                          <a:latin typeface="Franklin Gothic Demi" panose="020B0703020102020204" pitchFamily="34" charset="0"/>
                        </a:rPr>
                        <a:t>Assessment </a:t>
                      </a:r>
                    </a:p>
                  </a:txBody>
                  <a:tcPr marL="9525" marR="9525" marT="952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Franklin Gothic Demi" panose="020B0703020102020204" pitchFamily="34" charset="0"/>
                        </a:rPr>
                        <a:t>FL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dirty="0">
                          <a:solidFill>
                            <a:srgbClr val="000000"/>
                          </a:solidFill>
                          <a:effectLst/>
                          <a:latin typeface="Franklin Gothic Demi" panose="020B0703020102020204" pitchFamily="34" charset="0"/>
                        </a:rPr>
                        <a:t>FG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dirty="0">
                          <a:solidFill>
                            <a:srgbClr val="000000"/>
                          </a:solidFill>
                          <a:effectLst/>
                          <a:latin typeface="Franklin Gothic Demi" panose="020B0703020102020204" pitchFamily="34" charset="0"/>
                        </a:rPr>
                        <a:t>FG&gt;FL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9661284"/>
                  </a:ext>
                </a:extLst>
              </a:tr>
              <a:tr h="342900">
                <a:tc>
                  <a:txBody>
                    <a:bodyPr/>
                    <a:lstStyle/>
                    <a:p>
                      <a:pPr algn="l" fontAlgn="b"/>
                      <a:r>
                        <a:rPr lang="en-US" sz="2000" b="0" i="0" u="none" strike="noStrike" dirty="0">
                          <a:solidFill>
                            <a:srgbClr val="000000"/>
                          </a:solidFill>
                          <a:effectLst/>
                          <a:latin typeface="Franklin Gothic Demi" panose="020B0703020102020204" pitchFamily="34" charset="0"/>
                        </a:rPr>
                        <a:t>Impact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2000" b="0" i="0" u="none" strike="noStrike">
                          <a:solidFill>
                            <a:srgbClr val="000000"/>
                          </a:solidFill>
                          <a:effectLst/>
                          <a:latin typeface="Franklin Gothic Demi" panose="020B070302010202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2000" b="0" i="0" u="none" strike="noStrike">
                          <a:solidFill>
                            <a:srgbClr val="000000"/>
                          </a:solidFill>
                          <a:effectLst/>
                          <a:latin typeface="Franklin Gothic Demi" panose="020B07030201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82020272"/>
                  </a:ext>
                </a:extLst>
              </a:tr>
              <a:tr h="342900">
                <a:tc>
                  <a:txBody>
                    <a:bodyPr/>
                    <a:lstStyle/>
                    <a:p>
                      <a:pPr algn="l" fontAlgn="b"/>
                      <a:r>
                        <a:rPr lang="en-US" sz="2000" b="0" i="0" u="none" strike="noStrike" dirty="0">
                          <a:solidFill>
                            <a:srgbClr val="000000"/>
                          </a:solidFill>
                          <a:effectLst/>
                          <a:latin typeface="Franklin Gothic Demi" panose="020B0703020102020204" pitchFamily="34" charset="0"/>
                        </a:rPr>
                        <a:t>Preservation </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2000" b="0" i="0" u="none" strike="noStrike">
                          <a:solidFill>
                            <a:srgbClr val="000000"/>
                          </a:solidFill>
                          <a:effectLst/>
                          <a:latin typeface="Franklin Gothic Demi" panose="020B07030201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2000" b="0" i="0" u="none" strike="noStrike">
                          <a:solidFill>
                            <a:srgbClr val="000000"/>
                          </a:solidFill>
                          <a:effectLst/>
                          <a:latin typeface="Franklin Gothic Demi" panose="020B0703020102020204" pitchFamily="34" charset="0"/>
                        </a:rPr>
                        <a:t>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2000" b="0" i="0" u="none" strike="noStrike">
                          <a:solidFill>
                            <a:srgbClr val="000000"/>
                          </a:solidFill>
                          <a:effectLst/>
                          <a:latin typeface="Franklin Gothic Demi" panose="020B0703020102020204" pitchFamily="34" charset="0"/>
                        </a:rPr>
                        <a:t>No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513776065"/>
                  </a:ext>
                </a:extLst>
              </a:tr>
              <a:tr h="342900">
                <a:tc>
                  <a:txBody>
                    <a:bodyPr/>
                    <a:lstStyle/>
                    <a:p>
                      <a:pPr algn="l" fontAlgn="b"/>
                      <a:r>
                        <a:rPr lang="en-US" sz="2000" b="0" i="0" u="none" strike="noStrike">
                          <a:solidFill>
                            <a:srgbClr val="000000"/>
                          </a:solidFill>
                          <a:effectLst/>
                          <a:latin typeface="Franklin Gothic Demi" panose="020B0703020102020204" pitchFamily="34" charset="0"/>
                        </a:rPr>
                        <a:t>Enhancement</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2000" b="0" i="0" u="none" strike="noStrike" dirty="0">
                          <a:solidFill>
                            <a:srgbClr val="000000"/>
                          </a:solidFill>
                          <a:effectLst/>
                          <a:latin typeface="Franklin Gothic Demi" panose="020B07030201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2000" b="0" i="0" u="none" strike="noStrike">
                          <a:solidFill>
                            <a:srgbClr val="000000"/>
                          </a:solidFill>
                          <a:effectLst/>
                          <a:latin typeface="Franklin Gothic Demi" panose="020B0703020102020204" pitchFamily="34" charset="0"/>
                        </a:rPr>
                        <a:t>0.7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2000" b="0" i="0" u="none" strike="noStrike">
                          <a:solidFill>
                            <a:srgbClr val="000000"/>
                          </a:solidFill>
                          <a:effectLst/>
                          <a:latin typeface="Franklin Gothic Demi" panose="020B0703020102020204" pitchFamily="34" charset="0"/>
                        </a:rPr>
                        <a:t>No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905073654"/>
                  </a:ext>
                </a:extLst>
              </a:tr>
              <a:tr h="342900">
                <a:tc>
                  <a:txBody>
                    <a:bodyPr/>
                    <a:lstStyle/>
                    <a:p>
                      <a:pPr algn="l" fontAlgn="b"/>
                      <a:r>
                        <a:rPr lang="en-US" sz="2000" b="0" i="0" u="none" strike="noStrike">
                          <a:solidFill>
                            <a:srgbClr val="000000"/>
                          </a:solidFill>
                          <a:effectLst/>
                          <a:latin typeface="Franklin Gothic Demi" panose="020B0703020102020204" pitchFamily="34" charset="0"/>
                        </a:rPr>
                        <a:t>Creation </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2000" b="0" i="0" u="none" strike="noStrike" dirty="0">
                          <a:solidFill>
                            <a:srgbClr val="000000"/>
                          </a:solidFill>
                          <a:effectLst/>
                          <a:latin typeface="Franklin Gothic Demi" panose="020B07030201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2000" b="0" i="0" u="none" strike="noStrike">
                          <a:solidFill>
                            <a:srgbClr val="000000"/>
                          </a:solidFill>
                          <a:effectLst/>
                          <a:latin typeface="Franklin Gothic Demi" panose="020B0703020102020204" pitchFamily="34" charset="0"/>
                        </a:rPr>
                        <a:t>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2000" b="0" i="0" u="none" strike="noStrike" dirty="0">
                          <a:solidFill>
                            <a:srgbClr val="000000"/>
                          </a:solidFill>
                          <a:effectLst/>
                          <a:latin typeface="Franklin Gothic Demi" panose="020B0703020102020204" pitchFamily="34" charset="0"/>
                        </a:rPr>
                        <a:t>No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615016494"/>
                  </a:ext>
                </a:extLst>
              </a:tr>
            </a:tbl>
          </a:graphicData>
        </a:graphic>
      </p:graphicFrame>
      <p:graphicFrame>
        <p:nvGraphicFramePr>
          <p:cNvPr id="14" name="Table 13">
            <a:extLst>
              <a:ext uri="{FF2B5EF4-FFF2-40B4-BE49-F238E27FC236}">
                <a16:creationId xmlns:a16="http://schemas.microsoft.com/office/drawing/2014/main" id="{B3FDDEF8-3786-45DC-A933-60B506B0AA73}"/>
              </a:ext>
            </a:extLst>
          </p:cNvPr>
          <p:cNvGraphicFramePr>
            <a:graphicFrameLocks noGrp="1"/>
          </p:cNvGraphicFramePr>
          <p:nvPr>
            <p:extLst>
              <p:ext uri="{D42A27DB-BD31-4B8C-83A1-F6EECF244321}">
                <p14:modId xmlns:p14="http://schemas.microsoft.com/office/powerpoint/2010/main" val="202291013"/>
              </p:ext>
            </p:extLst>
          </p:nvPr>
        </p:nvGraphicFramePr>
        <p:xfrm>
          <a:off x="628651" y="4774881"/>
          <a:ext cx="7886697" cy="1828939"/>
        </p:xfrm>
        <a:graphic>
          <a:graphicData uri="http://schemas.openxmlformats.org/drawingml/2006/table">
            <a:tbl>
              <a:tblPr/>
              <a:tblGrid>
                <a:gridCol w="1287427">
                  <a:extLst>
                    <a:ext uri="{9D8B030D-6E8A-4147-A177-3AD203B41FA5}">
                      <a16:colId xmlns:a16="http://schemas.microsoft.com/office/drawing/2014/main" val="2998177825"/>
                    </a:ext>
                  </a:extLst>
                </a:gridCol>
                <a:gridCol w="856671">
                  <a:extLst>
                    <a:ext uri="{9D8B030D-6E8A-4147-A177-3AD203B41FA5}">
                      <a16:colId xmlns:a16="http://schemas.microsoft.com/office/drawing/2014/main" val="473999561"/>
                    </a:ext>
                  </a:extLst>
                </a:gridCol>
                <a:gridCol w="588054">
                  <a:extLst>
                    <a:ext uri="{9D8B030D-6E8A-4147-A177-3AD203B41FA5}">
                      <a16:colId xmlns:a16="http://schemas.microsoft.com/office/drawing/2014/main" val="19363772"/>
                    </a:ext>
                  </a:extLst>
                </a:gridCol>
                <a:gridCol w="464635">
                  <a:extLst>
                    <a:ext uri="{9D8B030D-6E8A-4147-A177-3AD203B41FA5}">
                      <a16:colId xmlns:a16="http://schemas.microsoft.com/office/drawing/2014/main" val="2050959407"/>
                    </a:ext>
                  </a:extLst>
                </a:gridCol>
                <a:gridCol w="631613">
                  <a:extLst>
                    <a:ext uri="{9D8B030D-6E8A-4147-A177-3AD203B41FA5}">
                      <a16:colId xmlns:a16="http://schemas.microsoft.com/office/drawing/2014/main" val="2733158358"/>
                    </a:ext>
                  </a:extLst>
                </a:gridCol>
                <a:gridCol w="464635">
                  <a:extLst>
                    <a:ext uri="{9D8B030D-6E8A-4147-A177-3AD203B41FA5}">
                      <a16:colId xmlns:a16="http://schemas.microsoft.com/office/drawing/2014/main" val="101807556"/>
                    </a:ext>
                  </a:extLst>
                </a:gridCol>
                <a:gridCol w="515455">
                  <a:extLst>
                    <a:ext uri="{9D8B030D-6E8A-4147-A177-3AD203B41FA5}">
                      <a16:colId xmlns:a16="http://schemas.microsoft.com/office/drawing/2014/main" val="4071053807"/>
                    </a:ext>
                  </a:extLst>
                </a:gridCol>
                <a:gridCol w="464635">
                  <a:extLst>
                    <a:ext uri="{9D8B030D-6E8A-4147-A177-3AD203B41FA5}">
                      <a16:colId xmlns:a16="http://schemas.microsoft.com/office/drawing/2014/main" val="16604877"/>
                    </a:ext>
                  </a:extLst>
                </a:gridCol>
                <a:gridCol w="464635">
                  <a:extLst>
                    <a:ext uri="{9D8B030D-6E8A-4147-A177-3AD203B41FA5}">
                      <a16:colId xmlns:a16="http://schemas.microsoft.com/office/drawing/2014/main" val="4174058868"/>
                    </a:ext>
                  </a:extLst>
                </a:gridCol>
                <a:gridCol w="464635">
                  <a:extLst>
                    <a:ext uri="{9D8B030D-6E8A-4147-A177-3AD203B41FA5}">
                      <a16:colId xmlns:a16="http://schemas.microsoft.com/office/drawing/2014/main" val="2949590444"/>
                    </a:ext>
                  </a:extLst>
                </a:gridCol>
                <a:gridCol w="542074">
                  <a:extLst>
                    <a:ext uri="{9D8B030D-6E8A-4147-A177-3AD203B41FA5}">
                      <a16:colId xmlns:a16="http://schemas.microsoft.com/office/drawing/2014/main" val="2878604420"/>
                    </a:ext>
                  </a:extLst>
                </a:gridCol>
                <a:gridCol w="464635">
                  <a:extLst>
                    <a:ext uri="{9D8B030D-6E8A-4147-A177-3AD203B41FA5}">
                      <a16:colId xmlns:a16="http://schemas.microsoft.com/office/drawing/2014/main" val="956687015"/>
                    </a:ext>
                  </a:extLst>
                </a:gridCol>
                <a:gridCol w="677593">
                  <a:extLst>
                    <a:ext uri="{9D8B030D-6E8A-4147-A177-3AD203B41FA5}">
                      <a16:colId xmlns:a16="http://schemas.microsoft.com/office/drawing/2014/main" val="883711343"/>
                    </a:ext>
                  </a:extLst>
                </a:gridCol>
              </a:tblGrid>
              <a:tr h="261277">
                <a:tc>
                  <a:txBody>
                    <a:bodyPr/>
                    <a:lstStyle/>
                    <a:p>
                      <a:pPr algn="l" fontAlgn="b"/>
                      <a:endParaRPr lang="en-US" sz="1500" b="0" i="0" u="none" strike="noStrike">
                        <a:solidFill>
                          <a:srgbClr val="000000"/>
                        </a:solidFill>
                        <a:effectLst/>
                        <a:latin typeface="Franklin Gothic Demi" panose="020B0703020102020204" pitchFamily="34" charset="0"/>
                      </a:endParaRPr>
                    </a:p>
                  </a:txBody>
                  <a:tcPr marL="7258" marR="7258" marT="7258" marB="0" anchor="b">
                    <a:lnL>
                      <a:noFill/>
                    </a:lnL>
                    <a:lnR w="12700" cap="flat" cmpd="sng" algn="ctr">
                      <a:solidFill>
                        <a:schemeClr val="tx1"/>
                      </a:solidFill>
                      <a:prstDash val="solid"/>
                      <a:round/>
                      <a:headEnd type="none" w="med" len="med"/>
                      <a:tailEnd type="none" w="med" len="med"/>
                    </a:lnR>
                    <a:lnT>
                      <a:noFill/>
                    </a:lnT>
                    <a:lnB>
                      <a:noFill/>
                    </a:lnB>
                  </a:tcPr>
                </a:tc>
                <a:tc gridSpan="2">
                  <a:txBody>
                    <a:bodyPr/>
                    <a:lstStyle/>
                    <a:p>
                      <a:pPr algn="ctr" fontAlgn="b"/>
                      <a:r>
                        <a:rPr lang="en-US" sz="1500" b="0" i="0" u="none" strike="noStrike" dirty="0">
                          <a:solidFill>
                            <a:srgbClr val="000000"/>
                          </a:solidFill>
                          <a:effectLst/>
                          <a:latin typeface="Franklin Gothic Demi" panose="020B0703020102020204" pitchFamily="34" charset="0"/>
                        </a:rPr>
                        <a:t>Loc &amp; Land Sup</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hMerge="1">
                  <a:txBody>
                    <a:bodyPr/>
                    <a:lstStyle/>
                    <a:p>
                      <a:endParaRPr lang="en-US"/>
                    </a:p>
                  </a:txBody>
                  <a:tcPr/>
                </a:tc>
                <a:tc gridSpan="2">
                  <a:txBody>
                    <a:bodyPr/>
                    <a:lstStyle/>
                    <a:p>
                      <a:pPr algn="ctr" fontAlgn="b"/>
                      <a:r>
                        <a:rPr lang="en-US" sz="1500" b="0" i="0" u="none" strike="noStrike" dirty="0">
                          <a:solidFill>
                            <a:srgbClr val="000000"/>
                          </a:solidFill>
                          <a:effectLst/>
                          <a:latin typeface="Franklin Gothic Demi" panose="020B0703020102020204" pitchFamily="34" charset="0"/>
                        </a:rPr>
                        <a:t>Veg Com</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hMerge="1">
                  <a:txBody>
                    <a:bodyPr/>
                    <a:lstStyle/>
                    <a:p>
                      <a:endParaRPr lang="en-US"/>
                    </a:p>
                  </a:txBody>
                  <a:tcPr/>
                </a:tc>
                <a:tc gridSpan="2">
                  <a:txBody>
                    <a:bodyPr/>
                    <a:lstStyle/>
                    <a:p>
                      <a:pPr algn="ctr" fontAlgn="b"/>
                      <a:r>
                        <a:rPr lang="en-US" sz="1500" b="0" i="0" u="none" strike="noStrike" dirty="0">
                          <a:solidFill>
                            <a:srgbClr val="000000"/>
                          </a:solidFill>
                          <a:effectLst/>
                          <a:latin typeface="Franklin Gothic Demi" panose="020B0703020102020204" pitchFamily="34" charset="0"/>
                        </a:rPr>
                        <a:t>Wat Env</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hMerge="1">
                  <a:txBody>
                    <a:bodyPr/>
                    <a:lstStyle/>
                    <a:p>
                      <a:endParaRPr lang="en-US"/>
                    </a:p>
                  </a:txBody>
                  <a:tcPr/>
                </a:tc>
                <a:tc gridSpan="3">
                  <a:txBody>
                    <a:bodyPr/>
                    <a:lstStyle/>
                    <a:p>
                      <a:pPr algn="ctr" fontAlgn="b"/>
                      <a:r>
                        <a:rPr lang="en-US" sz="1500" b="0" i="0" u="none" strike="noStrike" dirty="0">
                          <a:solidFill>
                            <a:srgbClr val="000000"/>
                          </a:solidFill>
                          <a:effectLst/>
                          <a:latin typeface="Franklin Gothic Demi" panose="020B0703020102020204" pitchFamily="34" charset="0"/>
                        </a:rPr>
                        <a:t>Total</a:t>
                      </a:r>
                    </a:p>
                  </a:txBody>
                  <a:tcPr marL="7258" marR="7258" marT="7258"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hMerge="1">
                  <a:txBody>
                    <a:bodyPr/>
                    <a:lstStyle/>
                    <a:p>
                      <a:endParaRPr lang="en-US"/>
                    </a:p>
                  </a:txBody>
                  <a:tcPr/>
                </a:tc>
                <a:tc hMerge="1">
                  <a:txBody>
                    <a:bodyPr/>
                    <a:lstStyle/>
                    <a:p>
                      <a:endParaRPr lang="en-US"/>
                    </a:p>
                  </a:txBody>
                  <a:tcPr/>
                </a:tc>
                <a:tc>
                  <a:txBody>
                    <a:bodyPr/>
                    <a:lstStyle/>
                    <a:p>
                      <a:pPr algn="l" fontAlgn="b"/>
                      <a:endParaRPr lang="en-US" sz="1500" b="0" i="0" u="none" strike="noStrike">
                        <a:solidFill>
                          <a:srgbClr val="000000"/>
                        </a:solidFill>
                        <a:effectLst/>
                        <a:latin typeface="Franklin Gothic Demi" panose="020B0703020102020204" pitchFamily="34" charset="0"/>
                      </a:endParaRPr>
                    </a:p>
                  </a:txBody>
                  <a:tcPr marL="7258" marR="7258" marT="7258" marB="0" anchor="b">
                    <a:lnL w="6350" cap="flat" cmpd="sng" algn="ctr">
                      <a:noFill/>
                      <a:prstDash val="solid"/>
                      <a:round/>
                      <a:headEnd type="none" w="med" len="med"/>
                      <a:tailEnd type="none" w="med" len="med"/>
                    </a:lnL>
                    <a:lnR>
                      <a:noFill/>
                    </a:lnR>
                    <a:lnT>
                      <a:noFill/>
                    </a:lnT>
                    <a:lnB>
                      <a:noFill/>
                    </a:lnB>
                  </a:tcPr>
                </a:tc>
                <a:tc>
                  <a:txBody>
                    <a:bodyPr/>
                    <a:lstStyle/>
                    <a:p>
                      <a:pPr algn="l" fontAlgn="b"/>
                      <a:endParaRPr lang="en-US" sz="1500" b="0" i="0" u="none" strike="noStrike">
                        <a:solidFill>
                          <a:srgbClr val="000000"/>
                        </a:solidFill>
                        <a:effectLst/>
                        <a:latin typeface="Franklin Gothic Demi" panose="020B0703020102020204" pitchFamily="34" charset="0"/>
                      </a:endParaRPr>
                    </a:p>
                  </a:txBody>
                  <a:tcPr marL="7258" marR="7258" marT="7258" marB="0" anchor="b">
                    <a:lnL>
                      <a:noFill/>
                    </a:lnL>
                    <a:lnR>
                      <a:noFill/>
                    </a:lnR>
                    <a:lnT>
                      <a:noFill/>
                    </a:lnT>
                    <a:lnB>
                      <a:noFill/>
                    </a:lnB>
                  </a:tcPr>
                </a:tc>
                <a:tc>
                  <a:txBody>
                    <a:bodyPr/>
                    <a:lstStyle/>
                    <a:p>
                      <a:pPr algn="l" fontAlgn="b"/>
                      <a:endParaRPr lang="en-US" sz="1500" b="0" i="0" u="none" strike="noStrike">
                        <a:solidFill>
                          <a:srgbClr val="000000"/>
                        </a:solidFill>
                        <a:effectLst/>
                        <a:latin typeface="Franklin Gothic Demi" panose="020B0703020102020204" pitchFamily="34" charset="0"/>
                      </a:endParaRPr>
                    </a:p>
                  </a:txBody>
                  <a:tcPr marL="7258" marR="7258" marT="7258" marB="0" anchor="b">
                    <a:lnL>
                      <a:noFill/>
                    </a:lnL>
                    <a:lnR>
                      <a:noFill/>
                    </a:lnR>
                    <a:lnT>
                      <a:noFill/>
                    </a:lnT>
                    <a:lnB>
                      <a:noFill/>
                    </a:lnB>
                  </a:tcPr>
                </a:tc>
                <a:extLst>
                  <a:ext uri="{0D108BD9-81ED-4DB2-BD59-A6C34878D82A}">
                    <a16:rowId xmlns:a16="http://schemas.microsoft.com/office/drawing/2014/main" val="2856172619"/>
                  </a:ext>
                </a:extLst>
              </a:tr>
              <a:tr h="261277">
                <a:tc>
                  <a:txBody>
                    <a:bodyPr/>
                    <a:lstStyle/>
                    <a:p>
                      <a:pPr algn="l" fontAlgn="b"/>
                      <a:r>
                        <a:rPr lang="en-US" sz="1500" b="0" i="0" u="none" strike="noStrike" dirty="0">
                          <a:solidFill>
                            <a:srgbClr val="000000"/>
                          </a:solidFill>
                          <a:effectLst/>
                          <a:latin typeface="Franklin Gothic Demi" panose="020B0703020102020204" pitchFamily="34" charset="0"/>
                        </a:rPr>
                        <a:t>Assessment</a:t>
                      </a:r>
                    </a:p>
                  </a:txBody>
                  <a:tcPr marL="7258" marR="7258" marT="7258" marB="0" anchor="b">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Cur</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With</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Cur</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With</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Cur</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With</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Cur</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With</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500" b="0" i="0" u="none" strike="noStrike" dirty="0">
                          <a:solidFill>
                            <a:srgbClr val="000000"/>
                          </a:solidFill>
                          <a:effectLst/>
                          <a:latin typeface="Franklin Gothic Demi" panose="020B0703020102020204" pitchFamily="34" charset="0"/>
                        </a:rPr>
                        <a:t> </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500" b="0" i="0" u="none" strike="noStrike" dirty="0">
                          <a:solidFill>
                            <a:srgbClr val="000000"/>
                          </a:solidFill>
                          <a:effectLst/>
                          <a:latin typeface="Symbol" panose="05050102010706020507" pitchFamily="18" charset="2"/>
                        </a:rPr>
                        <a:t>D</a:t>
                      </a:r>
                    </a:p>
                  </a:txBody>
                  <a:tcPr marL="7258" marR="7258" marT="72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500" b="0" i="0" u="none" strike="noStrike" dirty="0">
                          <a:solidFill>
                            <a:srgbClr val="000000"/>
                          </a:solidFill>
                          <a:effectLst/>
                          <a:latin typeface="Franklin Gothic Demi" panose="020B0703020102020204" pitchFamily="34" charset="0"/>
                        </a:rPr>
                        <a:t>Ac</a:t>
                      </a:r>
                    </a:p>
                  </a:txBody>
                  <a:tcPr marL="7258" marR="7258" marT="72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500" b="0" i="0" u="none" strike="noStrike" dirty="0">
                          <a:solidFill>
                            <a:srgbClr val="000000"/>
                          </a:solidFill>
                          <a:effectLst/>
                          <a:latin typeface="Franklin Gothic Demi" panose="020B0703020102020204" pitchFamily="34" charset="0"/>
                        </a:rPr>
                        <a:t>FL</a:t>
                      </a:r>
                    </a:p>
                  </a:txBody>
                  <a:tcPr marL="7258" marR="7258" marT="7258"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92011333"/>
                  </a:ext>
                </a:extLst>
              </a:tr>
              <a:tr h="261277">
                <a:tc>
                  <a:txBody>
                    <a:bodyPr/>
                    <a:lstStyle/>
                    <a:p>
                      <a:pPr algn="l" fontAlgn="b"/>
                      <a:r>
                        <a:rPr lang="en-US" sz="1500" b="0" i="0" u="none" strike="noStrike" dirty="0">
                          <a:solidFill>
                            <a:srgbClr val="000000"/>
                          </a:solidFill>
                          <a:effectLst/>
                          <a:latin typeface="Franklin Gothic Demi" panose="020B0703020102020204" pitchFamily="34" charset="0"/>
                        </a:rPr>
                        <a:t>Impact </a:t>
                      </a:r>
                    </a:p>
                  </a:txBody>
                  <a:tcPr marL="7258" marR="7258" marT="7258"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10</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0</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10</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0</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r>
                        <a:rPr lang="en-US" sz="1500" b="0" i="0" u="none" strike="noStrike">
                          <a:solidFill>
                            <a:srgbClr val="000000"/>
                          </a:solidFill>
                          <a:effectLst/>
                          <a:latin typeface="Franklin Gothic Demi" panose="020B0703020102020204" pitchFamily="34" charset="0"/>
                        </a:rPr>
                        <a:t>10</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0</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30</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0</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-30</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-1</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1</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-1</a:t>
                      </a:r>
                    </a:p>
                  </a:txBody>
                  <a:tcPr marL="7258" marR="7258" marT="7258"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101563423"/>
                  </a:ext>
                </a:extLst>
              </a:tr>
              <a:tr h="261277">
                <a:tc>
                  <a:txBody>
                    <a:bodyPr/>
                    <a:lstStyle/>
                    <a:p>
                      <a:pPr algn="l" fontAlgn="b"/>
                      <a:r>
                        <a:rPr lang="en-US" sz="1500" b="0" i="0" u="none" strike="noStrike" dirty="0">
                          <a:solidFill>
                            <a:srgbClr val="000000"/>
                          </a:solidFill>
                          <a:effectLst/>
                          <a:latin typeface="Franklin Gothic Demi" panose="020B0703020102020204" pitchFamily="34" charset="0"/>
                        </a:rPr>
                        <a:t>Impact 2</a:t>
                      </a:r>
                    </a:p>
                  </a:txBody>
                  <a:tcPr marL="7258" marR="7258" marT="7258" marB="0" anchor="b">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8</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7</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9</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3</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500" b="0" i="0" u="none" strike="noStrike">
                          <a:solidFill>
                            <a:srgbClr val="000000"/>
                          </a:solidFill>
                          <a:effectLst/>
                          <a:latin typeface="Franklin Gothic Demi" panose="020B0703020102020204" pitchFamily="34" charset="0"/>
                        </a:rPr>
                        <a:t>9</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3</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26</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13</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-13</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-0.4</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7</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-3.03</a:t>
                      </a:r>
                    </a:p>
                  </a:txBody>
                  <a:tcPr marL="7258" marR="7258" marT="7258"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519101975"/>
                  </a:ext>
                </a:extLst>
              </a:tr>
              <a:tr h="261277">
                <a:tc>
                  <a:txBody>
                    <a:bodyPr/>
                    <a:lstStyle/>
                    <a:p>
                      <a:pPr algn="l" fontAlgn="b"/>
                      <a:r>
                        <a:rPr lang="en-US" sz="1500" b="0" i="0" u="none" strike="noStrike" dirty="0">
                          <a:solidFill>
                            <a:srgbClr val="000000"/>
                          </a:solidFill>
                          <a:effectLst/>
                          <a:latin typeface="Franklin Gothic Demi" panose="020B0703020102020204" pitchFamily="34" charset="0"/>
                        </a:rPr>
                        <a:t>Impact 3</a:t>
                      </a:r>
                    </a:p>
                  </a:txBody>
                  <a:tcPr marL="7258" marR="7258" marT="7258" marB="0" anchor="b">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8</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0</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9</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0</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500" b="0" i="0" u="none" strike="noStrike">
                          <a:solidFill>
                            <a:srgbClr val="000000"/>
                          </a:solidFill>
                          <a:effectLst/>
                          <a:latin typeface="Franklin Gothic Demi" panose="020B0703020102020204" pitchFamily="34" charset="0"/>
                        </a:rPr>
                        <a:t>9</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0</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26</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0</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-26</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-0.9</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5</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-4.33</a:t>
                      </a:r>
                    </a:p>
                  </a:txBody>
                  <a:tcPr marL="7258" marR="7258" marT="7258"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110670614"/>
                  </a:ext>
                </a:extLst>
              </a:tr>
              <a:tr h="261277">
                <a:tc>
                  <a:txBody>
                    <a:bodyPr/>
                    <a:lstStyle/>
                    <a:p>
                      <a:pPr algn="l" fontAlgn="b"/>
                      <a:r>
                        <a:rPr lang="en-US" sz="1500" b="0" i="0" u="none" strike="noStrike" dirty="0">
                          <a:solidFill>
                            <a:srgbClr val="000000"/>
                          </a:solidFill>
                          <a:effectLst/>
                          <a:latin typeface="Franklin Gothic Demi" panose="020B0703020102020204" pitchFamily="34" charset="0"/>
                        </a:rPr>
                        <a:t>Impact 4</a:t>
                      </a:r>
                    </a:p>
                  </a:txBody>
                  <a:tcPr marL="7258" marR="7258" marT="7258" marB="0" anchor="b">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7</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2</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8</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3</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7</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2</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22</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7</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-15</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-0.5</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3.5</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-1.75</a:t>
                      </a:r>
                    </a:p>
                  </a:txBody>
                  <a:tcPr marL="7258" marR="7258" marT="7258"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626138423"/>
                  </a:ext>
                </a:extLst>
              </a:tr>
              <a:tr h="261277">
                <a:tc>
                  <a:txBody>
                    <a:bodyPr/>
                    <a:lstStyle/>
                    <a:p>
                      <a:pPr algn="l" fontAlgn="b"/>
                      <a:endParaRPr lang="en-US" sz="1500" b="0" i="0" u="none" strike="noStrike" dirty="0">
                        <a:solidFill>
                          <a:srgbClr val="000000"/>
                        </a:solidFill>
                        <a:effectLst/>
                        <a:latin typeface="Franklin Gothic Demi" panose="020B0703020102020204" pitchFamily="34" charset="0"/>
                      </a:endParaRPr>
                    </a:p>
                  </a:txBody>
                  <a:tcPr marL="7258" marR="7258" marT="7258" marB="0" anchor="b">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 </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 </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 </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 </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 </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 </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 </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 </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 </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endParaRPr lang="en-US" sz="1500" b="0" i="0" u="none" strike="noStrike" dirty="0">
                        <a:solidFill>
                          <a:srgbClr val="000000"/>
                        </a:solidFill>
                        <a:effectLst/>
                        <a:latin typeface="Franklin Gothic Demi" panose="020B0703020102020204" pitchFamily="34" charset="0"/>
                      </a:endParaRP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 </a:t>
                      </a:r>
                    </a:p>
                  </a:txBody>
                  <a:tcPr marL="7258" marR="7258" marT="72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fontAlgn="b"/>
                      <a:r>
                        <a:rPr lang="en-US" sz="1500" b="0" i="0" u="none" strike="noStrike" dirty="0">
                          <a:solidFill>
                            <a:srgbClr val="000000"/>
                          </a:solidFill>
                          <a:effectLst/>
                          <a:latin typeface="Franklin Gothic Demi" panose="020B0703020102020204" pitchFamily="34" charset="0"/>
                        </a:rPr>
                        <a:t>-10.1</a:t>
                      </a:r>
                    </a:p>
                  </a:txBody>
                  <a:tcPr marL="7258" marR="7258" marT="7258"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32893083"/>
                  </a:ext>
                </a:extLst>
              </a:tr>
            </a:tbl>
          </a:graphicData>
        </a:graphic>
      </p:graphicFrame>
      <p:sp>
        <p:nvSpPr>
          <p:cNvPr id="17" name="Rectangle 16">
            <a:extLst>
              <a:ext uri="{FF2B5EF4-FFF2-40B4-BE49-F238E27FC236}">
                <a16:creationId xmlns:a16="http://schemas.microsoft.com/office/drawing/2014/main" id="{7216216D-35EE-45A0-B279-14A1405664E3}"/>
              </a:ext>
            </a:extLst>
          </p:cNvPr>
          <p:cNvSpPr/>
          <p:nvPr/>
        </p:nvSpPr>
        <p:spPr>
          <a:xfrm>
            <a:off x="7848600" y="6377241"/>
            <a:ext cx="666749" cy="226579"/>
          </a:xfrm>
          <a:prstGeom prst="rect">
            <a:avLst/>
          </a:prstGeom>
          <a:solidFill>
            <a:srgbClr val="FF00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18" name="Rectangle 17">
            <a:extLst>
              <a:ext uri="{FF2B5EF4-FFF2-40B4-BE49-F238E27FC236}">
                <a16:creationId xmlns:a16="http://schemas.microsoft.com/office/drawing/2014/main" id="{6059FE76-5207-43F5-A421-21072DA4845A}"/>
              </a:ext>
            </a:extLst>
          </p:cNvPr>
          <p:cNvSpPr/>
          <p:nvPr/>
        </p:nvSpPr>
        <p:spPr>
          <a:xfrm>
            <a:off x="1177131" y="4373422"/>
            <a:ext cx="575470" cy="286935"/>
          </a:xfrm>
          <a:prstGeom prst="rect">
            <a:avLst/>
          </a:prstGeom>
          <a:solidFill>
            <a:srgbClr val="FF00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graphicFrame>
        <p:nvGraphicFramePr>
          <p:cNvPr id="4" name="Table 3">
            <a:extLst>
              <a:ext uri="{FF2B5EF4-FFF2-40B4-BE49-F238E27FC236}">
                <a16:creationId xmlns:a16="http://schemas.microsoft.com/office/drawing/2014/main" id="{3530A8B6-9008-4399-B102-B61B1EAB4693}"/>
              </a:ext>
            </a:extLst>
          </p:cNvPr>
          <p:cNvGraphicFramePr>
            <a:graphicFrameLocks noGrp="1"/>
          </p:cNvGraphicFramePr>
          <p:nvPr>
            <p:extLst>
              <p:ext uri="{D42A27DB-BD31-4B8C-83A1-F6EECF244321}">
                <p14:modId xmlns:p14="http://schemas.microsoft.com/office/powerpoint/2010/main" val="602026091"/>
              </p:ext>
            </p:extLst>
          </p:nvPr>
        </p:nvGraphicFramePr>
        <p:xfrm>
          <a:off x="98425" y="5305996"/>
          <a:ext cx="1804540" cy="1068072"/>
        </p:xfrm>
        <a:graphic>
          <a:graphicData uri="http://schemas.openxmlformats.org/drawingml/2006/table">
            <a:tbl>
              <a:tblPr/>
              <a:tblGrid>
                <a:gridCol w="1804540">
                  <a:extLst>
                    <a:ext uri="{9D8B030D-6E8A-4147-A177-3AD203B41FA5}">
                      <a16:colId xmlns:a16="http://schemas.microsoft.com/office/drawing/2014/main" val="3805546702"/>
                    </a:ext>
                  </a:extLst>
                </a:gridCol>
              </a:tblGrid>
              <a:tr h="267018">
                <a:tc>
                  <a:txBody>
                    <a:bodyPr/>
                    <a:lstStyle/>
                    <a:p>
                      <a:pPr algn="l" fontAlgn="b"/>
                      <a:r>
                        <a:rPr lang="en-US" sz="1600" b="0" i="0" u="none" strike="noStrike" dirty="0">
                          <a:solidFill>
                            <a:srgbClr val="000000"/>
                          </a:solidFill>
                          <a:effectLst/>
                          <a:latin typeface="Franklin Gothic Demi" panose="020B0703020102020204" pitchFamily="34" charset="0"/>
                        </a:rPr>
                        <a:t>Forested Wetland</a:t>
                      </a:r>
                    </a:p>
                  </a:txBody>
                  <a:tcPr marL="0" marR="0" marT="0" marB="0" anchor="b">
                    <a:lnL>
                      <a:noFill/>
                    </a:lnL>
                    <a:lnR>
                      <a:noFill/>
                    </a:lnR>
                    <a:lnT>
                      <a:noFill/>
                    </a:lnT>
                    <a:lnB>
                      <a:noFill/>
                    </a:lnB>
                    <a:solidFill>
                      <a:schemeClr val="bg1"/>
                    </a:solidFill>
                  </a:tcPr>
                </a:tc>
                <a:extLst>
                  <a:ext uri="{0D108BD9-81ED-4DB2-BD59-A6C34878D82A}">
                    <a16:rowId xmlns:a16="http://schemas.microsoft.com/office/drawing/2014/main" val="3599780713"/>
                  </a:ext>
                </a:extLst>
              </a:tr>
              <a:tr h="267018">
                <a:tc>
                  <a:txBody>
                    <a:bodyPr/>
                    <a:lstStyle/>
                    <a:p>
                      <a:pPr algn="l" fontAlgn="b"/>
                      <a:r>
                        <a:rPr lang="en-US" sz="1600" b="0" i="0" u="none" strike="noStrike" dirty="0">
                          <a:solidFill>
                            <a:srgbClr val="000000"/>
                          </a:solidFill>
                          <a:effectLst/>
                          <a:latin typeface="Franklin Gothic Demi" panose="020B0703020102020204" pitchFamily="34" charset="0"/>
                        </a:rPr>
                        <a:t>Freshwater Marsh</a:t>
                      </a:r>
                    </a:p>
                  </a:txBody>
                  <a:tcPr marL="0" marR="0" marT="0" marB="0" anchor="b">
                    <a:lnL>
                      <a:noFill/>
                    </a:lnL>
                    <a:lnR>
                      <a:noFill/>
                    </a:lnR>
                    <a:lnT>
                      <a:noFill/>
                    </a:lnT>
                    <a:lnB>
                      <a:noFill/>
                    </a:lnB>
                    <a:solidFill>
                      <a:schemeClr val="bg1"/>
                    </a:solidFill>
                  </a:tcPr>
                </a:tc>
                <a:extLst>
                  <a:ext uri="{0D108BD9-81ED-4DB2-BD59-A6C34878D82A}">
                    <a16:rowId xmlns:a16="http://schemas.microsoft.com/office/drawing/2014/main" val="3829181742"/>
                  </a:ext>
                </a:extLst>
              </a:tr>
              <a:tr h="267018">
                <a:tc>
                  <a:txBody>
                    <a:bodyPr/>
                    <a:lstStyle/>
                    <a:p>
                      <a:pPr algn="l" fontAlgn="b"/>
                      <a:r>
                        <a:rPr lang="en-US" sz="1600" b="0" i="0" u="none" strike="noStrike" dirty="0">
                          <a:solidFill>
                            <a:srgbClr val="000000"/>
                          </a:solidFill>
                          <a:effectLst/>
                          <a:latin typeface="Franklin Gothic Demi" panose="020B0703020102020204" pitchFamily="34" charset="0"/>
                        </a:rPr>
                        <a:t>Wet Flatwood</a:t>
                      </a:r>
                    </a:p>
                  </a:txBody>
                  <a:tcPr marL="0" marR="0" marT="0" marB="0" anchor="b">
                    <a:lnL>
                      <a:noFill/>
                    </a:lnL>
                    <a:lnR>
                      <a:noFill/>
                    </a:lnR>
                    <a:lnT>
                      <a:noFill/>
                    </a:lnT>
                    <a:lnB>
                      <a:noFill/>
                    </a:lnB>
                    <a:solidFill>
                      <a:schemeClr val="bg1"/>
                    </a:solidFill>
                  </a:tcPr>
                </a:tc>
                <a:extLst>
                  <a:ext uri="{0D108BD9-81ED-4DB2-BD59-A6C34878D82A}">
                    <a16:rowId xmlns:a16="http://schemas.microsoft.com/office/drawing/2014/main" val="4288786228"/>
                  </a:ext>
                </a:extLst>
              </a:tr>
              <a:tr h="267018">
                <a:tc>
                  <a:txBody>
                    <a:bodyPr/>
                    <a:lstStyle/>
                    <a:p>
                      <a:pPr algn="l" fontAlgn="b"/>
                      <a:r>
                        <a:rPr lang="en-US" sz="1600" b="0" i="0" u="none" strike="noStrike" dirty="0">
                          <a:solidFill>
                            <a:srgbClr val="000000"/>
                          </a:solidFill>
                          <a:effectLst/>
                          <a:latin typeface="Franklin Gothic Demi" panose="020B0703020102020204" pitchFamily="34" charset="0"/>
                        </a:rPr>
                        <a:t>Forested Wetland</a:t>
                      </a:r>
                    </a:p>
                  </a:txBody>
                  <a:tcPr marL="0" marR="0" marT="0" marB="0" anchor="b">
                    <a:lnL>
                      <a:noFill/>
                    </a:lnL>
                    <a:lnR>
                      <a:noFill/>
                    </a:lnR>
                    <a:lnT>
                      <a:noFill/>
                    </a:lnT>
                    <a:lnB>
                      <a:noFill/>
                    </a:lnB>
                    <a:solidFill>
                      <a:schemeClr val="bg1"/>
                    </a:solidFill>
                  </a:tcPr>
                </a:tc>
                <a:extLst>
                  <a:ext uri="{0D108BD9-81ED-4DB2-BD59-A6C34878D82A}">
                    <a16:rowId xmlns:a16="http://schemas.microsoft.com/office/drawing/2014/main" val="3319753314"/>
                  </a:ext>
                </a:extLst>
              </a:tr>
            </a:tbl>
          </a:graphicData>
        </a:graphic>
      </p:graphicFrame>
      <p:sp>
        <p:nvSpPr>
          <p:cNvPr id="7" name="TextBox 6">
            <a:extLst>
              <a:ext uri="{FF2B5EF4-FFF2-40B4-BE49-F238E27FC236}">
                <a16:creationId xmlns:a16="http://schemas.microsoft.com/office/drawing/2014/main" id="{EFB08933-2B85-4D8D-BF4A-69F395199FA0}"/>
              </a:ext>
            </a:extLst>
          </p:cNvPr>
          <p:cNvSpPr txBox="1"/>
          <p:nvPr/>
        </p:nvSpPr>
        <p:spPr>
          <a:xfrm>
            <a:off x="5250180" y="2126653"/>
            <a:ext cx="3695700" cy="2246769"/>
          </a:xfrm>
          <a:prstGeom prst="rect">
            <a:avLst/>
          </a:prstGeom>
          <a:solidFill>
            <a:schemeClr val="bg1"/>
          </a:solidFill>
          <a:ln>
            <a:noFill/>
          </a:ln>
        </p:spPr>
        <p:txBody>
          <a:bodyPr wrap="square" rtlCol="0">
            <a:spAutoFit/>
          </a:bodyPr>
          <a:lstStyle/>
          <a:p>
            <a:r>
              <a:rPr lang="en-US" sz="2800" dirty="0">
                <a:latin typeface="Franklin Gothic Demi" panose="020B0703020102020204" pitchFamily="34" charset="0"/>
              </a:rPr>
              <a:t>The mitigation bank must provide the </a:t>
            </a:r>
            <a:r>
              <a:rPr lang="en-US" sz="2800" b="1" dirty="0">
                <a:latin typeface="Franklin Gothic Demi" panose="020B0703020102020204" pitchFamily="34" charset="0"/>
              </a:rPr>
              <a:t>type</a:t>
            </a:r>
            <a:r>
              <a:rPr lang="en-US" sz="2800" dirty="0">
                <a:latin typeface="Franklin Gothic Demi" panose="020B0703020102020204" pitchFamily="34" charset="0"/>
              </a:rPr>
              <a:t> and </a:t>
            </a:r>
            <a:r>
              <a:rPr lang="en-US" sz="2800" b="1" dirty="0">
                <a:latin typeface="Franklin Gothic Demi" panose="020B0703020102020204" pitchFamily="34" charset="0"/>
              </a:rPr>
              <a:t>quantity</a:t>
            </a:r>
            <a:r>
              <a:rPr lang="en-US" sz="2800" dirty="0">
                <a:latin typeface="Franklin Gothic Demi" panose="020B0703020102020204" pitchFamily="34" charset="0"/>
              </a:rPr>
              <a:t> of credits needed to offset impacts </a:t>
            </a:r>
          </a:p>
        </p:txBody>
      </p:sp>
    </p:spTree>
    <p:extLst>
      <p:ext uri="{BB962C8B-B14F-4D97-AF65-F5344CB8AC3E}">
        <p14:creationId xmlns:p14="http://schemas.microsoft.com/office/powerpoint/2010/main" val="4279367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1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7" grpId="0" animBg="1"/>
      <p:bldP spid="18" grpId="0" animBg="1"/>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a:extLst>
              <a:ext uri="{FF2B5EF4-FFF2-40B4-BE49-F238E27FC236}">
                <a16:creationId xmlns:a16="http://schemas.microsoft.com/office/drawing/2014/main" id="{44F68B08-BF5F-4B8E-832D-C3C9CB7D454E}"/>
              </a:ext>
            </a:extLst>
          </p:cNvPr>
          <p:cNvGraphicFramePr>
            <a:graphicFrameLocks noChangeAspect="1"/>
          </p:cNvGraphicFramePr>
          <p:nvPr>
            <p:extLst>
              <p:ext uri="{D42A27DB-BD31-4B8C-83A1-F6EECF244321}">
                <p14:modId xmlns:p14="http://schemas.microsoft.com/office/powerpoint/2010/main" val="2986047467"/>
              </p:ext>
            </p:extLst>
          </p:nvPr>
        </p:nvGraphicFramePr>
        <p:xfrm>
          <a:off x="4648200" y="2514600"/>
          <a:ext cx="4295775" cy="3095625"/>
        </p:xfrm>
        <a:graphic>
          <a:graphicData uri="http://schemas.openxmlformats.org/presentationml/2006/ole">
            <mc:AlternateContent xmlns:mc="http://schemas.openxmlformats.org/markup-compatibility/2006">
              <mc:Choice xmlns:v="urn:schemas-microsoft-com:vml" Requires="v">
                <p:oleObj spid="_x0000_s1026" name="Worksheet" r:id="rId4" imgW="4295775" imgH="3095625" progId="Excel.Sheet.12">
                  <p:embed/>
                </p:oleObj>
              </mc:Choice>
              <mc:Fallback>
                <p:oleObj name="Worksheet" r:id="rId4" imgW="4295775" imgH="3095625" progId="Excel.Sheet.12">
                  <p:embed/>
                  <p:pic>
                    <p:nvPicPr>
                      <p:cNvPr id="6" name="Object 5">
                        <a:extLst>
                          <a:ext uri="{FF2B5EF4-FFF2-40B4-BE49-F238E27FC236}">
                            <a16:creationId xmlns:a16="http://schemas.microsoft.com/office/drawing/2014/main" id="{44F68B08-BF5F-4B8E-832D-C3C9CB7D454E}"/>
                          </a:ext>
                        </a:extLst>
                      </p:cNvPr>
                      <p:cNvPicPr/>
                      <p:nvPr/>
                    </p:nvPicPr>
                    <p:blipFill>
                      <a:blip r:embed="rId5"/>
                      <a:stretch>
                        <a:fillRect/>
                      </a:stretch>
                    </p:blipFill>
                    <p:spPr>
                      <a:xfrm>
                        <a:off x="4648200" y="2514600"/>
                        <a:ext cx="4295775" cy="3095625"/>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7E11677B-F028-41ED-A7F6-9E9D4A964519}"/>
              </a:ext>
            </a:extLst>
          </p:cNvPr>
          <p:cNvSpPr>
            <a:spLocks noGrp="1"/>
          </p:cNvSpPr>
          <p:nvPr>
            <p:ph type="title"/>
          </p:nvPr>
        </p:nvSpPr>
        <p:spPr/>
        <p:txBody>
          <a:bodyPr/>
          <a:lstStyle/>
          <a:p>
            <a:r>
              <a:rPr lang="en-US" dirty="0"/>
              <a:t>Application</a:t>
            </a:r>
          </a:p>
        </p:txBody>
      </p:sp>
      <p:sp>
        <p:nvSpPr>
          <p:cNvPr id="3" name="Content Placeholder 2">
            <a:extLst>
              <a:ext uri="{FF2B5EF4-FFF2-40B4-BE49-F238E27FC236}">
                <a16:creationId xmlns:a16="http://schemas.microsoft.com/office/drawing/2014/main" id="{25E30EC8-08C9-43CC-A3F2-6BFB3EB2B428}"/>
              </a:ext>
            </a:extLst>
          </p:cNvPr>
          <p:cNvSpPr>
            <a:spLocks noGrp="1"/>
          </p:cNvSpPr>
          <p:nvPr>
            <p:ph idx="1"/>
          </p:nvPr>
        </p:nvSpPr>
        <p:spPr>
          <a:xfrm>
            <a:off x="228600" y="2057401"/>
            <a:ext cx="4343400" cy="4319840"/>
          </a:xfrm>
        </p:spPr>
        <p:txBody>
          <a:bodyPr/>
          <a:lstStyle/>
          <a:p>
            <a:pPr>
              <a:spcBef>
                <a:spcPts val="4200"/>
              </a:spcBef>
            </a:pPr>
            <a:r>
              <a:rPr lang="en-US" sz="2400" dirty="0"/>
              <a:t>To determine the number of potential mitigation credits a bank or ROMA can provide: </a:t>
            </a:r>
          </a:p>
          <a:p>
            <a:pPr>
              <a:spcBef>
                <a:spcPts val="4200"/>
              </a:spcBef>
            </a:pPr>
            <a:endParaRPr lang="en-US" sz="2400" dirty="0"/>
          </a:p>
          <a:p>
            <a:pPr marL="0" indent="0">
              <a:buNone/>
            </a:pPr>
            <a:endParaRPr lang="en-US" dirty="0"/>
          </a:p>
        </p:txBody>
      </p:sp>
      <p:sp>
        <p:nvSpPr>
          <p:cNvPr id="10" name="TextBox 9">
            <a:extLst>
              <a:ext uri="{FF2B5EF4-FFF2-40B4-BE49-F238E27FC236}">
                <a16:creationId xmlns:a16="http://schemas.microsoft.com/office/drawing/2014/main" id="{23330B0D-41FF-403C-97E2-0590E1599A99}"/>
              </a:ext>
            </a:extLst>
          </p:cNvPr>
          <p:cNvSpPr txBox="1"/>
          <p:nvPr/>
        </p:nvSpPr>
        <p:spPr>
          <a:xfrm>
            <a:off x="287326" y="4343400"/>
            <a:ext cx="1071127" cy="461665"/>
          </a:xfrm>
          <a:prstGeom prst="rect">
            <a:avLst/>
          </a:prstGeom>
          <a:noFill/>
        </p:spPr>
        <p:txBody>
          <a:bodyPr wrap="none" rtlCol="0">
            <a:spAutoFit/>
          </a:bodyPr>
          <a:lstStyle/>
          <a:p>
            <a:r>
              <a:rPr lang="en-US" sz="2400" dirty="0">
                <a:latin typeface="Franklin Gothic Demi" panose="020B0703020102020204" pitchFamily="34" charset="0"/>
              </a:rPr>
              <a:t>2. </a:t>
            </a:r>
            <a:r>
              <a:rPr lang="en-US" sz="2400" dirty="0">
                <a:latin typeface="Symbol" panose="05050102010706020507" pitchFamily="18" charset="2"/>
              </a:rPr>
              <a:t>S</a:t>
            </a:r>
            <a:r>
              <a:rPr lang="en-US" sz="2400" dirty="0">
                <a:latin typeface="Franklin Gothic Demi" panose="020B0703020102020204" pitchFamily="34" charset="0"/>
              </a:rPr>
              <a:t>FG</a:t>
            </a:r>
          </a:p>
        </p:txBody>
      </p:sp>
      <p:sp>
        <p:nvSpPr>
          <p:cNvPr id="17" name="Rectangle 16">
            <a:extLst>
              <a:ext uri="{FF2B5EF4-FFF2-40B4-BE49-F238E27FC236}">
                <a16:creationId xmlns:a16="http://schemas.microsoft.com/office/drawing/2014/main" id="{7216216D-35EE-45A0-B279-14A1405664E3}"/>
              </a:ext>
            </a:extLst>
          </p:cNvPr>
          <p:cNvSpPr/>
          <p:nvPr/>
        </p:nvSpPr>
        <p:spPr>
          <a:xfrm>
            <a:off x="8005764" y="5266965"/>
            <a:ext cx="938211" cy="343260"/>
          </a:xfrm>
          <a:prstGeom prst="rect">
            <a:avLst/>
          </a:prstGeom>
          <a:solidFill>
            <a:srgbClr val="7030A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12" name="TextBox 11">
            <a:extLst>
              <a:ext uri="{FF2B5EF4-FFF2-40B4-BE49-F238E27FC236}">
                <a16:creationId xmlns:a16="http://schemas.microsoft.com/office/drawing/2014/main" id="{4CF0921C-40CE-4729-8103-B5DB7D12606D}"/>
              </a:ext>
            </a:extLst>
          </p:cNvPr>
          <p:cNvSpPr txBox="1"/>
          <p:nvPr/>
        </p:nvSpPr>
        <p:spPr>
          <a:xfrm>
            <a:off x="287326" y="3755656"/>
            <a:ext cx="4360874" cy="461665"/>
          </a:xfrm>
          <a:prstGeom prst="rect">
            <a:avLst/>
          </a:prstGeom>
          <a:noFill/>
        </p:spPr>
        <p:txBody>
          <a:bodyPr wrap="none" rtlCol="0">
            <a:spAutoFit/>
          </a:bodyPr>
          <a:lstStyle/>
          <a:p>
            <a:r>
              <a:rPr lang="en-US" sz="2400" dirty="0">
                <a:latin typeface="Franklin Gothic Demi" panose="020B0703020102020204" pitchFamily="34" charset="0"/>
              </a:rPr>
              <a:t>1. </a:t>
            </a:r>
            <a:r>
              <a:rPr lang="en-US" sz="2400" dirty="0" err="1">
                <a:latin typeface="Franklin Gothic Demi" panose="020B0703020102020204" pitchFamily="34" charset="0"/>
              </a:rPr>
              <a:t>FG</a:t>
            </a:r>
            <a:r>
              <a:rPr lang="en-US" sz="2400" baseline="-25000" dirty="0" err="1">
                <a:latin typeface="Franklin Gothic Demi" panose="020B0703020102020204" pitchFamily="34" charset="0"/>
              </a:rPr>
              <a:t>n</a:t>
            </a:r>
            <a:r>
              <a:rPr lang="en-US" sz="2400" dirty="0">
                <a:latin typeface="Franklin Gothic Demi" panose="020B0703020102020204" pitchFamily="34" charset="0"/>
              </a:rPr>
              <a:t>= </a:t>
            </a:r>
            <a:r>
              <a:rPr lang="en-US" sz="2400" dirty="0" err="1">
                <a:latin typeface="Franklin Gothic Demi" panose="020B0703020102020204" pitchFamily="34" charset="0"/>
              </a:rPr>
              <a:t>RFG</a:t>
            </a:r>
            <a:r>
              <a:rPr lang="en-US" sz="2400" baseline="-25000" dirty="0" err="1">
                <a:latin typeface="Franklin Gothic Demi" panose="020B0703020102020204" pitchFamily="34" charset="0"/>
              </a:rPr>
              <a:t>n</a:t>
            </a:r>
            <a:r>
              <a:rPr lang="en-US" sz="2400" dirty="0">
                <a:latin typeface="Franklin Gothic Demi" panose="020B0703020102020204" pitchFamily="34" charset="0"/>
              </a:rPr>
              <a:t> * Mitigation </a:t>
            </a:r>
            <a:r>
              <a:rPr lang="en-US" sz="2400" dirty="0" err="1">
                <a:latin typeface="Franklin Gothic Demi" panose="020B0703020102020204" pitchFamily="34" charset="0"/>
              </a:rPr>
              <a:t>Ac</a:t>
            </a:r>
            <a:r>
              <a:rPr lang="en-US" sz="2400" baseline="-25000" dirty="0" err="1">
                <a:latin typeface="Franklin Gothic Demi" panose="020B0703020102020204" pitchFamily="34" charset="0"/>
              </a:rPr>
              <a:t>n</a:t>
            </a:r>
            <a:endParaRPr lang="en-US" sz="2400" baseline="-25000" dirty="0">
              <a:latin typeface="Franklin Gothic Demi" panose="020B0703020102020204" pitchFamily="34" charset="0"/>
            </a:endParaRPr>
          </a:p>
        </p:txBody>
      </p:sp>
      <p:sp>
        <p:nvSpPr>
          <p:cNvPr id="13" name="Rectangle 12">
            <a:extLst>
              <a:ext uri="{FF2B5EF4-FFF2-40B4-BE49-F238E27FC236}">
                <a16:creationId xmlns:a16="http://schemas.microsoft.com/office/drawing/2014/main" id="{76EEDD33-BAAA-4E54-ACD3-C7C5316AD834}"/>
              </a:ext>
            </a:extLst>
          </p:cNvPr>
          <p:cNvSpPr/>
          <p:nvPr/>
        </p:nvSpPr>
        <p:spPr>
          <a:xfrm>
            <a:off x="6572247" y="2514599"/>
            <a:ext cx="815977" cy="340736"/>
          </a:xfrm>
          <a:prstGeom prst="rect">
            <a:avLst/>
          </a:prstGeom>
          <a:solidFill>
            <a:schemeClr val="bg1">
              <a:lumMod val="50000"/>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16" name="Rectangle 15">
            <a:extLst>
              <a:ext uri="{FF2B5EF4-FFF2-40B4-BE49-F238E27FC236}">
                <a16:creationId xmlns:a16="http://schemas.microsoft.com/office/drawing/2014/main" id="{386248C7-5926-4BB8-80A3-0A69CB55FFBD}"/>
              </a:ext>
            </a:extLst>
          </p:cNvPr>
          <p:cNvSpPr/>
          <p:nvPr/>
        </p:nvSpPr>
        <p:spPr>
          <a:xfrm>
            <a:off x="7397750" y="2514599"/>
            <a:ext cx="608014" cy="340735"/>
          </a:xfrm>
          <a:prstGeom prst="rect">
            <a:avLst/>
          </a:prstGeom>
          <a:solidFill>
            <a:schemeClr val="accent6">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19" name="Rectangle 18">
            <a:extLst>
              <a:ext uri="{FF2B5EF4-FFF2-40B4-BE49-F238E27FC236}">
                <a16:creationId xmlns:a16="http://schemas.microsoft.com/office/drawing/2014/main" id="{D4459264-E980-4726-8573-649DD1891F0E}"/>
              </a:ext>
            </a:extLst>
          </p:cNvPr>
          <p:cNvSpPr/>
          <p:nvPr/>
        </p:nvSpPr>
        <p:spPr>
          <a:xfrm>
            <a:off x="8005764" y="2514598"/>
            <a:ext cx="938212" cy="343912"/>
          </a:xfrm>
          <a:prstGeom prst="rect">
            <a:avLst/>
          </a:prstGeom>
          <a:solidFill>
            <a:srgbClr val="7030A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20" name="Rectangle 19">
            <a:extLst>
              <a:ext uri="{FF2B5EF4-FFF2-40B4-BE49-F238E27FC236}">
                <a16:creationId xmlns:a16="http://schemas.microsoft.com/office/drawing/2014/main" id="{3184B636-8259-46C0-9549-900AEFEB9094}"/>
              </a:ext>
            </a:extLst>
          </p:cNvPr>
          <p:cNvSpPr/>
          <p:nvPr/>
        </p:nvSpPr>
        <p:spPr>
          <a:xfrm>
            <a:off x="1447800" y="3810002"/>
            <a:ext cx="685800" cy="381000"/>
          </a:xfrm>
          <a:prstGeom prst="rect">
            <a:avLst/>
          </a:prstGeom>
          <a:solidFill>
            <a:schemeClr val="bg1">
              <a:lumMod val="50000"/>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21" name="Rectangle 20">
            <a:extLst>
              <a:ext uri="{FF2B5EF4-FFF2-40B4-BE49-F238E27FC236}">
                <a16:creationId xmlns:a16="http://schemas.microsoft.com/office/drawing/2014/main" id="{4C95E29D-C7E2-468A-BA52-BF1202A87C46}"/>
              </a:ext>
            </a:extLst>
          </p:cNvPr>
          <p:cNvSpPr/>
          <p:nvPr/>
        </p:nvSpPr>
        <p:spPr>
          <a:xfrm>
            <a:off x="2467763" y="3810000"/>
            <a:ext cx="1951837" cy="381000"/>
          </a:xfrm>
          <a:prstGeom prst="rect">
            <a:avLst/>
          </a:prstGeom>
          <a:solidFill>
            <a:schemeClr val="accent6">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22" name="Rectangle 21">
            <a:extLst>
              <a:ext uri="{FF2B5EF4-FFF2-40B4-BE49-F238E27FC236}">
                <a16:creationId xmlns:a16="http://schemas.microsoft.com/office/drawing/2014/main" id="{2F1D8CAC-9544-420B-AC6A-13E91F36AEC4}"/>
              </a:ext>
            </a:extLst>
          </p:cNvPr>
          <p:cNvSpPr/>
          <p:nvPr/>
        </p:nvSpPr>
        <p:spPr>
          <a:xfrm>
            <a:off x="685799" y="3810001"/>
            <a:ext cx="533401" cy="381000"/>
          </a:xfrm>
          <a:prstGeom prst="rect">
            <a:avLst/>
          </a:prstGeom>
          <a:solidFill>
            <a:srgbClr val="7030A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23" name="Rectangle 22">
            <a:extLst>
              <a:ext uri="{FF2B5EF4-FFF2-40B4-BE49-F238E27FC236}">
                <a16:creationId xmlns:a16="http://schemas.microsoft.com/office/drawing/2014/main" id="{E2B5A653-E9A8-4A3E-A238-117EBEE2EC12}"/>
              </a:ext>
            </a:extLst>
          </p:cNvPr>
          <p:cNvSpPr/>
          <p:nvPr/>
        </p:nvSpPr>
        <p:spPr>
          <a:xfrm>
            <a:off x="691704" y="4419600"/>
            <a:ext cx="666749" cy="304800"/>
          </a:xfrm>
          <a:prstGeom prst="rect">
            <a:avLst/>
          </a:prstGeom>
          <a:solidFill>
            <a:srgbClr val="7030A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Tree>
    <p:extLst>
      <p:ext uri="{BB962C8B-B14F-4D97-AF65-F5344CB8AC3E}">
        <p14:creationId xmlns:p14="http://schemas.microsoft.com/office/powerpoint/2010/main" val="469058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1" nodeType="clickEffect">
                                  <p:stCondLst>
                                    <p:cond delay="0"/>
                                  </p:stCondLst>
                                  <p:childTnLst>
                                    <p:set>
                                      <p:cBhvr>
                                        <p:cTn id="30" dur="1" fill="hold">
                                          <p:stCondLst>
                                            <p:cond delay="0"/>
                                          </p:stCondLst>
                                        </p:cTn>
                                        <p:tgtEl>
                                          <p:spTgt spid="20"/>
                                        </p:tgtEl>
                                        <p:attrNameLst>
                                          <p:attrName>style.visibility</p:attrName>
                                        </p:attrNameLst>
                                      </p:cBhvr>
                                      <p:to>
                                        <p:strVal val="hidden"/>
                                      </p:to>
                                    </p:set>
                                  </p:childTnLst>
                                </p:cTn>
                              </p:par>
                              <p:par>
                                <p:cTn id="31" presetID="1" presetClass="exit" presetSubtype="0" fill="hold" grpId="1" nodeType="withEffect">
                                  <p:stCondLst>
                                    <p:cond delay="0"/>
                                  </p:stCondLst>
                                  <p:childTnLst>
                                    <p:set>
                                      <p:cBhvr>
                                        <p:cTn id="32" dur="1" fill="hold">
                                          <p:stCondLst>
                                            <p:cond delay="0"/>
                                          </p:stCondLst>
                                        </p:cTn>
                                        <p:tgtEl>
                                          <p:spTgt spid="13"/>
                                        </p:tgtEl>
                                        <p:attrNameLst>
                                          <p:attrName>style.visibility</p:attrName>
                                        </p:attrNameLst>
                                      </p:cBhvr>
                                      <p:to>
                                        <p:strVal val="hidden"/>
                                      </p:to>
                                    </p:set>
                                  </p:childTnLst>
                                </p:cTn>
                              </p:par>
                              <p:par>
                                <p:cTn id="33" presetID="1" presetClass="exit" presetSubtype="0" fill="hold" grpId="1" nodeType="withEffect">
                                  <p:stCondLst>
                                    <p:cond delay="0"/>
                                  </p:stCondLst>
                                  <p:childTnLst>
                                    <p:set>
                                      <p:cBhvr>
                                        <p:cTn id="34" dur="1" fill="hold">
                                          <p:stCondLst>
                                            <p:cond delay="0"/>
                                          </p:stCondLst>
                                        </p:cTn>
                                        <p:tgtEl>
                                          <p:spTgt spid="21"/>
                                        </p:tgtEl>
                                        <p:attrNameLst>
                                          <p:attrName>style.visibility</p:attrName>
                                        </p:attrNameLst>
                                      </p:cBhvr>
                                      <p:to>
                                        <p:strVal val="hidden"/>
                                      </p:to>
                                    </p:set>
                                  </p:childTnLst>
                                </p:cTn>
                              </p:par>
                              <p:par>
                                <p:cTn id="35" presetID="1" presetClass="exit" presetSubtype="0" fill="hold" grpId="1" nodeType="withEffect">
                                  <p:stCondLst>
                                    <p:cond delay="0"/>
                                  </p:stCondLst>
                                  <p:childTnLst>
                                    <p:set>
                                      <p:cBhvr>
                                        <p:cTn id="36" dur="1" fill="hold">
                                          <p:stCondLst>
                                            <p:cond delay="0"/>
                                          </p:stCondLst>
                                        </p:cTn>
                                        <p:tgtEl>
                                          <p:spTgt spid="16"/>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22"/>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19"/>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animBg="1"/>
      <p:bldP spid="12" grpId="0"/>
      <p:bldP spid="13" grpId="0" animBg="1"/>
      <p:bldP spid="13" grpId="1" animBg="1"/>
      <p:bldP spid="16" grpId="0" animBg="1"/>
      <p:bldP spid="16" grpId="1" animBg="1"/>
      <p:bldP spid="19" grpId="0" animBg="1"/>
      <p:bldP spid="19" grpId="1" animBg="1"/>
      <p:bldP spid="20" grpId="0" animBg="1"/>
      <p:bldP spid="20" grpId="1" animBg="1"/>
      <p:bldP spid="21" grpId="0" animBg="1"/>
      <p:bldP spid="21" grpId="1" animBg="1"/>
      <p:bldP spid="22" grpId="0" animBg="1"/>
      <p:bldP spid="22" grpId="1" animBg="1"/>
      <p:bldP spid="2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7A5A0A9-2F9F-4EDB-B73B-E9A198F4CA6D}"/>
              </a:ext>
            </a:extLst>
          </p:cNvPr>
          <p:cNvSpPr>
            <a:spLocks noGrp="1"/>
          </p:cNvSpPr>
          <p:nvPr>
            <p:ph type="body" idx="1"/>
          </p:nvPr>
        </p:nvSpPr>
        <p:spPr/>
        <p:txBody>
          <a:bodyPr/>
          <a:lstStyle/>
          <a:p>
            <a:r>
              <a:rPr lang="en-US" dirty="0"/>
              <a:t>373.414(18), Florida Statute</a:t>
            </a:r>
          </a:p>
          <a:p>
            <a:r>
              <a:rPr lang="en-US" dirty="0"/>
              <a:t>62-345, Florida </a:t>
            </a:r>
            <a:r>
              <a:rPr lang="en-US"/>
              <a:t>Administrative Code</a:t>
            </a:r>
            <a:endParaRPr lang="en-US" dirty="0"/>
          </a:p>
          <a:p>
            <a:endParaRPr lang="en-US" dirty="0"/>
          </a:p>
        </p:txBody>
      </p:sp>
      <p:sp>
        <p:nvSpPr>
          <p:cNvPr id="3" name="Title 2">
            <a:extLst>
              <a:ext uri="{FF2B5EF4-FFF2-40B4-BE49-F238E27FC236}">
                <a16:creationId xmlns:a16="http://schemas.microsoft.com/office/drawing/2014/main" id="{20DAF7E6-C194-4F88-81E8-27E28B9E221A}"/>
              </a:ext>
            </a:extLst>
          </p:cNvPr>
          <p:cNvSpPr>
            <a:spLocks noGrp="1"/>
          </p:cNvSpPr>
          <p:nvPr>
            <p:ph type="title"/>
          </p:nvPr>
        </p:nvSpPr>
        <p:spPr/>
        <p:txBody>
          <a:bodyPr/>
          <a:lstStyle/>
          <a:p>
            <a:r>
              <a:rPr lang="en-US" dirty="0"/>
              <a:t>The Rule</a:t>
            </a:r>
          </a:p>
        </p:txBody>
      </p:sp>
    </p:spTree>
    <p:extLst>
      <p:ext uri="{BB962C8B-B14F-4D97-AF65-F5344CB8AC3E}">
        <p14:creationId xmlns:p14="http://schemas.microsoft.com/office/powerpoint/2010/main" val="24113135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5E30EC8-08C9-43CC-A3F2-6BFB3EB2B428}"/>
              </a:ext>
            </a:extLst>
          </p:cNvPr>
          <p:cNvSpPr>
            <a:spLocks noGrp="1"/>
          </p:cNvSpPr>
          <p:nvPr>
            <p:ph idx="1"/>
          </p:nvPr>
        </p:nvSpPr>
        <p:spPr>
          <a:xfrm>
            <a:off x="228600" y="2057401"/>
            <a:ext cx="4511725" cy="4119561"/>
          </a:xfrm>
        </p:spPr>
        <p:txBody>
          <a:bodyPr/>
          <a:lstStyle/>
          <a:p>
            <a:pPr>
              <a:spcBef>
                <a:spcPts val="4200"/>
              </a:spcBef>
            </a:pPr>
            <a:r>
              <a:rPr lang="en-US" sz="2400" dirty="0"/>
              <a:t>To determine the acres of 1 mitigation area needed to offset impacts:</a:t>
            </a:r>
          </a:p>
          <a:p>
            <a:pPr>
              <a:spcBef>
                <a:spcPts val="5400"/>
              </a:spcBef>
            </a:pPr>
            <a:r>
              <a:rPr lang="en-US" sz="2400" dirty="0"/>
              <a:t>If there are multiple impacts assessment areas and or multiple mitigation assessment areas:</a:t>
            </a:r>
          </a:p>
          <a:p>
            <a:pPr marL="0" indent="0">
              <a:buNone/>
            </a:pPr>
            <a:endParaRPr lang="en-US" dirty="0"/>
          </a:p>
        </p:txBody>
      </p:sp>
      <p:grpSp>
        <p:nvGrpSpPr>
          <p:cNvPr id="32" name="Group 31">
            <a:extLst>
              <a:ext uri="{FF2B5EF4-FFF2-40B4-BE49-F238E27FC236}">
                <a16:creationId xmlns:a16="http://schemas.microsoft.com/office/drawing/2014/main" id="{DE90C0AD-524C-4065-A0A6-950679D6F838}"/>
              </a:ext>
            </a:extLst>
          </p:cNvPr>
          <p:cNvGrpSpPr/>
          <p:nvPr/>
        </p:nvGrpSpPr>
        <p:grpSpPr>
          <a:xfrm>
            <a:off x="768027" y="3048000"/>
            <a:ext cx="2965773" cy="685860"/>
            <a:chOff x="768027" y="3048000"/>
            <a:chExt cx="2965773" cy="685860"/>
          </a:xfrm>
        </p:grpSpPr>
        <p:sp>
          <p:nvSpPr>
            <p:cNvPr id="6" name="TextBox 5">
              <a:extLst>
                <a:ext uri="{FF2B5EF4-FFF2-40B4-BE49-F238E27FC236}">
                  <a16:creationId xmlns:a16="http://schemas.microsoft.com/office/drawing/2014/main" id="{8AD38DE5-FB64-42D5-8A3A-A54356356686}"/>
                </a:ext>
              </a:extLst>
            </p:cNvPr>
            <p:cNvSpPr txBox="1"/>
            <p:nvPr/>
          </p:nvSpPr>
          <p:spPr>
            <a:xfrm>
              <a:off x="3110685" y="3048000"/>
              <a:ext cx="457176" cy="400110"/>
            </a:xfrm>
            <a:prstGeom prst="rect">
              <a:avLst/>
            </a:prstGeom>
            <a:noFill/>
          </p:spPr>
          <p:txBody>
            <a:bodyPr wrap="none">
              <a:spAutoFit/>
            </a:bodyPr>
            <a:lstStyle/>
            <a:p>
              <a:pPr>
                <a:defRPr/>
              </a:pPr>
              <a:r>
                <a:rPr lang="en-US" sz="2000" dirty="0">
                  <a:latin typeface="Franklin Gothic Demi" panose="020B0703020102020204" pitchFamily="34" charset="0"/>
                </a:rPr>
                <a:t>FL</a:t>
              </a:r>
            </a:p>
          </p:txBody>
        </p:sp>
        <p:grpSp>
          <p:nvGrpSpPr>
            <p:cNvPr id="31" name="Group 30">
              <a:extLst>
                <a:ext uri="{FF2B5EF4-FFF2-40B4-BE49-F238E27FC236}">
                  <a16:creationId xmlns:a16="http://schemas.microsoft.com/office/drawing/2014/main" id="{229919A4-6478-412B-9782-BC86FC85E9D9}"/>
                </a:ext>
              </a:extLst>
            </p:cNvPr>
            <p:cNvGrpSpPr/>
            <p:nvPr/>
          </p:nvGrpSpPr>
          <p:grpSpPr>
            <a:xfrm>
              <a:off x="768027" y="3237278"/>
              <a:ext cx="2965773" cy="496582"/>
              <a:chOff x="768027" y="3237278"/>
              <a:chExt cx="2965773" cy="496582"/>
            </a:xfrm>
          </p:grpSpPr>
          <p:grpSp>
            <p:nvGrpSpPr>
              <p:cNvPr id="14" name="Group 13">
                <a:extLst>
                  <a:ext uri="{FF2B5EF4-FFF2-40B4-BE49-F238E27FC236}">
                    <a16:creationId xmlns:a16="http://schemas.microsoft.com/office/drawing/2014/main" id="{2355ADDD-300F-4F2E-A57F-063B24CCD7C3}"/>
                  </a:ext>
                </a:extLst>
              </p:cNvPr>
              <p:cNvGrpSpPr/>
              <p:nvPr/>
            </p:nvGrpSpPr>
            <p:grpSpPr>
              <a:xfrm>
                <a:off x="768027" y="3237278"/>
                <a:ext cx="2914516" cy="496582"/>
                <a:chOff x="892382" y="3041256"/>
                <a:chExt cx="2914516" cy="496582"/>
              </a:xfrm>
            </p:grpSpPr>
            <p:sp>
              <p:nvSpPr>
                <p:cNvPr id="7" name="TextBox 6">
                  <a:extLst>
                    <a:ext uri="{FF2B5EF4-FFF2-40B4-BE49-F238E27FC236}">
                      <a16:creationId xmlns:a16="http://schemas.microsoft.com/office/drawing/2014/main" id="{B1D21251-4DFD-4358-8EE5-DABE1F682B8E}"/>
                    </a:ext>
                  </a:extLst>
                </p:cNvPr>
                <p:cNvSpPr txBox="1"/>
                <p:nvPr/>
              </p:nvSpPr>
              <p:spPr>
                <a:xfrm>
                  <a:off x="3146140" y="3137728"/>
                  <a:ext cx="660758" cy="400110"/>
                </a:xfrm>
                <a:prstGeom prst="rect">
                  <a:avLst/>
                </a:prstGeom>
                <a:noFill/>
              </p:spPr>
              <p:txBody>
                <a:bodyPr wrap="none">
                  <a:spAutoFit/>
                </a:bodyPr>
                <a:lstStyle/>
                <a:p>
                  <a:pPr>
                    <a:defRPr/>
                  </a:pPr>
                  <a:r>
                    <a:rPr lang="en-US" sz="2000" dirty="0">
                      <a:latin typeface="Franklin Gothic Demi" panose="020B0703020102020204" pitchFamily="34" charset="0"/>
                    </a:rPr>
                    <a:t>RFG</a:t>
                  </a:r>
                </a:p>
              </p:txBody>
            </p:sp>
            <p:sp>
              <p:nvSpPr>
                <p:cNvPr id="8" name="TextBox 7">
                  <a:extLst>
                    <a:ext uri="{FF2B5EF4-FFF2-40B4-BE49-F238E27FC236}">
                      <a16:creationId xmlns:a16="http://schemas.microsoft.com/office/drawing/2014/main" id="{33F1F6AC-77E0-4B63-B98C-B9E28E8CCDD1}"/>
                    </a:ext>
                  </a:extLst>
                </p:cNvPr>
                <p:cNvSpPr txBox="1"/>
                <p:nvPr/>
              </p:nvSpPr>
              <p:spPr>
                <a:xfrm>
                  <a:off x="892382" y="3041256"/>
                  <a:ext cx="2247731" cy="400110"/>
                </a:xfrm>
                <a:prstGeom prst="rect">
                  <a:avLst/>
                </a:prstGeom>
                <a:noFill/>
              </p:spPr>
              <p:txBody>
                <a:bodyPr wrap="none">
                  <a:spAutoFit/>
                </a:bodyPr>
                <a:lstStyle/>
                <a:p>
                  <a:pPr>
                    <a:defRPr/>
                  </a:pPr>
                  <a:r>
                    <a:rPr lang="en-US" sz="2000" dirty="0">
                      <a:latin typeface="Franklin Gothic Demi" panose="020B0703020102020204" pitchFamily="34" charset="0"/>
                    </a:rPr>
                    <a:t>Mitigation acres =</a:t>
                  </a:r>
                </a:p>
              </p:txBody>
            </p:sp>
          </p:grpSp>
          <p:cxnSp>
            <p:nvCxnSpPr>
              <p:cNvPr id="30" name="Straight Connector 29">
                <a:extLst>
                  <a:ext uri="{FF2B5EF4-FFF2-40B4-BE49-F238E27FC236}">
                    <a16:creationId xmlns:a16="http://schemas.microsoft.com/office/drawing/2014/main" id="{D748554D-225D-4FB6-B88E-BB52149AD046}"/>
                  </a:ext>
                </a:extLst>
              </p:cNvPr>
              <p:cNvCxnSpPr/>
              <p:nvPr/>
            </p:nvCxnSpPr>
            <p:spPr>
              <a:xfrm flipH="1">
                <a:off x="3037186" y="3383955"/>
                <a:ext cx="69661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17" name="Rectangle 16">
            <a:extLst>
              <a:ext uri="{FF2B5EF4-FFF2-40B4-BE49-F238E27FC236}">
                <a16:creationId xmlns:a16="http://schemas.microsoft.com/office/drawing/2014/main" id="{8B9F490A-0851-4316-80EC-357CDF79C749}"/>
              </a:ext>
            </a:extLst>
          </p:cNvPr>
          <p:cNvSpPr/>
          <p:nvPr/>
        </p:nvSpPr>
        <p:spPr>
          <a:xfrm>
            <a:off x="3060511" y="3101978"/>
            <a:ext cx="619277" cy="286935"/>
          </a:xfrm>
          <a:prstGeom prst="rect">
            <a:avLst/>
          </a:prstGeom>
          <a:solidFill>
            <a:srgbClr val="FF00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graphicFrame>
        <p:nvGraphicFramePr>
          <p:cNvPr id="13" name="Table 12">
            <a:extLst>
              <a:ext uri="{FF2B5EF4-FFF2-40B4-BE49-F238E27FC236}">
                <a16:creationId xmlns:a16="http://schemas.microsoft.com/office/drawing/2014/main" id="{0FC00BCB-5936-4057-A5B5-B8D1595638E4}"/>
              </a:ext>
            </a:extLst>
          </p:cNvPr>
          <p:cNvGraphicFramePr>
            <a:graphicFrameLocks noGrp="1"/>
          </p:cNvGraphicFramePr>
          <p:nvPr>
            <p:extLst>
              <p:ext uri="{D42A27DB-BD31-4B8C-83A1-F6EECF244321}">
                <p14:modId xmlns:p14="http://schemas.microsoft.com/office/powerpoint/2010/main" val="632891919"/>
              </p:ext>
            </p:extLst>
          </p:nvPr>
        </p:nvGraphicFramePr>
        <p:xfrm>
          <a:off x="4632276" y="2049466"/>
          <a:ext cx="4511724" cy="4351334"/>
        </p:xfrm>
        <a:graphic>
          <a:graphicData uri="http://schemas.openxmlformats.org/drawingml/2006/table">
            <a:tbl>
              <a:tblPr/>
              <a:tblGrid>
                <a:gridCol w="1946862">
                  <a:extLst>
                    <a:ext uri="{9D8B030D-6E8A-4147-A177-3AD203B41FA5}">
                      <a16:colId xmlns:a16="http://schemas.microsoft.com/office/drawing/2014/main" val="3128838178"/>
                    </a:ext>
                  </a:extLst>
                </a:gridCol>
                <a:gridCol w="858157">
                  <a:extLst>
                    <a:ext uri="{9D8B030D-6E8A-4147-A177-3AD203B41FA5}">
                      <a16:colId xmlns:a16="http://schemas.microsoft.com/office/drawing/2014/main" val="3769950250"/>
                    </a:ext>
                  </a:extLst>
                </a:gridCol>
                <a:gridCol w="874166">
                  <a:extLst>
                    <a:ext uri="{9D8B030D-6E8A-4147-A177-3AD203B41FA5}">
                      <a16:colId xmlns:a16="http://schemas.microsoft.com/office/drawing/2014/main" val="3012190876"/>
                    </a:ext>
                  </a:extLst>
                </a:gridCol>
                <a:gridCol w="832539">
                  <a:extLst>
                    <a:ext uri="{9D8B030D-6E8A-4147-A177-3AD203B41FA5}">
                      <a16:colId xmlns:a16="http://schemas.microsoft.com/office/drawing/2014/main" val="4044989740"/>
                    </a:ext>
                  </a:extLst>
                </a:gridCol>
              </a:tblGrid>
              <a:tr h="334718">
                <a:tc>
                  <a:txBody>
                    <a:bodyPr/>
                    <a:lstStyle/>
                    <a:p>
                      <a:pPr algn="ctr" fontAlgn="b"/>
                      <a:r>
                        <a:rPr lang="en-US" sz="2000" b="0" i="0" u="none" strike="noStrike">
                          <a:solidFill>
                            <a:srgbClr val="000000"/>
                          </a:solidFill>
                          <a:effectLst/>
                          <a:latin typeface="Franklin Gothic Demi" panose="020B0703020102020204" pitchFamily="34" charset="0"/>
                        </a:rPr>
                        <a:t>Assessment </a:t>
                      </a:r>
                    </a:p>
                  </a:txBody>
                  <a:tcPr marL="9298" marR="9298" marT="9298"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effectLst/>
                          <a:latin typeface="Franklin Gothic Demi" panose="020B0703020102020204" pitchFamily="34" charset="0"/>
                        </a:rPr>
                        <a:t>FL</a:t>
                      </a:r>
                    </a:p>
                  </a:txBody>
                  <a:tcPr marL="9298" marR="9298" marT="92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dirty="0">
                          <a:solidFill>
                            <a:srgbClr val="000000"/>
                          </a:solidFill>
                          <a:effectLst/>
                          <a:latin typeface="Franklin Gothic Demi" panose="020B0703020102020204" pitchFamily="34" charset="0"/>
                        </a:rPr>
                        <a:t>FG</a:t>
                      </a:r>
                    </a:p>
                  </a:txBody>
                  <a:tcPr marL="9298" marR="9298" marT="92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effectLst/>
                          <a:latin typeface="Franklin Gothic Demi" panose="020B0703020102020204" pitchFamily="34" charset="0"/>
                        </a:rPr>
                        <a:t>FG&gt;FL</a:t>
                      </a:r>
                    </a:p>
                  </a:txBody>
                  <a:tcPr marL="9298" marR="9298" marT="92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2644884"/>
                  </a:ext>
                </a:extLst>
              </a:tr>
              <a:tr h="334718">
                <a:tc>
                  <a:txBody>
                    <a:bodyPr/>
                    <a:lstStyle/>
                    <a:p>
                      <a:pPr algn="l" fontAlgn="b"/>
                      <a:r>
                        <a:rPr lang="en-US" sz="2000" b="0" i="0" u="none" strike="noStrike">
                          <a:solidFill>
                            <a:srgbClr val="000000"/>
                          </a:solidFill>
                          <a:effectLst/>
                          <a:latin typeface="Franklin Gothic Demi" panose="020B0703020102020204" pitchFamily="34" charset="0"/>
                        </a:rPr>
                        <a:t>Impact </a:t>
                      </a:r>
                    </a:p>
                  </a:txBody>
                  <a:tcPr marL="9298" marR="9298" marT="9298"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2000" b="0" i="0" u="none" strike="noStrike">
                          <a:solidFill>
                            <a:srgbClr val="000000"/>
                          </a:solidFill>
                          <a:effectLst/>
                          <a:latin typeface="Franklin Gothic Demi" panose="020B0703020102020204" pitchFamily="34" charset="0"/>
                        </a:rPr>
                        <a:t>-1</a:t>
                      </a:r>
                    </a:p>
                  </a:txBody>
                  <a:tcPr marL="9298" marR="9298" marT="92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2000" b="0" i="0" u="none" strike="noStrike" dirty="0">
                          <a:solidFill>
                            <a:srgbClr val="000000"/>
                          </a:solidFill>
                          <a:effectLst/>
                          <a:latin typeface="Franklin Gothic Demi" panose="020B0703020102020204" pitchFamily="34" charset="0"/>
                        </a:rPr>
                        <a:t> </a:t>
                      </a:r>
                    </a:p>
                  </a:txBody>
                  <a:tcPr marL="9298" marR="9298" marT="92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9298" marR="9298" marT="92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826717771"/>
                  </a:ext>
                </a:extLst>
              </a:tr>
              <a:tr h="334718">
                <a:tc>
                  <a:txBody>
                    <a:bodyPr/>
                    <a:lstStyle/>
                    <a:p>
                      <a:pPr algn="l" fontAlgn="b"/>
                      <a:r>
                        <a:rPr lang="en-US" sz="2000" b="0" i="0" u="none" strike="noStrike">
                          <a:solidFill>
                            <a:srgbClr val="000000"/>
                          </a:solidFill>
                          <a:effectLst/>
                          <a:latin typeface="Franklin Gothic Demi" panose="020B0703020102020204" pitchFamily="34" charset="0"/>
                        </a:rPr>
                        <a:t>Impact 2</a:t>
                      </a:r>
                    </a:p>
                  </a:txBody>
                  <a:tcPr marL="9298" marR="9298" marT="9298"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2000" b="0" i="0" u="none" strike="noStrike">
                          <a:solidFill>
                            <a:srgbClr val="000000"/>
                          </a:solidFill>
                          <a:effectLst/>
                          <a:latin typeface="Franklin Gothic Demi" panose="020B0703020102020204" pitchFamily="34" charset="0"/>
                        </a:rPr>
                        <a:t>-3.03</a:t>
                      </a:r>
                    </a:p>
                  </a:txBody>
                  <a:tcPr marL="9298" marR="9298" marT="92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2000" b="0" i="0" u="none" strike="noStrike">
                          <a:solidFill>
                            <a:srgbClr val="000000"/>
                          </a:solidFill>
                          <a:effectLst/>
                          <a:latin typeface="Franklin Gothic Demi" panose="020B0703020102020204" pitchFamily="34" charset="0"/>
                        </a:rPr>
                        <a:t> </a:t>
                      </a:r>
                    </a:p>
                  </a:txBody>
                  <a:tcPr marL="9298" marR="9298" marT="92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9298" marR="9298" marT="92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869897464"/>
                  </a:ext>
                </a:extLst>
              </a:tr>
              <a:tr h="334718">
                <a:tc>
                  <a:txBody>
                    <a:bodyPr/>
                    <a:lstStyle/>
                    <a:p>
                      <a:pPr algn="l" fontAlgn="b"/>
                      <a:r>
                        <a:rPr lang="en-US" sz="2000" b="0" i="0" u="none" strike="noStrike">
                          <a:solidFill>
                            <a:srgbClr val="000000"/>
                          </a:solidFill>
                          <a:effectLst/>
                          <a:latin typeface="Franklin Gothic Demi" panose="020B0703020102020204" pitchFamily="34" charset="0"/>
                        </a:rPr>
                        <a:t>Impact 3</a:t>
                      </a:r>
                    </a:p>
                  </a:txBody>
                  <a:tcPr marL="9298" marR="9298" marT="9298"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2000" b="0" i="0" u="none" strike="noStrike">
                          <a:solidFill>
                            <a:srgbClr val="000000"/>
                          </a:solidFill>
                          <a:effectLst/>
                          <a:latin typeface="Franklin Gothic Demi" panose="020B0703020102020204" pitchFamily="34" charset="0"/>
                        </a:rPr>
                        <a:t>-4.33</a:t>
                      </a:r>
                    </a:p>
                  </a:txBody>
                  <a:tcPr marL="9298" marR="9298" marT="92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2000" b="0" i="0" u="none" strike="noStrike">
                          <a:solidFill>
                            <a:srgbClr val="000000"/>
                          </a:solidFill>
                          <a:effectLst/>
                          <a:latin typeface="Franklin Gothic Demi" panose="020B0703020102020204" pitchFamily="34" charset="0"/>
                        </a:rPr>
                        <a:t> </a:t>
                      </a:r>
                    </a:p>
                  </a:txBody>
                  <a:tcPr marL="9298" marR="9298" marT="92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9298" marR="9298" marT="92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122361398"/>
                  </a:ext>
                </a:extLst>
              </a:tr>
              <a:tr h="334718">
                <a:tc>
                  <a:txBody>
                    <a:bodyPr/>
                    <a:lstStyle/>
                    <a:p>
                      <a:pPr algn="l" fontAlgn="b"/>
                      <a:r>
                        <a:rPr lang="en-US" sz="2000" b="0" i="0" u="none" strike="noStrike">
                          <a:solidFill>
                            <a:srgbClr val="000000"/>
                          </a:solidFill>
                          <a:effectLst/>
                          <a:latin typeface="Franklin Gothic Demi" panose="020B0703020102020204" pitchFamily="34" charset="0"/>
                        </a:rPr>
                        <a:t>Impact 4</a:t>
                      </a:r>
                    </a:p>
                  </a:txBody>
                  <a:tcPr marL="9298" marR="9298" marT="9298"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2000" b="0" i="0" u="none" strike="noStrike">
                          <a:solidFill>
                            <a:srgbClr val="000000"/>
                          </a:solidFill>
                          <a:effectLst/>
                          <a:latin typeface="Franklin Gothic Demi" panose="020B0703020102020204" pitchFamily="34" charset="0"/>
                        </a:rPr>
                        <a:t>-1.75</a:t>
                      </a:r>
                    </a:p>
                  </a:txBody>
                  <a:tcPr marL="9298" marR="9298" marT="92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2000" b="0" i="0" u="none" strike="noStrike">
                          <a:solidFill>
                            <a:srgbClr val="000000"/>
                          </a:solidFill>
                          <a:effectLst/>
                          <a:latin typeface="Franklin Gothic Demi" panose="020B0703020102020204" pitchFamily="34" charset="0"/>
                        </a:rPr>
                        <a:t> </a:t>
                      </a:r>
                    </a:p>
                  </a:txBody>
                  <a:tcPr marL="9298" marR="9298" marT="92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9298" marR="9298" marT="92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423119312"/>
                  </a:ext>
                </a:extLst>
              </a:tr>
              <a:tr h="334718">
                <a:tc>
                  <a:txBody>
                    <a:bodyPr/>
                    <a:lstStyle/>
                    <a:p>
                      <a:pPr algn="l" fontAlgn="b"/>
                      <a:r>
                        <a:rPr lang="en-US" sz="2000" b="0" i="0" u="none" strike="noStrike">
                          <a:solidFill>
                            <a:srgbClr val="000000"/>
                          </a:solidFill>
                          <a:effectLst/>
                          <a:latin typeface="Franklin Gothic Demi" panose="020B0703020102020204" pitchFamily="34" charset="0"/>
                        </a:rPr>
                        <a:t>Preservation </a:t>
                      </a:r>
                    </a:p>
                  </a:txBody>
                  <a:tcPr marL="9298" marR="9298" marT="9298"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2000" b="0" i="0" u="none" strike="noStrike">
                          <a:solidFill>
                            <a:srgbClr val="000000"/>
                          </a:solidFill>
                          <a:effectLst/>
                          <a:latin typeface="Franklin Gothic Demi" panose="020B0703020102020204" pitchFamily="34" charset="0"/>
                        </a:rPr>
                        <a:t> </a:t>
                      </a:r>
                    </a:p>
                  </a:txBody>
                  <a:tcPr marL="9298" marR="9298" marT="92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2000" b="0" i="0" u="none" strike="noStrike">
                          <a:solidFill>
                            <a:srgbClr val="000000"/>
                          </a:solidFill>
                          <a:effectLst/>
                          <a:latin typeface="Franklin Gothic Demi" panose="020B0703020102020204" pitchFamily="34" charset="0"/>
                        </a:rPr>
                        <a:t>0.533</a:t>
                      </a:r>
                    </a:p>
                  </a:txBody>
                  <a:tcPr marL="9298" marR="9298" marT="92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2000" b="0" i="0" u="none" strike="noStrike">
                          <a:solidFill>
                            <a:srgbClr val="000000"/>
                          </a:solidFill>
                          <a:effectLst/>
                          <a:latin typeface="Franklin Gothic Demi" panose="020B0703020102020204" pitchFamily="34" charset="0"/>
                        </a:rPr>
                        <a:t> </a:t>
                      </a:r>
                    </a:p>
                  </a:txBody>
                  <a:tcPr marL="9298" marR="9298" marT="92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548589420"/>
                  </a:ext>
                </a:extLst>
              </a:tr>
              <a:tr h="334718">
                <a:tc>
                  <a:txBody>
                    <a:bodyPr/>
                    <a:lstStyle/>
                    <a:p>
                      <a:pPr algn="l" fontAlgn="b"/>
                      <a:r>
                        <a:rPr lang="en-US" sz="2000" b="0" i="0" u="none" strike="noStrike">
                          <a:solidFill>
                            <a:srgbClr val="000000"/>
                          </a:solidFill>
                          <a:effectLst/>
                          <a:latin typeface="Franklin Gothic Demi" panose="020B0703020102020204" pitchFamily="34" charset="0"/>
                        </a:rPr>
                        <a:t>Preservation 2</a:t>
                      </a:r>
                    </a:p>
                  </a:txBody>
                  <a:tcPr marL="9298" marR="9298" marT="9298"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2000" b="0" i="0" u="none" strike="noStrike">
                          <a:solidFill>
                            <a:srgbClr val="000000"/>
                          </a:solidFill>
                          <a:effectLst/>
                          <a:latin typeface="Franklin Gothic Demi" panose="020B0703020102020204" pitchFamily="34" charset="0"/>
                        </a:rPr>
                        <a:t> </a:t>
                      </a:r>
                    </a:p>
                  </a:txBody>
                  <a:tcPr marL="9298" marR="9298" marT="92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2000" b="0" i="0" u="none" strike="noStrike" dirty="0">
                          <a:solidFill>
                            <a:srgbClr val="000000"/>
                          </a:solidFill>
                          <a:effectLst/>
                          <a:latin typeface="Franklin Gothic Demi" panose="020B0703020102020204" pitchFamily="34" charset="0"/>
                        </a:rPr>
                        <a:t>3.5</a:t>
                      </a:r>
                    </a:p>
                  </a:txBody>
                  <a:tcPr marL="9298" marR="9298" marT="92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2000" b="0" i="0" u="none" strike="noStrike">
                          <a:solidFill>
                            <a:srgbClr val="000000"/>
                          </a:solidFill>
                          <a:effectLst/>
                          <a:latin typeface="Franklin Gothic Demi" panose="020B0703020102020204" pitchFamily="34" charset="0"/>
                        </a:rPr>
                        <a:t> </a:t>
                      </a:r>
                    </a:p>
                  </a:txBody>
                  <a:tcPr marL="9298" marR="9298" marT="92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974710971"/>
                  </a:ext>
                </a:extLst>
              </a:tr>
              <a:tr h="334718">
                <a:tc>
                  <a:txBody>
                    <a:bodyPr/>
                    <a:lstStyle/>
                    <a:p>
                      <a:pPr algn="l" fontAlgn="b"/>
                      <a:r>
                        <a:rPr lang="en-US" sz="2000" b="0" i="0" u="none" strike="noStrike">
                          <a:solidFill>
                            <a:srgbClr val="000000"/>
                          </a:solidFill>
                          <a:effectLst/>
                          <a:latin typeface="Franklin Gothic Demi" panose="020B0703020102020204" pitchFamily="34" charset="0"/>
                        </a:rPr>
                        <a:t>Enhancement</a:t>
                      </a:r>
                    </a:p>
                  </a:txBody>
                  <a:tcPr marL="9298" marR="9298" marT="9298"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2000" b="0" i="0" u="none" strike="noStrike">
                          <a:solidFill>
                            <a:srgbClr val="000000"/>
                          </a:solidFill>
                          <a:effectLst/>
                          <a:latin typeface="Franklin Gothic Demi" panose="020B0703020102020204" pitchFamily="34" charset="0"/>
                        </a:rPr>
                        <a:t> </a:t>
                      </a:r>
                    </a:p>
                  </a:txBody>
                  <a:tcPr marL="9298" marR="9298" marT="92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2000" b="0" i="0" u="none" strike="noStrike">
                          <a:solidFill>
                            <a:srgbClr val="000000"/>
                          </a:solidFill>
                          <a:effectLst/>
                          <a:latin typeface="Franklin Gothic Demi" panose="020B0703020102020204" pitchFamily="34" charset="0"/>
                        </a:rPr>
                        <a:t>0.714</a:t>
                      </a:r>
                    </a:p>
                  </a:txBody>
                  <a:tcPr marL="9298" marR="9298" marT="92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2000" b="0" i="0" u="none" strike="noStrike" dirty="0">
                          <a:solidFill>
                            <a:srgbClr val="000000"/>
                          </a:solidFill>
                          <a:effectLst/>
                          <a:latin typeface="Franklin Gothic Demi" panose="020B0703020102020204" pitchFamily="34" charset="0"/>
                        </a:rPr>
                        <a:t> </a:t>
                      </a:r>
                    </a:p>
                  </a:txBody>
                  <a:tcPr marL="9298" marR="9298" marT="92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140851009"/>
                  </a:ext>
                </a:extLst>
              </a:tr>
              <a:tr h="334718">
                <a:tc>
                  <a:txBody>
                    <a:bodyPr/>
                    <a:lstStyle/>
                    <a:p>
                      <a:pPr algn="l" fontAlgn="b"/>
                      <a:r>
                        <a:rPr lang="en-US" sz="2000" b="0" i="0" u="none" strike="noStrike">
                          <a:solidFill>
                            <a:srgbClr val="000000"/>
                          </a:solidFill>
                          <a:effectLst/>
                          <a:latin typeface="Franklin Gothic Demi" panose="020B0703020102020204" pitchFamily="34" charset="0"/>
                        </a:rPr>
                        <a:t>Enhancement 2</a:t>
                      </a:r>
                    </a:p>
                  </a:txBody>
                  <a:tcPr marL="9298" marR="9298" marT="9298"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2000" b="0" i="0" u="none" strike="noStrike">
                          <a:solidFill>
                            <a:srgbClr val="000000"/>
                          </a:solidFill>
                          <a:effectLst/>
                          <a:latin typeface="Franklin Gothic Demi" panose="020B0703020102020204" pitchFamily="34" charset="0"/>
                        </a:rPr>
                        <a:t> </a:t>
                      </a:r>
                    </a:p>
                  </a:txBody>
                  <a:tcPr marL="9298" marR="9298" marT="92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2000" b="0" i="0" u="none" strike="noStrike">
                          <a:solidFill>
                            <a:srgbClr val="000000"/>
                          </a:solidFill>
                          <a:effectLst/>
                          <a:latin typeface="Franklin Gothic Demi" panose="020B0703020102020204" pitchFamily="34" charset="0"/>
                        </a:rPr>
                        <a:t>1.961</a:t>
                      </a:r>
                    </a:p>
                  </a:txBody>
                  <a:tcPr marL="9298" marR="9298" marT="92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2000" b="0" i="0" u="none" strike="noStrike">
                          <a:solidFill>
                            <a:srgbClr val="000000"/>
                          </a:solidFill>
                          <a:effectLst/>
                          <a:latin typeface="Franklin Gothic Demi" panose="020B0703020102020204" pitchFamily="34" charset="0"/>
                        </a:rPr>
                        <a:t> </a:t>
                      </a:r>
                    </a:p>
                  </a:txBody>
                  <a:tcPr marL="9298" marR="9298" marT="92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621517147"/>
                  </a:ext>
                </a:extLst>
              </a:tr>
              <a:tr h="334718">
                <a:tc>
                  <a:txBody>
                    <a:bodyPr/>
                    <a:lstStyle/>
                    <a:p>
                      <a:pPr algn="l" fontAlgn="b"/>
                      <a:r>
                        <a:rPr lang="en-US" sz="2000" b="0" i="0" u="none" strike="noStrike">
                          <a:solidFill>
                            <a:srgbClr val="000000"/>
                          </a:solidFill>
                          <a:effectLst/>
                          <a:latin typeface="Franklin Gothic Demi" panose="020B0703020102020204" pitchFamily="34" charset="0"/>
                        </a:rPr>
                        <a:t>Enhancement 3</a:t>
                      </a:r>
                    </a:p>
                  </a:txBody>
                  <a:tcPr marL="9298" marR="9298" marT="9298"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2000" b="0" i="0" u="none" strike="noStrike">
                          <a:solidFill>
                            <a:srgbClr val="000000"/>
                          </a:solidFill>
                          <a:effectLst/>
                          <a:latin typeface="Franklin Gothic Demi" panose="020B0703020102020204" pitchFamily="34" charset="0"/>
                        </a:rPr>
                        <a:t> </a:t>
                      </a:r>
                    </a:p>
                  </a:txBody>
                  <a:tcPr marL="9298" marR="9298" marT="92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2000" b="0" i="0" u="none" strike="noStrike">
                          <a:solidFill>
                            <a:srgbClr val="000000"/>
                          </a:solidFill>
                          <a:effectLst/>
                          <a:latin typeface="Franklin Gothic Demi" panose="020B0703020102020204" pitchFamily="34" charset="0"/>
                        </a:rPr>
                        <a:t>1.569</a:t>
                      </a:r>
                    </a:p>
                  </a:txBody>
                  <a:tcPr marL="9298" marR="9298" marT="92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2000" b="0" i="0" u="none" strike="noStrike" dirty="0">
                          <a:solidFill>
                            <a:srgbClr val="000000"/>
                          </a:solidFill>
                          <a:effectLst/>
                          <a:latin typeface="Franklin Gothic Demi" panose="020B0703020102020204" pitchFamily="34" charset="0"/>
                        </a:rPr>
                        <a:t> </a:t>
                      </a:r>
                    </a:p>
                  </a:txBody>
                  <a:tcPr marL="9298" marR="9298" marT="92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699487952"/>
                  </a:ext>
                </a:extLst>
              </a:tr>
              <a:tr h="334718">
                <a:tc>
                  <a:txBody>
                    <a:bodyPr/>
                    <a:lstStyle/>
                    <a:p>
                      <a:pPr algn="l" fontAlgn="b"/>
                      <a:r>
                        <a:rPr lang="en-US" sz="2000" b="0" i="0" u="none" strike="noStrike" dirty="0">
                          <a:solidFill>
                            <a:srgbClr val="000000"/>
                          </a:solidFill>
                          <a:effectLst/>
                          <a:latin typeface="Franklin Gothic Demi" panose="020B0703020102020204" pitchFamily="34" charset="0"/>
                        </a:rPr>
                        <a:t>Creation </a:t>
                      </a:r>
                    </a:p>
                  </a:txBody>
                  <a:tcPr marL="9298" marR="9298" marT="9298"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2000" b="0" i="0" u="none" strike="noStrike">
                          <a:solidFill>
                            <a:srgbClr val="000000"/>
                          </a:solidFill>
                          <a:effectLst/>
                          <a:latin typeface="Franklin Gothic Demi" panose="020B0703020102020204" pitchFamily="34" charset="0"/>
                        </a:rPr>
                        <a:t> </a:t>
                      </a:r>
                    </a:p>
                  </a:txBody>
                  <a:tcPr marL="9298" marR="9298" marT="92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2000" b="0" i="0" u="none" strike="noStrike">
                          <a:solidFill>
                            <a:srgbClr val="000000"/>
                          </a:solidFill>
                          <a:effectLst/>
                          <a:latin typeface="Franklin Gothic Demi" panose="020B0703020102020204" pitchFamily="34" charset="0"/>
                        </a:rPr>
                        <a:t>0.519</a:t>
                      </a:r>
                    </a:p>
                  </a:txBody>
                  <a:tcPr marL="9298" marR="9298" marT="92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2000" b="0" i="0" u="none" strike="noStrike">
                          <a:solidFill>
                            <a:srgbClr val="000000"/>
                          </a:solidFill>
                          <a:effectLst/>
                          <a:latin typeface="Franklin Gothic Demi" panose="020B0703020102020204" pitchFamily="34" charset="0"/>
                        </a:rPr>
                        <a:t> </a:t>
                      </a:r>
                    </a:p>
                  </a:txBody>
                  <a:tcPr marL="9298" marR="9298" marT="92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489434227"/>
                  </a:ext>
                </a:extLst>
              </a:tr>
              <a:tr h="334718">
                <a:tc>
                  <a:txBody>
                    <a:bodyPr/>
                    <a:lstStyle/>
                    <a:p>
                      <a:pPr algn="l" fontAlgn="b"/>
                      <a:r>
                        <a:rPr lang="en-US" sz="2000" b="0" i="0" u="none" strike="noStrike">
                          <a:solidFill>
                            <a:srgbClr val="000000"/>
                          </a:solidFill>
                          <a:effectLst/>
                          <a:latin typeface="Franklin Gothic Demi" panose="020B0703020102020204" pitchFamily="34" charset="0"/>
                        </a:rPr>
                        <a:t>Creation 2</a:t>
                      </a:r>
                    </a:p>
                  </a:txBody>
                  <a:tcPr marL="9298" marR="9298" marT="9298"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9298" marR="9298" marT="92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effectLst/>
                          <a:latin typeface="Franklin Gothic Demi" panose="020B0703020102020204" pitchFamily="34" charset="0"/>
                        </a:rPr>
                        <a:t>2.182</a:t>
                      </a:r>
                    </a:p>
                  </a:txBody>
                  <a:tcPr marL="9298" marR="9298" marT="92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9298" marR="9298" marT="92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15400875"/>
                  </a:ext>
                </a:extLst>
              </a:tr>
              <a:tr h="334718">
                <a:tc>
                  <a:txBody>
                    <a:bodyPr/>
                    <a:lstStyle/>
                    <a:p>
                      <a:pPr algn="l" fontAlgn="b"/>
                      <a:r>
                        <a:rPr lang="en-US" sz="2000" b="0" i="0" u="none" strike="noStrike">
                          <a:solidFill>
                            <a:srgbClr val="000000"/>
                          </a:solidFill>
                          <a:effectLst/>
                          <a:latin typeface="Franklin Gothic Demi" panose="020B0703020102020204" pitchFamily="34" charset="0"/>
                        </a:rPr>
                        <a:t>Total</a:t>
                      </a:r>
                    </a:p>
                  </a:txBody>
                  <a:tcPr marL="9298" marR="9298" marT="9298"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r" fontAlgn="b"/>
                      <a:r>
                        <a:rPr lang="en-US" sz="2000" b="0" i="0" u="none" strike="noStrike">
                          <a:solidFill>
                            <a:srgbClr val="000000"/>
                          </a:solidFill>
                          <a:effectLst/>
                          <a:latin typeface="Franklin Gothic Demi" panose="020B0703020102020204" pitchFamily="34" charset="0"/>
                        </a:rPr>
                        <a:t>-10.1</a:t>
                      </a:r>
                    </a:p>
                  </a:txBody>
                  <a:tcPr marL="9298" marR="9298" marT="92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r" fontAlgn="b"/>
                      <a:r>
                        <a:rPr lang="en-US" sz="2000" b="0" i="0" u="none" strike="noStrike">
                          <a:solidFill>
                            <a:srgbClr val="000000"/>
                          </a:solidFill>
                          <a:effectLst/>
                          <a:latin typeface="Franklin Gothic Demi" panose="020B0703020102020204" pitchFamily="34" charset="0"/>
                        </a:rPr>
                        <a:t>10.98</a:t>
                      </a:r>
                    </a:p>
                  </a:txBody>
                  <a:tcPr marL="9298" marR="9298" marT="92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2000" b="0" i="0" u="none" strike="noStrike" dirty="0">
                          <a:solidFill>
                            <a:srgbClr val="000000"/>
                          </a:solidFill>
                          <a:effectLst/>
                          <a:latin typeface="Franklin Gothic Demi" panose="020B0703020102020204" pitchFamily="34" charset="0"/>
                        </a:rPr>
                        <a:t>Yes</a:t>
                      </a:r>
                    </a:p>
                  </a:txBody>
                  <a:tcPr marL="9298" marR="9298" marT="929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163603165"/>
                  </a:ext>
                </a:extLst>
              </a:tr>
            </a:tbl>
          </a:graphicData>
        </a:graphic>
      </p:graphicFrame>
      <p:sp>
        <p:nvSpPr>
          <p:cNvPr id="2" name="Title 1">
            <a:extLst>
              <a:ext uri="{FF2B5EF4-FFF2-40B4-BE49-F238E27FC236}">
                <a16:creationId xmlns:a16="http://schemas.microsoft.com/office/drawing/2014/main" id="{7E11677B-F028-41ED-A7F6-9E9D4A964519}"/>
              </a:ext>
            </a:extLst>
          </p:cNvPr>
          <p:cNvSpPr>
            <a:spLocks noGrp="1"/>
          </p:cNvSpPr>
          <p:nvPr>
            <p:ph type="title"/>
          </p:nvPr>
        </p:nvSpPr>
        <p:spPr>
          <a:xfrm>
            <a:off x="1928190" y="457199"/>
            <a:ext cx="6987210" cy="914401"/>
          </a:xfrm>
        </p:spPr>
        <p:txBody>
          <a:bodyPr/>
          <a:lstStyle/>
          <a:p>
            <a:r>
              <a:rPr lang="en-US" dirty="0"/>
              <a:t>Application</a:t>
            </a:r>
          </a:p>
        </p:txBody>
      </p:sp>
      <p:sp>
        <p:nvSpPr>
          <p:cNvPr id="9" name="TextBox 8">
            <a:extLst>
              <a:ext uri="{FF2B5EF4-FFF2-40B4-BE49-F238E27FC236}">
                <a16:creationId xmlns:a16="http://schemas.microsoft.com/office/drawing/2014/main" id="{AAEF9FB5-B74E-4FF5-87CB-146E836F9311}"/>
              </a:ext>
            </a:extLst>
          </p:cNvPr>
          <p:cNvSpPr txBox="1"/>
          <p:nvPr/>
        </p:nvSpPr>
        <p:spPr>
          <a:xfrm>
            <a:off x="1765300" y="5181600"/>
            <a:ext cx="1348446" cy="400110"/>
          </a:xfrm>
          <a:prstGeom prst="rect">
            <a:avLst/>
          </a:prstGeom>
          <a:noFill/>
        </p:spPr>
        <p:txBody>
          <a:bodyPr wrap="none">
            <a:spAutoFit/>
          </a:bodyPr>
          <a:lstStyle/>
          <a:p>
            <a:pPr>
              <a:defRPr/>
            </a:pPr>
            <a:r>
              <a:rPr lang="en-US" sz="2000" dirty="0">
                <a:latin typeface="Symbol" panose="05050102010706020507" pitchFamily="18" charset="2"/>
              </a:rPr>
              <a:t>S</a:t>
            </a:r>
            <a:r>
              <a:rPr lang="en-US" sz="2000" dirty="0">
                <a:latin typeface="Franklin Gothic Demi" panose="020B0703020102020204" pitchFamily="34" charset="0"/>
              </a:rPr>
              <a:t>FG &gt;</a:t>
            </a:r>
            <a:r>
              <a:rPr lang="en-US" sz="2000" dirty="0">
                <a:latin typeface="Symbol" panose="05050102010706020507" pitchFamily="18" charset="2"/>
              </a:rPr>
              <a:t> S</a:t>
            </a:r>
            <a:r>
              <a:rPr lang="en-US" sz="2000" dirty="0">
                <a:latin typeface="Franklin Gothic Demi" panose="020B0703020102020204" pitchFamily="34" charset="0"/>
              </a:rPr>
              <a:t>FL</a:t>
            </a:r>
          </a:p>
        </p:txBody>
      </p:sp>
      <p:graphicFrame>
        <p:nvGraphicFramePr>
          <p:cNvPr id="16" name="Table 15">
            <a:extLst>
              <a:ext uri="{FF2B5EF4-FFF2-40B4-BE49-F238E27FC236}">
                <a16:creationId xmlns:a16="http://schemas.microsoft.com/office/drawing/2014/main" id="{1A2371FF-2166-421A-910D-022F303FE4E5}"/>
              </a:ext>
            </a:extLst>
          </p:cNvPr>
          <p:cNvGraphicFramePr>
            <a:graphicFrameLocks noGrp="1"/>
          </p:cNvGraphicFramePr>
          <p:nvPr>
            <p:extLst>
              <p:ext uri="{D42A27DB-BD31-4B8C-83A1-F6EECF244321}">
                <p14:modId xmlns:p14="http://schemas.microsoft.com/office/powerpoint/2010/main" val="777384063"/>
              </p:ext>
            </p:extLst>
          </p:nvPr>
        </p:nvGraphicFramePr>
        <p:xfrm>
          <a:off x="5092700" y="2194783"/>
          <a:ext cx="3822700" cy="1714500"/>
        </p:xfrm>
        <a:graphic>
          <a:graphicData uri="http://schemas.openxmlformats.org/drawingml/2006/table">
            <a:tbl>
              <a:tblPr/>
              <a:tblGrid>
                <a:gridCol w="1702148">
                  <a:extLst>
                    <a:ext uri="{9D8B030D-6E8A-4147-A177-3AD203B41FA5}">
                      <a16:colId xmlns:a16="http://schemas.microsoft.com/office/drawing/2014/main" val="2373861238"/>
                    </a:ext>
                  </a:extLst>
                </a:gridCol>
                <a:gridCol w="608589">
                  <a:extLst>
                    <a:ext uri="{9D8B030D-6E8A-4147-A177-3AD203B41FA5}">
                      <a16:colId xmlns:a16="http://schemas.microsoft.com/office/drawing/2014/main" val="3034361108"/>
                    </a:ext>
                  </a:extLst>
                </a:gridCol>
                <a:gridCol w="903374">
                  <a:extLst>
                    <a:ext uri="{9D8B030D-6E8A-4147-A177-3AD203B41FA5}">
                      <a16:colId xmlns:a16="http://schemas.microsoft.com/office/drawing/2014/main" val="39436076"/>
                    </a:ext>
                  </a:extLst>
                </a:gridCol>
                <a:gridCol w="608589">
                  <a:extLst>
                    <a:ext uri="{9D8B030D-6E8A-4147-A177-3AD203B41FA5}">
                      <a16:colId xmlns:a16="http://schemas.microsoft.com/office/drawing/2014/main" val="813006246"/>
                    </a:ext>
                  </a:extLst>
                </a:gridCol>
              </a:tblGrid>
              <a:tr h="342900">
                <a:tc>
                  <a:txBody>
                    <a:bodyPr/>
                    <a:lstStyle/>
                    <a:p>
                      <a:pPr algn="ctr" fontAlgn="b"/>
                      <a:r>
                        <a:rPr lang="en-US" sz="2000" b="0" i="0" u="none" strike="noStrike" dirty="0">
                          <a:solidFill>
                            <a:srgbClr val="000000"/>
                          </a:solidFill>
                          <a:effectLst/>
                          <a:latin typeface="Franklin Gothic Demi" panose="020B0703020102020204" pitchFamily="34" charset="0"/>
                        </a:rPr>
                        <a:t>Assessment </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effectLst/>
                          <a:latin typeface="Franklin Gothic Demi" panose="020B0703020102020204" pitchFamily="34" charset="0"/>
                        </a:rPr>
                        <a:t>FL</a:t>
                      </a:r>
                    </a:p>
                  </a:txBody>
                  <a:tcPr marL="9525" marR="9525" marT="952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effectLst/>
                          <a:latin typeface="Franklin Gothic Demi" panose="020B0703020102020204" pitchFamily="34" charset="0"/>
                        </a:rPr>
                        <a:t>RFG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effectLst/>
                          <a:latin typeface="Franklin Gothic Demi" panose="020B0703020102020204" pitchFamily="34" charset="0"/>
                        </a:rPr>
                        <a:t>Ac</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16738710"/>
                  </a:ext>
                </a:extLst>
              </a:tr>
              <a:tr h="342900">
                <a:tc>
                  <a:txBody>
                    <a:bodyPr/>
                    <a:lstStyle/>
                    <a:p>
                      <a:pPr algn="ctr" fontAlgn="b"/>
                      <a:r>
                        <a:rPr lang="en-US" sz="2000" b="0" i="0" u="none" strike="noStrike" dirty="0">
                          <a:solidFill>
                            <a:srgbClr val="000000"/>
                          </a:solidFill>
                          <a:effectLst/>
                          <a:latin typeface="Franklin Gothic Demi" panose="020B0703020102020204" pitchFamily="34" charset="0"/>
                        </a:rPr>
                        <a:t>Impact </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2000" b="0" i="0" u="none" strike="noStrike">
                          <a:solidFill>
                            <a:srgbClr val="000000"/>
                          </a:solidFill>
                          <a:effectLst/>
                          <a:latin typeface="Franklin Gothic Demi" panose="020B0703020102020204" pitchFamily="34" charset="0"/>
                        </a:rPr>
                        <a:t>-1</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2000" b="0" i="0" u="none" strike="noStrike">
                          <a:solidFill>
                            <a:srgbClr val="000000"/>
                          </a:solidFill>
                          <a:effectLst/>
                          <a:latin typeface="Franklin Gothic Demi" panose="020B07030201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2000" b="0" i="0" u="none" strike="noStrike">
                          <a:solidFill>
                            <a:srgbClr val="000000"/>
                          </a:solidFill>
                          <a:effectLst/>
                          <a:latin typeface="Franklin Gothic Demi" panose="020B07030201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4026023712"/>
                  </a:ext>
                </a:extLst>
              </a:tr>
              <a:tr h="342900">
                <a:tc>
                  <a:txBody>
                    <a:bodyPr/>
                    <a:lstStyle/>
                    <a:p>
                      <a:pPr algn="ctr" fontAlgn="b"/>
                      <a:r>
                        <a:rPr lang="en-US" sz="2000" b="0" i="0" u="none" strike="noStrike" dirty="0">
                          <a:solidFill>
                            <a:srgbClr val="000000"/>
                          </a:solidFill>
                          <a:effectLst/>
                          <a:latin typeface="Franklin Gothic Demi" panose="020B0703020102020204" pitchFamily="34" charset="0"/>
                        </a:rPr>
                        <a:t>Preservation </a:t>
                      </a:r>
                    </a:p>
                  </a:txBody>
                  <a:tcPr marL="9525" marR="9525" marT="9525" marB="0" anchor="b">
                    <a:lnL>
                      <a:noFill/>
                    </a:lnL>
                    <a:lnR>
                      <a:noFill/>
                    </a:lnR>
                    <a:lnT>
                      <a:noFill/>
                    </a:lnT>
                    <a:lnB>
                      <a:noFill/>
                    </a:lnB>
                  </a:tcPr>
                </a:tc>
                <a:tc>
                  <a:txBody>
                    <a:bodyPr/>
                    <a:lstStyle/>
                    <a:p>
                      <a:pPr algn="ctr" fontAlgn="b"/>
                      <a:endParaRPr lang="en-US" sz="2000" b="0" i="0" u="none" strike="noStrike" dirty="0">
                        <a:solidFill>
                          <a:srgbClr val="000000"/>
                        </a:solidFill>
                        <a:effectLst/>
                        <a:latin typeface="Franklin Gothic Demi" panose="020B070302010202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2000" b="0" i="0" u="none" strike="noStrike">
                          <a:solidFill>
                            <a:srgbClr val="000000"/>
                          </a:solidFill>
                          <a:effectLst/>
                          <a:latin typeface="Franklin Gothic Demi" panose="020B0703020102020204" pitchFamily="34" charset="0"/>
                        </a:rPr>
                        <a:t>0.053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2000" b="0" i="0" u="none" strike="noStrike">
                          <a:solidFill>
                            <a:srgbClr val="000000"/>
                          </a:solidFill>
                          <a:effectLst/>
                          <a:latin typeface="Franklin Gothic Demi" panose="020B0703020102020204" pitchFamily="34" charset="0"/>
                        </a:rPr>
                        <a:t>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448444819"/>
                  </a:ext>
                </a:extLst>
              </a:tr>
              <a:tr h="342900">
                <a:tc>
                  <a:txBody>
                    <a:bodyPr/>
                    <a:lstStyle/>
                    <a:p>
                      <a:pPr algn="ctr" fontAlgn="b"/>
                      <a:r>
                        <a:rPr lang="en-US" sz="2000" b="0" i="0" u="none" strike="noStrike" dirty="0">
                          <a:solidFill>
                            <a:srgbClr val="000000"/>
                          </a:solidFill>
                          <a:effectLst/>
                          <a:latin typeface="Franklin Gothic Demi" panose="020B0703020102020204" pitchFamily="34" charset="0"/>
                        </a:rPr>
                        <a:t>Enhancement</a:t>
                      </a:r>
                    </a:p>
                  </a:txBody>
                  <a:tcPr marL="9525" marR="9525" marT="9525" marB="0" anchor="b">
                    <a:lnL>
                      <a:noFill/>
                    </a:lnL>
                    <a:lnR>
                      <a:noFill/>
                    </a:lnR>
                    <a:lnT>
                      <a:noFill/>
                    </a:lnT>
                    <a:lnB>
                      <a:noFill/>
                    </a:lnB>
                  </a:tcPr>
                </a:tc>
                <a:tc>
                  <a:txBody>
                    <a:bodyPr/>
                    <a:lstStyle/>
                    <a:p>
                      <a:pPr algn="ctr" fontAlgn="b"/>
                      <a:endParaRPr lang="en-US" sz="2000" b="0" i="0" u="none" strike="noStrike">
                        <a:solidFill>
                          <a:srgbClr val="000000"/>
                        </a:solidFill>
                        <a:effectLst/>
                        <a:latin typeface="Franklin Gothic Demi" panose="020B070302010202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2000" b="0" i="0" u="none" strike="noStrike">
                          <a:solidFill>
                            <a:srgbClr val="000000"/>
                          </a:solidFill>
                          <a:effectLst/>
                          <a:latin typeface="Franklin Gothic Demi" panose="020B0703020102020204" pitchFamily="34" charset="0"/>
                        </a:rPr>
                        <a:t>0.143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2000" b="0" i="0" u="none" strike="noStrike">
                          <a:solidFill>
                            <a:srgbClr val="000000"/>
                          </a:solidFill>
                          <a:effectLst/>
                          <a:latin typeface="Franklin Gothic Demi" panose="020B0703020102020204" pitchFamily="34" charset="0"/>
                        </a:rPr>
                        <a:t>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656785841"/>
                  </a:ext>
                </a:extLst>
              </a:tr>
              <a:tr h="342900">
                <a:tc>
                  <a:txBody>
                    <a:bodyPr/>
                    <a:lstStyle/>
                    <a:p>
                      <a:pPr algn="ctr" fontAlgn="b"/>
                      <a:r>
                        <a:rPr lang="en-US" sz="2000" b="0" i="0" u="none" strike="noStrike" dirty="0">
                          <a:solidFill>
                            <a:srgbClr val="000000"/>
                          </a:solidFill>
                          <a:effectLst/>
                          <a:latin typeface="Franklin Gothic Demi" panose="020B0703020102020204" pitchFamily="34" charset="0"/>
                        </a:rPr>
                        <a:t>Creation </a:t>
                      </a:r>
                    </a:p>
                  </a:txBody>
                  <a:tcPr marL="9525" marR="9525" marT="9525" marB="0" anchor="b">
                    <a:lnL>
                      <a:noFill/>
                    </a:lnL>
                    <a:lnR>
                      <a:noFill/>
                    </a:lnR>
                    <a:lnT>
                      <a:noFill/>
                    </a:lnT>
                    <a:lnB>
                      <a:noFill/>
                    </a:lnB>
                  </a:tcPr>
                </a:tc>
                <a:tc>
                  <a:txBody>
                    <a:bodyPr/>
                    <a:lstStyle/>
                    <a:p>
                      <a:pPr algn="ctr" fontAlgn="b"/>
                      <a:endParaRPr lang="en-US" sz="2000" b="0" i="0" u="none" strike="noStrike">
                        <a:solidFill>
                          <a:srgbClr val="000000"/>
                        </a:solidFill>
                        <a:effectLst/>
                        <a:latin typeface="Franklin Gothic Demi" panose="020B070302010202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2000" b="0" i="0" u="none" strike="noStrike">
                          <a:solidFill>
                            <a:srgbClr val="000000"/>
                          </a:solidFill>
                          <a:effectLst/>
                          <a:latin typeface="Franklin Gothic Demi" panose="020B0703020102020204" pitchFamily="34" charset="0"/>
                        </a:rPr>
                        <a:t>0.104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2000" b="0" i="0" u="none" strike="noStrike" dirty="0">
                          <a:solidFill>
                            <a:srgbClr val="000000"/>
                          </a:solidFill>
                          <a:effectLst/>
                          <a:latin typeface="Franklin Gothic Demi" panose="020B0703020102020204" pitchFamily="34" charset="0"/>
                        </a:rPr>
                        <a:t>9.6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763017040"/>
                  </a:ext>
                </a:extLst>
              </a:tr>
            </a:tbl>
          </a:graphicData>
        </a:graphic>
      </p:graphicFrame>
      <p:sp>
        <p:nvSpPr>
          <p:cNvPr id="18" name="Rectangle 17">
            <a:extLst>
              <a:ext uri="{FF2B5EF4-FFF2-40B4-BE49-F238E27FC236}">
                <a16:creationId xmlns:a16="http://schemas.microsoft.com/office/drawing/2014/main" id="{FE785861-87C0-48D2-84E1-7417965E279E}"/>
              </a:ext>
            </a:extLst>
          </p:cNvPr>
          <p:cNvSpPr/>
          <p:nvPr/>
        </p:nvSpPr>
        <p:spPr>
          <a:xfrm>
            <a:off x="6781797" y="2195565"/>
            <a:ext cx="609603" cy="334825"/>
          </a:xfrm>
          <a:prstGeom prst="rect">
            <a:avLst/>
          </a:prstGeom>
          <a:solidFill>
            <a:srgbClr val="FF00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19" name="Rectangle 18">
            <a:extLst>
              <a:ext uri="{FF2B5EF4-FFF2-40B4-BE49-F238E27FC236}">
                <a16:creationId xmlns:a16="http://schemas.microsoft.com/office/drawing/2014/main" id="{14BA929C-65C7-44E2-BB81-76C292502CA9}"/>
              </a:ext>
            </a:extLst>
          </p:cNvPr>
          <p:cNvSpPr/>
          <p:nvPr/>
        </p:nvSpPr>
        <p:spPr>
          <a:xfrm>
            <a:off x="3069293" y="3391522"/>
            <a:ext cx="610495" cy="352149"/>
          </a:xfrm>
          <a:prstGeom prst="rect">
            <a:avLst/>
          </a:prstGeom>
          <a:solidFill>
            <a:schemeClr val="bg1">
              <a:lumMod val="50000"/>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20" name="Rectangle 19">
            <a:extLst>
              <a:ext uri="{FF2B5EF4-FFF2-40B4-BE49-F238E27FC236}">
                <a16:creationId xmlns:a16="http://schemas.microsoft.com/office/drawing/2014/main" id="{A7EB0958-A230-4C64-98D1-7A59490E648D}"/>
              </a:ext>
            </a:extLst>
          </p:cNvPr>
          <p:cNvSpPr/>
          <p:nvPr/>
        </p:nvSpPr>
        <p:spPr>
          <a:xfrm>
            <a:off x="7391399" y="2190750"/>
            <a:ext cx="914399" cy="347572"/>
          </a:xfrm>
          <a:prstGeom prst="rect">
            <a:avLst/>
          </a:prstGeom>
          <a:solidFill>
            <a:schemeClr val="bg1">
              <a:lumMod val="50000"/>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21" name="Rectangle 20">
            <a:extLst>
              <a:ext uri="{FF2B5EF4-FFF2-40B4-BE49-F238E27FC236}">
                <a16:creationId xmlns:a16="http://schemas.microsoft.com/office/drawing/2014/main" id="{C6855A92-FA80-4881-A0EC-DCD06510AB18}"/>
              </a:ext>
            </a:extLst>
          </p:cNvPr>
          <p:cNvSpPr/>
          <p:nvPr/>
        </p:nvSpPr>
        <p:spPr>
          <a:xfrm>
            <a:off x="8305798" y="2880916"/>
            <a:ext cx="609602" cy="1028367"/>
          </a:xfrm>
          <a:prstGeom prst="rect">
            <a:avLst/>
          </a:prstGeom>
          <a:solidFill>
            <a:schemeClr val="accent2">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22" name="Rectangle 21">
            <a:extLst>
              <a:ext uri="{FF2B5EF4-FFF2-40B4-BE49-F238E27FC236}">
                <a16:creationId xmlns:a16="http://schemas.microsoft.com/office/drawing/2014/main" id="{EB68374A-6FA6-45FA-9443-BFA21793498B}"/>
              </a:ext>
            </a:extLst>
          </p:cNvPr>
          <p:cNvSpPr/>
          <p:nvPr/>
        </p:nvSpPr>
        <p:spPr>
          <a:xfrm>
            <a:off x="762000" y="3263960"/>
            <a:ext cx="1968342" cy="368300"/>
          </a:xfrm>
          <a:prstGeom prst="rect">
            <a:avLst/>
          </a:prstGeom>
          <a:solidFill>
            <a:schemeClr val="accent2">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23" name="Rectangle 22">
            <a:extLst>
              <a:ext uri="{FF2B5EF4-FFF2-40B4-BE49-F238E27FC236}">
                <a16:creationId xmlns:a16="http://schemas.microsoft.com/office/drawing/2014/main" id="{43730658-BCE8-4337-AE38-531C224D1CF2}"/>
              </a:ext>
            </a:extLst>
          </p:cNvPr>
          <p:cNvSpPr/>
          <p:nvPr/>
        </p:nvSpPr>
        <p:spPr>
          <a:xfrm>
            <a:off x="6586232" y="6064501"/>
            <a:ext cx="858177" cy="336300"/>
          </a:xfrm>
          <a:prstGeom prst="rect">
            <a:avLst/>
          </a:prstGeom>
          <a:solidFill>
            <a:srgbClr val="FF00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24" name="Rectangle 23">
            <a:extLst>
              <a:ext uri="{FF2B5EF4-FFF2-40B4-BE49-F238E27FC236}">
                <a16:creationId xmlns:a16="http://schemas.microsoft.com/office/drawing/2014/main" id="{57218A01-05BE-4358-B607-97297878D55D}"/>
              </a:ext>
            </a:extLst>
          </p:cNvPr>
          <p:cNvSpPr/>
          <p:nvPr/>
        </p:nvSpPr>
        <p:spPr>
          <a:xfrm>
            <a:off x="7444409" y="6064500"/>
            <a:ext cx="861390" cy="336300"/>
          </a:xfrm>
          <a:prstGeom prst="rect">
            <a:avLst/>
          </a:prstGeom>
          <a:solidFill>
            <a:srgbClr val="7030A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25" name="Rectangle 24">
            <a:extLst>
              <a:ext uri="{FF2B5EF4-FFF2-40B4-BE49-F238E27FC236}">
                <a16:creationId xmlns:a16="http://schemas.microsoft.com/office/drawing/2014/main" id="{EC42324D-657C-41B2-8AFF-36E20378E56A}"/>
              </a:ext>
            </a:extLst>
          </p:cNvPr>
          <p:cNvSpPr/>
          <p:nvPr/>
        </p:nvSpPr>
        <p:spPr>
          <a:xfrm>
            <a:off x="2542741" y="5268854"/>
            <a:ext cx="533401" cy="256268"/>
          </a:xfrm>
          <a:prstGeom prst="rect">
            <a:avLst/>
          </a:prstGeom>
          <a:solidFill>
            <a:srgbClr val="FF00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26" name="Rectangle 25">
            <a:extLst>
              <a:ext uri="{FF2B5EF4-FFF2-40B4-BE49-F238E27FC236}">
                <a16:creationId xmlns:a16="http://schemas.microsoft.com/office/drawing/2014/main" id="{CE25E9EF-6A22-47ED-8978-CE8C12EE85D0}"/>
              </a:ext>
            </a:extLst>
          </p:cNvPr>
          <p:cNvSpPr/>
          <p:nvPr/>
        </p:nvSpPr>
        <p:spPr>
          <a:xfrm>
            <a:off x="1826378" y="5268854"/>
            <a:ext cx="533400" cy="256268"/>
          </a:xfrm>
          <a:prstGeom prst="rect">
            <a:avLst/>
          </a:prstGeom>
          <a:solidFill>
            <a:srgbClr val="7030A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graphicFrame>
        <p:nvGraphicFramePr>
          <p:cNvPr id="28" name="Table 27">
            <a:extLst>
              <a:ext uri="{FF2B5EF4-FFF2-40B4-BE49-F238E27FC236}">
                <a16:creationId xmlns:a16="http://schemas.microsoft.com/office/drawing/2014/main" id="{15A74927-BC68-4F74-AECF-58EBF9CB7EFC}"/>
              </a:ext>
            </a:extLst>
          </p:cNvPr>
          <p:cNvGraphicFramePr>
            <a:graphicFrameLocks noGrp="1"/>
          </p:cNvGraphicFramePr>
          <p:nvPr>
            <p:extLst>
              <p:ext uri="{D42A27DB-BD31-4B8C-83A1-F6EECF244321}">
                <p14:modId xmlns:p14="http://schemas.microsoft.com/office/powerpoint/2010/main" val="308222081"/>
              </p:ext>
            </p:extLst>
          </p:nvPr>
        </p:nvGraphicFramePr>
        <p:xfrm>
          <a:off x="4796051" y="4524121"/>
          <a:ext cx="4114800" cy="1733550"/>
        </p:xfrm>
        <a:graphic>
          <a:graphicData uri="http://schemas.openxmlformats.org/drawingml/2006/table">
            <a:tbl>
              <a:tblPr/>
              <a:tblGrid>
                <a:gridCol w="1966982">
                  <a:extLst>
                    <a:ext uri="{9D8B030D-6E8A-4147-A177-3AD203B41FA5}">
                      <a16:colId xmlns:a16="http://schemas.microsoft.com/office/drawing/2014/main" val="424767588"/>
                    </a:ext>
                  </a:extLst>
                </a:gridCol>
                <a:gridCol w="621820">
                  <a:extLst>
                    <a:ext uri="{9D8B030D-6E8A-4147-A177-3AD203B41FA5}">
                      <a16:colId xmlns:a16="http://schemas.microsoft.com/office/drawing/2014/main" val="2578100030"/>
                    </a:ext>
                  </a:extLst>
                </a:gridCol>
                <a:gridCol w="561542">
                  <a:extLst>
                    <a:ext uri="{9D8B030D-6E8A-4147-A177-3AD203B41FA5}">
                      <a16:colId xmlns:a16="http://schemas.microsoft.com/office/drawing/2014/main" val="1942139700"/>
                    </a:ext>
                  </a:extLst>
                </a:gridCol>
                <a:gridCol w="964456">
                  <a:extLst>
                    <a:ext uri="{9D8B030D-6E8A-4147-A177-3AD203B41FA5}">
                      <a16:colId xmlns:a16="http://schemas.microsoft.com/office/drawing/2014/main" val="1500554597"/>
                    </a:ext>
                  </a:extLst>
                </a:gridCol>
              </a:tblGrid>
              <a:tr h="342900">
                <a:tc>
                  <a:txBody>
                    <a:bodyPr/>
                    <a:lstStyle/>
                    <a:p>
                      <a:pPr algn="ctr" fontAlgn="b"/>
                      <a:endParaRPr lang="en-US" sz="2000" b="0" i="0" u="none" strike="noStrike">
                        <a:solidFill>
                          <a:srgbClr val="000000"/>
                        </a:solidFill>
                        <a:effectLst/>
                        <a:latin typeface="Franklin Gothic Demi" panose="020B0703020102020204" pitchFamily="34" charset="0"/>
                      </a:endParaRPr>
                    </a:p>
                  </a:txBody>
                  <a:tcPr marL="9525" marR="9525" marT="9525" marB="0" anchor="b">
                    <a:lnL>
                      <a:noFill/>
                    </a:lnL>
                    <a:lnR>
                      <a:noFill/>
                    </a:lnR>
                    <a:lnT>
                      <a:noFill/>
                    </a:lnT>
                    <a:lnB>
                      <a:noFill/>
                    </a:lnB>
                  </a:tcPr>
                </a:tc>
                <a:tc>
                  <a:txBody>
                    <a:bodyPr/>
                    <a:lstStyle/>
                    <a:p>
                      <a:pPr algn="ctr" fontAlgn="b"/>
                      <a:r>
                        <a:rPr lang="en-US" sz="2000" b="0" i="0" u="none" strike="noStrike">
                          <a:solidFill>
                            <a:srgbClr val="000000"/>
                          </a:solidFill>
                          <a:effectLst/>
                          <a:latin typeface="Franklin Gothic Demi" panose="020B0703020102020204" pitchFamily="34" charset="0"/>
                        </a:rPr>
                        <a:t>Ac</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2000" b="0" i="0" u="none" strike="noStrike" dirty="0">
                          <a:solidFill>
                            <a:srgbClr val="000000"/>
                          </a:solidFill>
                          <a:effectLst/>
                          <a:latin typeface="Franklin Gothic Demi" panose="020B0703020102020204" pitchFamily="34" charset="0"/>
                        </a:rPr>
                        <a:t>Ac</a:t>
                      </a:r>
                    </a:p>
                  </a:txBody>
                  <a:tcPr marL="9525" marR="9525" marT="9525"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2000" b="0" i="0" u="none" strike="noStrike">
                          <a:solidFill>
                            <a:srgbClr val="000000"/>
                          </a:solidFill>
                          <a:effectLst/>
                          <a:latin typeface="Franklin Gothic Demi" panose="020B0703020102020204" pitchFamily="34" charset="0"/>
                        </a:rPr>
                        <a:t>Ac</a:t>
                      </a:r>
                    </a:p>
                  </a:txBody>
                  <a:tcPr marL="9525" marR="9525" marT="9525"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612505910"/>
                  </a:ext>
                </a:extLst>
              </a:tr>
              <a:tr h="352425">
                <a:tc>
                  <a:txBody>
                    <a:bodyPr/>
                    <a:lstStyle/>
                    <a:p>
                      <a:pPr algn="ctr" fontAlgn="b"/>
                      <a:r>
                        <a:rPr lang="en-US" sz="2000" b="0" i="0" u="none" strike="noStrike">
                          <a:solidFill>
                            <a:srgbClr val="000000"/>
                          </a:solidFill>
                          <a:effectLst/>
                          <a:latin typeface="Franklin Gothic Demi" panose="020B0703020102020204" pitchFamily="34" charset="0"/>
                        </a:rPr>
                        <a:t>Assessment </a:t>
                      </a:r>
                    </a:p>
                  </a:txBody>
                  <a:tcPr marL="9525" marR="9525" marT="9525"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Franklin Gothic Demi" panose="020B0703020102020204" pitchFamily="34" charset="0"/>
                        </a:rPr>
                        <a:t>Prop</a:t>
                      </a:r>
                    </a:p>
                  </a:txBody>
                  <a:tcPr marL="9525" marR="9525" marT="9525" marB="0" anchor="b">
                    <a:lnL>
                      <a:noFill/>
                    </a:lnL>
                    <a:lnR w="63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Franklin Gothic Demi" panose="020B0703020102020204" pitchFamily="34" charset="0"/>
                        </a:rPr>
                        <a:t>Req</a:t>
                      </a:r>
                    </a:p>
                  </a:txBody>
                  <a:tcPr marL="9525" marR="9525" marT="9525"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effectLst/>
                          <a:latin typeface="Franklin Gothic Demi" panose="020B0703020102020204" pitchFamily="34" charset="0"/>
                        </a:rPr>
                        <a:t>Needed</a:t>
                      </a:r>
                    </a:p>
                  </a:txBody>
                  <a:tcPr marL="9525" marR="9525" marT="9525"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15443568"/>
                  </a:ext>
                </a:extLst>
              </a:tr>
              <a:tr h="352425">
                <a:tc>
                  <a:txBody>
                    <a:bodyPr/>
                    <a:lstStyle/>
                    <a:p>
                      <a:pPr algn="ctr" fontAlgn="b"/>
                      <a:r>
                        <a:rPr lang="en-US" sz="2000" b="0" i="0" u="none" strike="noStrike">
                          <a:solidFill>
                            <a:srgbClr val="000000"/>
                          </a:solidFill>
                          <a:effectLst/>
                          <a:latin typeface="Franklin Gothic Demi" panose="020B0703020102020204" pitchFamily="34" charset="0"/>
                        </a:rPr>
                        <a:t>Preservation </a:t>
                      </a:r>
                    </a:p>
                  </a:txBody>
                  <a:tcPr marL="9525" marR="9525" marT="9525" marB="0" anchor="b">
                    <a:lnL>
                      <a:noFill/>
                    </a:lnL>
                    <a:lnR>
                      <a:noFill/>
                    </a:lnR>
                    <a:lnT w="19050" cap="flat" cmpd="sng" algn="ctr">
                      <a:solidFill>
                        <a:srgbClr val="000000"/>
                      </a:solidFill>
                      <a:prstDash val="solid"/>
                      <a:round/>
                      <a:headEnd type="none" w="med" len="med"/>
                      <a:tailEnd type="none" w="med" len="med"/>
                    </a:lnT>
                    <a:lnB>
                      <a:noFill/>
                    </a:lnB>
                  </a:tcPr>
                </a:tc>
                <a:tc>
                  <a:txBody>
                    <a:bodyPr/>
                    <a:lstStyle/>
                    <a:p>
                      <a:pPr algn="ctr" fontAlgn="b"/>
                      <a:r>
                        <a:rPr lang="en-US" sz="2000" b="0" i="0" u="none" strike="noStrike" dirty="0">
                          <a:solidFill>
                            <a:srgbClr val="000000"/>
                          </a:solidFill>
                          <a:effectLst/>
                          <a:latin typeface="Franklin Gothic Demi" panose="020B0703020102020204" pitchFamily="34" charset="0"/>
                        </a:rPr>
                        <a:t>10</a:t>
                      </a:r>
                    </a:p>
                  </a:txBody>
                  <a:tcPr marL="9525" marR="9525" marT="9525" marB="0" anchor="b">
                    <a:lnL>
                      <a:noFill/>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US" sz="2000" b="0" i="0" u="none" strike="noStrike">
                          <a:solidFill>
                            <a:srgbClr val="000000"/>
                          </a:solidFill>
                          <a:effectLst/>
                          <a:latin typeface="Franklin Gothic Demi" panose="020B0703020102020204" pitchFamily="34" charset="0"/>
                        </a:rPr>
                        <a:t>19</a:t>
                      </a:r>
                    </a:p>
                  </a:txBody>
                  <a:tcPr marL="9525" marR="9525" marT="9525"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US" sz="2000" b="0" i="0" u="none" strike="noStrike">
                          <a:solidFill>
                            <a:srgbClr val="000000"/>
                          </a:solidFill>
                          <a:effectLst/>
                          <a:latin typeface="Franklin Gothic Demi" panose="020B0703020102020204" pitchFamily="34" charset="0"/>
                        </a:rPr>
                        <a:t>9</a:t>
                      </a:r>
                    </a:p>
                  </a:txBody>
                  <a:tcPr marL="9525" marR="9525" marT="9525"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965732641"/>
                  </a:ext>
                </a:extLst>
              </a:tr>
              <a:tr h="342900">
                <a:tc>
                  <a:txBody>
                    <a:bodyPr/>
                    <a:lstStyle/>
                    <a:p>
                      <a:pPr algn="ctr" fontAlgn="b"/>
                      <a:r>
                        <a:rPr lang="en-US" sz="2000" b="0" i="0" u="none" strike="noStrike">
                          <a:solidFill>
                            <a:srgbClr val="000000"/>
                          </a:solidFill>
                          <a:effectLst/>
                          <a:latin typeface="Franklin Gothic Demi" panose="020B0703020102020204" pitchFamily="34" charset="0"/>
                        </a:rPr>
                        <a:t>Enhancement</a:t>
                      </a:r>
                    </a:p>
                  </a:txBody>
                  <a:tcPr marL="9525" marR="9525" marT="9525" marB="0" anchor="b">
                    <a:lnL>
                      <a:noFill/>
                    </a:lnL>
                    <a:lnR>
                      <a:noFill/>
                    </a:lnR>
                    <a:lnT>
                      <a:noFill/>
                    </a:lnT>
                    <a:lnB>
                      <a:noFill/>
                    </a:lnB>
                  </a:tcPr>
                </a:tc>
                <a:tc>
                  <a:txBody>
                    <a:bodyPr/>
                    <a:lstStyle/>
                    <a:p>
                      <a:pPr algn="ctr" fontAlgn="b"/>
                      <a:r>
                        <a:rPr lang="en-US" sz="2000" b="0" i="0" u="none" strike="noStrike">
                          <a:solidFill>
                            <a:srgbClr val="000000"/>
                          </a:solidFill>
                          <a:effectLst/>
                          <a:latin typeface="Franklin Gothic Demi" panose="020B0703020102020204" pitchFamily="34" charset="0"/>
                        </a:rPr>
                        <a:t>5</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2000" b="0" i="0" u="none" strike="noStrike">
                          <a:solidFill>
                            <a:srgbClr val="000000"/>
                          </a:solidFill>
                          <a:effectLst/>
                          <a:latin typeface="Franklin Gothic Demi" panose="020B0703020102020204" pitchFamily="34" charset="0"/>
                        </a:rPr>
                        <a:t>7</a:t>
                      </a:r>
                    </a:p>
                  </a:txBody>
                  <a:tcPr marL="9525" marR="9525" marT="9525"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2000" b="0" i="0" u="none" strike="noStrike" dirty="0">
                          <a:solidFill>
                            <a:srgbClr val="000000"/>
                          </a:solidFill>
                          <a:effectLst/>
                          <a:latin typeface="Franklin Gothic Demi" panose="020B0703020102020204" pitchFamily="34" charset="0"/>
                        </a:rPr>
                        <a:t>2</a:t>
                      </a:r>
                    </a:p>
                  </a:txBody>
                  <a:tcPr marL="9525" marR="9525" marT="9525"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572108997"/>
                  </a:ext>
                </a:extLst>
              </a:tr>
              <a:tr h="342900">
                <a:tc>
                  <a:txBody>
                    <a:bodyPr/>
                    <a:lstStyle/>
                    <a:p>
                      <a:pPr algn="ctr" fontAlgn="b"/>
                      <a:r>
                        <a:rPr lang="en-US" sz="2000" b="0" i="0" u="none" strike="noStrike">
                          <a:solidFill>
                            <a:srgbClr val="000000"/>
                          </a:solidFill>
                          <a:effectLst/>
                          <a:latin typeface="Franklin Gothic Demi" panose="020B0703020102020204" pitchFamily="34" charset="0"/>
                        </a:rPr>
                        <a:t>Creation </a:t>
                      </a:r>
                    </a:p>
                  </a:txBody>
                  <a:tcPr marL="9525" marR="9525" marT="9525" marB="0" anchor="b">
                    <a:lnL>
                      <a:noFill/>
                    </a:lnL>
                    <a:lnR>
                      <a:noFill/>
                    </a:lnR>
                    <a:lnT>
                      <a:noFill/>
                    </a:lnT>
                    <a:lnB>
                      <a:noFill/>
                    </a:lnB>
                  </a:tcPr>
                </a:tc>
                <a:tc>
                  <a:txBody>
                    <a:bodyPr/>
                    <a:lstStyle/>
                    <a:p>
                      <a:pPr algn="ctr" fontAlgn="b"/>
                      <a:r>
                        <a:rPr lang="en-US" sz="2000" b="0" i="0" u="none" strike="noStrike">
                          <a:solidFill>
                            <a:srgbClr val="000000"/>
                          </a:solidFill>
                          <a:effectLst/>
                          <a:latin typeface="Franklin Gothic Demi" panose="020B0703020102020204" pitchFamily="34" charset="0"/>
                        </a:rPr>
                        <a:t>5</a:t>
                      </a: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2000" b="0" i="0" u="none" strike="noStrike">
                          <a:solidFill>
                            <a:srgbClr val="000000"/>
                          </a:solidFill>
                          <a:effectLst/>
                          <a:latin typeface="Franklin Gothic Demi" panose="020B0703020102020204" pitchFamily="34" charset="0"/>
                        </a:rPr>
                        <a:t>9.6</a:t>
                      </a:r>
                    </a:p>
                  </a:txBody>
                  <a:tcPr marL="9525" marR="9525" marT="9525"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2000" b="0" i="0" u="none" strike="noStrike" dirty="0">
                          <a:solidFill>
                            <a:srgbClr val="000000"/>
                          </a:solidFill>
                          <a:effectLst/>
                          <a:latin typeface="Franklin Gothic Demi" panose="020B0703020102020204" pitchFamily="34" charset="0"/>
                        </a:rPr>
                        <a:t>4.6</a:t>
                      </a:r>
                    </a:p>
                  </a:txBody>
                  <a:tcPr marL="9525" marR="9525" marT="9525"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583898205"/>
                  </a:ext>
                </a:extLst>
              </a:tr>
            </a:tbl>
          </a:graphicData>
        </a:graphic>
      </p:graphicFrame>
    </p:spTree>
    <p:extLst>
      <p:ext uri="{BB962C8B-B14F-4D97-AF65-F5344CB8AC3E}">
        <p14:creationId xmlns:p14="http://schemas.microsoft.com/office/powerpoint/2010/main" val="2283599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nodeType="clickEffect">
                                  <p:stCondLst>
                                    <p:cond delay="0"/>
                                  </p:stCondLst>
                                  <p:childTnLst>
                                    <p:set>
                                      <p:cBhvr>
                                        <p:cTn id="40" dur="1" fill="hold">
                                          <p:stCondLst>
                                            <p:cond delay="0"/>
                                          </p:stCondLst>
                                        </p:cTn>
                                        <p:tgtEl>
                                          <p:spTgt spid="16"/>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17"/>
                                        </p:tgtEl>
                                        <p:attrNameLst>
                                          <p:attrName>style.visibility</p:attrName>
                                        </p:attrNameLst>
                                      </p:cBhvr>
                                      <p:to>
                                        <p:strVal val="hidden"/>
                                      </p:to>
                                    </p:set>
                                  </p:childTnLst>
                                </p:cTn>
                              </p:par>
                              <p:par>
                                <p:cTn id="43" presetID="1" presetClass="exit" presetSubtype="0" fill="hold" grpId="1" nodeType="withEffect">
                                  <p:stCondLst>
                                    <p:cond delay="0"/>
                                  </p:stCondLst>
                                  <p:childTnLst>
                                    <p:set>
                                      <p:cBhvr>
                                        <p:cTn id="44" dur="1" fill="hold">
                                          <p:stCondLst>
                                            <p:cond delay="0"/>
                                          </p:stCondLst>
                                        </p:cTn>
                                        <p:tgtEl>
                                          <p:spTgt spid="18"/>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19"/>
                                        </p:tgtEl>
                                        <p:attrNameLst>
                                          <p:attrName>style.visibility</p:attrName>
                                        </p:attrNameLst>
                                      </p:cBhvr>
                                      <p:to>
                                        <p:strVal val="hidden"/>
                                      </p:to>
                                    </p:set>
                                  </p:childTnLst>
                                </p:cTn>
                              </p:par>
                              <p:par>
                                <p:cTn id="47" presetID="1" presetClass="exit" presetSubtype="0" fill="hold" grpId="1" nodeType="withEffect">
                                  <p:stCondLst>
                                    <p:cond delay="0"/>
                                  </p:stCondLst>
                                  <p:childTnLst>
                                    <p:set>
                                      <p:cBhvr>
                                        <p:cTn id="48" dur="1" fill="hold">
                                          <p:stCondLst>
                                            <p:cond delay="0"/>
                                          </p:stCondLst>
                                        </p:cTn>
                                        <p:tgtEl>
                                          <p:spTgt spid="20"/>
                                        </p:tgtEl>
                                        <p:attrNameLst>
                                          <p:attrName>style.visibility</p:attrName>
                                        </p:attrNameLst>
                                      </p:cBhvr>
                                      <p:to>
                                        <p:strVal val="hidden"/>
                                      </p:to>
                                    </p:set>
                                  </p:childTnLst>
                                </p:cTn>
                              </p:par>
                              <p:par>
                                <p:cTn id="49" presetID="1" presetClass="exit" presetSubtype="0" fill="hold" grpId="1" nodeType="withEffect">
                                  <p:stCondLst>
                                    <p:cond delay="0"/>
                                  </p:stCondLst>
                                  <p:childTnLst>
                                    <p:set>
                                      <p:cBhvr>
                                        <p:cTn id="50" dur="1" fill="hold">
                                          <p:stCondLst>
                                            <p:cond delay="0"/>
                                          </p:stCondLst>
                                        </p:cTn>
                                        <p:tgtEl>
                                          <p:spTgt spid="22"/>
                                        </p:tgtEl>
                                        <p:attrNameLst>
                                          <p:attrName>style.visibility</p:attrName>
                                        </p:attrNameLst>
                                      </p:cBhvr>
                                      <p:to>
                                        <p:strVal val="hidden"/>
                                      </p:to>
                                    </p:set>
                                  </p:childTnLst>
                                </p:cTn>
                              </p:par>
                              <p:par>
                                <p:cTn id="51" presetID="1" presetClass="exit" presetSubtype="0" fill="hold" grpId="1" nodeType="withEffect">
                                  <p:stCondLst>
                                    <p:cond delay="0"/>
                                  </p:stCondLst>
                                  <p:childTnLst>
                                    <p:set>
                                      <p:cBhvr>
                                        <p:cTn id="52" dur="1" fill="hold">
                                          <p:stCondLst>
                                            <p:cond delay="0"/>
                                          </p:stCondLst>
                                        </p:cTn>
                                        <p:tgtEl>
                                          <p:spTgt spid="21"/>
                                        </p:tgtEl>
                                        <p:attrNameLst>
                                          <p:attrName>style.visibility</p:attrName>
                                        </p:attrNameLst>
                                      </p:cBhvr>
                                      <p:to>
                                        <p:strVal val="hidden"/>
                                      </p:to>
                                    </p:set>
                                  </p:childTnLst>
                                </p:cTn>
                              </p:par>
                              <p:par>
                                <p:cTn id="53" presetID="1" presetClass="exit" presetSubtype="0" fill="hold" nodeType="withEffect">
                                  <p:stCondLst>
                                    <p:cond delay="0"/>
                                  </p:stCondLst>
                                  <p:childTnLst>
                                    <p:set>
                                      <p:cBhvr>
                                        <p:cTn id="54" dur="1" fill="hold">
                                          <p:stCondLst>
                                            <p:cond delay="0"/>
                                          </p:stCondLst>
                                        </p:cTn>
                                        <p:tgtEl>
                                          <p:spTgt spid="28"/>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9"/>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13"/>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23"/>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25"/>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26"/>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P spid="9" grpId="0"/>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P spid="23" grpId="0" animBg="1"/>
      <p:bldP spid="24" grpId="0" animBg="1"/>
      <p:bldP spid="25" grpId="0" animBg="1"/>
      <p:bldP spid="2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DE8F288-66F3-4280-B229-AEA0AF35F070}"/>
              </a:ext>
            </a:extLst>
          </p:cNvPr>
          <p:cNvSpPr>
            <a:spLocks noGrp="1"/>
          </p:cNvSpPr>
          <p:nvPr>
            <p:ph sz="half" idx="1"/>
          </p:nvPr>
        </p:nvSpPr>
        <p:spPr/>
        <p:txBody>
          <a:bodyPr/>
          <a:lstStyle/>
          <a:p>
            <a:r>
              <a:rPr lang="en-US" sz="2000" dirty="0">
                <a:latin typeface="Franklin Gothic Demi"/>
              </a:rPr>
              <a:t>The hundredth (0.01) is the smallest increment of credit that can be used by a mitigation bank.</a:t>
            </a:r>
          </a:p>
          <a:p>
            <a:r>
              <a:rPr lang="en-US" sz="2000" dirty="0">
                <a:latin typeface="Franklin Gothic Demi"/>
              </a:rPr>
              <a:t>Round up Functional Loss (FL) to the nearest hundredth to determine credits needed.</a:t>
            </a:r>
          </a:p>
          <a:p>
            <a:r>
              <a:rPr lang="en-US" sz="2000" dirty="0">
                <a:latin typeface="Franklin Gothic Demi"/>
              </a:rPr>
              <a:t>For projects with multiple Impact (FL) areas:</a:t>
            </a:r>
          </a:p>
          <a:p>
            <a:r>
              <a:rPr lang="en-US" sz="2000" dirty="0">
                <a:latin typeface="Franklin Gothic Demi"/>
              </a:rPr>
              <a:t>1. </a:t>
            </a:r>
            <a:r>
              <a:rPr lang="en-US" sz="2000" b="1" dirty="0">
                <a:latin typeface="Symbol" panose="05050102010706020507" pitchFamily="18" charset="2"/>
              </a:rPr>
              <a:t>S</a:t>
            </a:r>
            <a:r>
              <a:rPr lang="en-US" sz="2000" dirty="0">
                <a:latin typeface="Franklin Gothic Demi"/>
              </a:rPr>
              <a:t> FL, by type </a:t>
            </a:r>
            <a:endParaRPr lang="en-US" sz="2000" dirty="0"/>
          </a:p>
          <a:p>
            <a:r>
              <a:rPr lang="en-US" sz="2000" dirty="0">
                <a:latin typeface="Franklin Gothic Demi"/>
              </a:rPr>
              <a:t>2. </a:t>
            </a:r>
            <a:r>
              <a:rPr lang="en-US" sz="2000" dirty="0" err="1">
                <a:latin typeface="Franklin Gothic Demi"/>
              </a:rPr>
              <a:t>RoundUP</a:t>
            </a:r>
            <a:r>
              <a:rPr lang="en-US" sz="2000" dirty="0">
                <a:latin typeface="Franklin Gothic Demi"/>
              </a:rPr>
              <a:t> </a:t>
            </a:r>
          </a:p>
          <a:p>
            <a:endParaRPr lang="en-US" dirty="0"/>
          </a:p>
        </p:txBody>
      </p:sp>
      <p:sp>
        <p:nvSpPr>
          <p:cNvPr id="3" name="Content Placeholder 2">
            <a:extLst>
              <a:ext uri="{FF2B5EF4-FFF2-40B4-BE49-F238E27FC236}">
                <a16:creationId xmlns:a16="http://schemas.microsoft.com/office/drawing/2014/main" id="{972A979C-7A93-4ECD-823C-79CA3AAF0CBB}"/>
              </a:ext>
            </a:extLst>
          </p:cNvPr>
          <p:cNvSpPr>
            <a:spLocks noGrp="1"/>
          </p:cNvSpPr>
          <p:nvPr>
            <p:ph sz="half" idx="2"/>
          </p:nvPr>
        </p:nvSpPr>
        <p:spPr/>
        <p:txBody>
          <a:bodyPr/>
          <a:lstStyle/>
          <a:p>
            <a:endParaRPr lang="en-US"/>
          </a:p>
        </p:txBody>
      </p:sp>
      <p:sp>
        <p:nvSpPr>
          <p:cNvPr id="4" name="Title 3">
            <a:extLst>
              <a:ext uri="{FF2B5EF4-FFF2-40B4-BE49-F238E27FC236}">
                <a16:creationId xmlns:a16="http://schemas.microsoft.com/office/drawing/2014/main" id="{200059FD-9FC8-4A2E-B2DE-BCE54F77090D}"/>
              </a:ext>
            </a:extLst>
          </p:cNvPr>
          <p:cNvSpPr>
            <a:spLocks noGrp="1"/>
          </p:cNvSpPr>
          <p:nvPr>
            <p:ph type="title"/>
          </p:nvPr>
        </p:nvSpPr>
        <p:spPr/>
        <p:txBody>
          <a:bodyPr/>
          <a:lstStyle/>
          <a:p>
            <a:r>
              <a:rPr lang="en-US" dirty="0"/>
              <a:t>UMAM Rounding</a:t>
            </a:r>
          </a:p>
        </p:txBody>
      </p:sp>
      <p:sp>
        <p:nvSpPr>
          <p:cNvPr id="5" name="Text Placeholder 4">
            <a:extLst>
              <a:ext uri="{FF2B5EF4-FFF2-40B4-BE49-F238E27FC236}">
                <a16:creationId xmlns:a16="http://schemas.microsoft.com/office/drawing/2014/main" id="{A19566EA-5A11-443D-9DA6-EED63C48C8D3}"/>
              </a:ext>
            </a:extLst>
          </p:cNvPr>
          <p:cNvSpPr>
            <a:spLocks noGrp="1"/>
          </p:cNvSpPr>
          <p:nvPr>
            <p:ph type="body" sz="quarter" idx="13"/>
          </p:nvPr>
        </p:nvSpPr>
        <p:spPr/>
        <p:txBody>
          <a:bodyPr/>
          <a:lstStyle/>
          <a:p>
            <a:endParaRPr lang="en-US"/>
          </a:p>
        </p:txBody>
      </p:sp>
      <p:sp>
        <p:nvSpPr>
          <p:cNvPr id="8" name="TextBox 7">
            <a:extLst>
              <a:ext uri="{FF2B5EF4-FFF2-40B4-BE49-F238E27FC236}">
                <a16:creationId xmlns:a16="http://schemas.microsoft.com/office/drawing/2014/main" id="{39995A8B-0E2F-4072-B0E8-C69AD9FA2786}"/>
              </a:ext>
            </a:extLst>
          </p:cNvPr>
          <p:cNvSpPr txBox="1"/>
          <p:nvPr/>
        </p:nvSpPr>
        <p:spPr>
          <a:xfrm>
            <a:off x="304801" y="3063638"/>
            <a:ext cx="8534399" cy="2277547"/>
          </a:xfrm>
          <a:prstGeom prst="rect">
            <a:avLst/>
          </a:prstGeom>
          <a:solidFill>
            <a:schemeClr val="bg1"/>
          </a:solidFill>
          <a:ln w="63500" cmpd="thickThin">
            <a:solidFill>
              <a:schemeClr val="tx1"/>
            </a:solidFill>
          </a:ln>
        </p:spPr>
        <p:txBody>
          <a:bodyPr wrap="square" lIns="228600" tIns="228600" rIns="228600" bIns="228600" rtlCol="0">
            <a:spAutoFit/>
          </a:bodyPr>
          <a:lstStyle/>
          <a:p>
            <a:r>
              <a:rPr lang="en-US" sz="2000" dirty="0">
                <a:latin typeface="Franklin Gothic Demi" panose="020B0703020102020204" pitchFamily="34" charset="0"/>
              </a:rPr>
              <a:t>62-342.470(6), F.A.C.: Mitigation Credits that have been released may be used to offset adverse impacts from an activity regulated under part IV, chapter 373, F.S. Mitigation credits may be used in whole or in part. However, Mitigation Credits in increments of less than a hundredth of one credit shall not be used.</a:t>
            </a:r>
          </a:p>
          <a:p>
            <a:endParaRPr lang="en-US" dirty="0"/>
          </a:p>
        </p:txBody>
      </p:sp>
      <p:sp>
        <p:nvSpPr>
          <p:cNvPr id="9" name="TextBox 8">
            <a:extLst>
              <a:ext uri="{FF2B5EF4-FFF2-40B4-BE49-F238E27FC236}">
                <a16:creationId xmlns:a16="http://schemas.microsoft.com/office/drawing/2014/main" id="{8F529CD6-EA8F-4DF5-B8BE-4DF543E52568}"/>
              </a:ext>
            </a:extLst>
          </p:cNvPr>
          <p:cNvSpPr txBox="1"/>
          <p:nvPr/>
        </p:nvSpPr>
        <p:spPr>
          <a:xfrm>
            <a:off x="4804230" y="3703440"/>
            <a:ext cx="4343399" cy="984885"/>
          </a:xfrm>
          <a:prstGeom prst="rect">
            <a:avLst/>
          </a:prstGeom>
          <a:noFill/>
        </p:spPr>
        <p:txBody>
          <a:bodyPr wrap="square" rtlCol="0">
            <a:spAutoFit/>
          </a:bodyPr>
          <a:lstStyle/>
          <a:p>
            <a:r>
              <a:rPr lang="en-US" sz="2000" dirty="0">
                <a:latin typeface="Franklin Gothic Demi"/>
              </a:rPr>
              <a:t>Rounding up ensures mitigation offsets functional loss. (FG ≥ FL)</a:t>
            </a:r>
          </a:p>
          <a:p>
            <a:endParaRPr lang="en-US" dirty="0"/>
          </a:p>
        </p:txBody>
      </p:sp>
      <p:graphicFrame>
        <p:nvGraphicFramePr>
          <p:cNvPr id="11" name="Object 10">
            <a:extLst>
              <a:ext uri="{FF2B5EF4-FFF2-40B4-BE49-F238E27FC236}">
                <a16:creationId xmlns:a16="http://schemas.microsoft.com/office/drawing/2014/main" id="{3C7BAA4C-0672-4A32-8492-CDED5B4B107C}"/>
              </a:ext>
            </a:extLst>
          </p:cNvPr>
          <p:cNvGraphicFramePr>
            <a:graphicFrameLocks noChangeAspect="1"/>
          </p:cNvGraphicFramePr>
          <p:nvPr>
            <p:extLst>
              <p:ext uri="{D42A27DB-BD31-4B8C-83A1-F6EECF244321}">
                <p14:modId xmlns:p14="http://schemas.microsoft.com/office/powerpoint/2010/main" val="2660678212"/>
              </p:ext>
            </p:extLst>
          </p:nvPr>
        </p:nvGraphicFramePr>
        <p:xfrm>
          <a:off x="4572000" y="2057400"/>
          <a:ext cx="4343399" cy="2021324"/>
        </p:xfrm>
        <a:graphic>
          <a:graphicData uri="http://schemas.openxmlformats.org/presentationml/2006/ole">
            <mc:AlternateContent xmlns:mc="http://schemas.openxmlformats.org/markup-compatibility/2006">
              <mc:Choice xmlns:v="urn:schemas-microsoft-com:vml" Requires="v">
                <p:oleObj spid="_x0000_s2050" name="Worksheet" r:id="rId4" imgW="5915025" imgH="2752725" progId="Excel.Sheet.12">
                  <p:embed/>
                </p:oleObj>
              </mc:Choice>
              <mc:Fallback>
                <p:oleObj name="Worksheet" r:id="rId4" imgW="5915025" imgH="2752725" progId="Excel.Sheet.12">
                  <p:embed/>
                  <p:pic>
                    <p:nvPicPr>
                      <p:cNvPr id="11" name="Object 10">
                        <a:extLst>
                          <a:ext uri="{FF2B5EF4-FFF2-40B4-BE49-F238E27FC236}">
                            <a16:creationId xmlns:a16="http://schemas.microsoft.com/office/drawing/2014/main" id="{3C7BAA4C-0672-4A32-8492-CDED5B4B107C}"/>
                          </a:ext>
                        </a:extLst>
                      </p:cNvPr>
                      <p:cNvPicPr/>
                      <p:nvPr/>
                    </p:nvPicPr>
                    <p:blipFill>
                      <a:blip r:embed="rId5"/>
                      <a:stretch>
                        <a:fillRect/>
                      </a:stretch>
                    </p:blipFill>
                    <p:spPr>
                      <a:xfrm>
                        <a:off x="4572000" y="2057400"/>
                        <a:ext cx="4343399" cy="2021324"/>
                      </a:xfrm>
                      <a:prstGeom prst="rect">
                        <a:avLst/>
                      </a:prstGeom>
                    </p:spPr>
                  </p:pic>
                </p:oleObj>
              </mc:Fallback>
            </mc:AlternateContent>
          </a:graphicData>
        </a:graphic>
      </p:graphicFrame>
      <p:graphicFrame>
        <p:nvGraphicFramePr>
          <p:cNvPr id="12" name="Object 11">
            <a:extLst>
              <a:ext uri="{FF2B5EF4-FFF2-40B4-BE49-F238E27FC236}">
                <a16:creationId xmlns:a16="http://schemas.microsoft.com/office/drawing/2014/main" id="{DBF0D2CA-CE0B-4C38-B78A-5EE21D673CF2}"/>
              </a:ext>
            </a:extLst>
          </p:cNvPr>
          <p:cNvGraphicFramePr>
            <a:graphicFrameLocks noChangeAspect="1"/>
          </p:cNvGraphicFramePr>
          <p:nvPr>
            <p:extLst>
              <p:ext uri="{D42A27DB-BD31-4B8C-83A1-F6EECF244321}">
                <p14:modId xmlns:p14="http://schemas.microsoft.com/office/powerpoint/2010/main" val="3694312749"/>
              </p:ext>
            </p:extLst>
          </p:nvPr>
        </p:nvGraphicFramePr>
        <p:xfrm>
          <a:off x="4572000" y="2057400"/>
          <a:ext cx="4343399" cy="1265950"/>
        </p:xfrm>
        <a:graphic>
          <a:graphicData uri="http://schemas.openxmlformats.org/presentationml/2006/ole">
            <mc:AlternateContent xmlns:mc="http://schemas.openxmlformats.org/markup-compatibility/2006">
              <mc:Choice xmlns:v="urn:schemas-microsoft-com:vml" Requires="v">
                <p:oleObj spid="_x0000_s2051" name="Worksheet" r:id="rId6" imgW="5915025" imgH="1724025" progId="Excel.Sheet.12">
                  <p:embed/>
                </p:oleObj>
              </mc:Choice>
              <mc:Fallback>
                <p:oleObj name="Worksheet" r:id="rId6" imgW="5915025" imgH="1724025" progId="Excel.Sheet.12">
                  <p:embed/>
                  <p:pic>
                    <p:nvPicPr>
                      <p:cNvPr id="12" name="Object 11">
                        <a:extLst>
                          <a:ext uri="{FF2B5EF4-FFF2-40B4-BE49-F238E27FC236}">
                            <a16:creationId xmlns:a16="http://schemas.microsoft.com/office/drawing/2014/main" id="{DBF0D2CA-CE0B-4C38-B78A-5EE21D673CF2}"/>
                          </a:ext>
                        </a:extLst>
                      </p:cNvPr>
                      <p:cNvPicPr/>
                      <p:nvPr/>
                    </p:nvPicPr>
                    <p:blipFill>
                      <a:blip r:embed="rId7"/>
                      <a:stretch>
                        <a:fillRect/>
                      </a:stretch>
                    </p:blipFill>
                    <p:spPr>
                      <a:xfrm>
                        <a:off x="4572000" y="2057400"/>
                        <a:ext cx="4343399" cy="1265950"/>
                      </a:xfrm>
                      <a:prstGeom prst="rect">
                        <a:avLst/>
                      </a:prstGeom>
                    </p:spPr>
                  </p:pic>
                </p:oleObj>
              </mc:Fallback>
            </mc:AlternateContent>
          </a:graphicData>
        </a:graphic>
      </p:graphicFrame>
      <p:sp>
        <p:nvSpPr>
          <p:cNvPr id="13" name="Rectangle 12">
            <a:extLst>
              <a:ext uri="{FF2B5EF4-FFF2-40B4-BE49-F238E27FC236}">
                <a16:creationId xmlns:a16="http://schemas.microsoft.com/office/drawing/2014/main" id="{2600C4C8-5140-4926-8DC9-6300BE15E5D2}"/>
              </a:ext>
            </a:extLst>
          </p:cNvPr>
          <p:cNvSpPr/>
          <p:nvPr/>
        </p:nvSpPr>
        <p:spPr>
          <a:xfrm>
            <a:off x="800100" y="4675625"/>
            <a:ext cx="619277" cy="286935"/>
          </a:xfrm>
          <a:prstGeom prst="rect">
            <a:avLst/>
          </a:prstGeom>
          <a:solidFill>
            <a:srgbClr val="FF00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14" name="Rectangle 13">
            <a:extLst>
              <a:ext uri="{FF2B5EF4-FFF2-40B4-BE49-F238E27FC236}">
                <a16:creationId xmlns:a16="http://schemas.microsoft.com/office/drawing/2014/main" id="{B8FA517D-6A27-4B51-98C3-3FD40A7A0EE8}"/>
              </a:ext>
            </a:extLst>
          </p:cNvPr>
          <p:cNvSpPr/>
          <p:nvPr/>
        </p:nvSpPr>
        <p:spPr>
          <a:xfrm>
            <a:off x="6172200" y="3570725"/>
            <a:ext cx="1371600" cy="507999"/>
          </a:xfrm>
          <a:prstGeom prst="rect">
            <a:avLst/>
          </a:prstGeom>
          <a:solidFill>
            <a:srgbClr val="FF00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Tree>
    <p:extLst>
      <p:ext uri="{BB962C8B-B14F-4D97-AF65-F5344CB8AC3E}">
        <p14:creationId xmlns:p14="http://schemas.microsoft.com/office/powerpoint/2010/main" val="1746294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9"/>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12"/>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txEl>
                                              <p:pRg st="2" end="2"/>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
                                            <p:txEl>
                                              <p:pRg st="3" end="3"/>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
                                            <p:txEl>
                                              <p:pRg st="4" end="4"/>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8" grpId="0" animBg="1"/>
      <p:bldP spid="8" grpId="1" animBg="1"/>
      <p:bldP spid="9" grpId="0"/>
      <p:bldP spid="9" grpId="1"/>
      <p:bldP spid="13" grpId="0" animBg="1"/>
      <p:bldP spid="1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DE8F288-66F3-4280-B229-AEA0AF35F070}"/>
              </a:ext>
            </a:extLst>
          </p:cNvPr>
          <p:cNvSpPr>
            <a:spLocks noGrp="1"/>
          </p:cNvSpPr>
          <p:nvPr>
            <p:ph sz="half" idx="1"/>
          </p:nvPr>
        </p:nvSpPr>
        <p:spPr/>
        <p:txBody>
          <a:bodyPr/>
          <a:lstStyle/>
          <a:p>
            <a:r>
              <a:rPr lang="en-US" sz="2000" dirty="0">
                <a:latin typeface="Franklin Gothic Demi"/>
              </a:rPr>
              <a:t>The hundredth (0.01) is the smallest increment of credit that can be used by a mitigation bank.</a:t>
            </a:r>
          </a:p>
          <a:p>
            <a:r>
              <a:rPr lang="en-US" sz="2000" dirty="0">
                <a:latin typeface="Franklin Gothic Demi"/>
              </a:rPr>
              <a:t>Round down Functional Gain (FG) to the nearest hundredth to determine credits gained.</a:t>
            </a:r>
          </a:p>
          <a:p>
            <a:r>
              <a:rPr lang="en-US" sz="2000" dirty="0">
                <a:latin typeface="Franklin Gothic Demi"/>
              </a:rPr>
              <a:t>For projects with multiple mitigation (FG) areas:</a:t>
            </a:r>
          </a:p>
          <a:p>
            <a:r>
              <a:rPr lang="en-US" sz="2000" dirty="0">
                <a:latin typeface="Franklin Gothic Demi"/>
              </a:rPr>
              <a:t>1. </a:t>
            </a:r>
            <a:r>
              <a:rPr lang="en-US" sz="2000" b="1" dirty="0">
                <a:latin typeface="Symbol" panose="05050102010706020507" pitchFamily="18" charset="2"/>
              </a:rPr>
              <a:t>S</a:t>
            </a:r>
            <a:r>
              <a:rPr lang="en-US" sz="2000" dirty="0">
                <a:latin typeface="Franklin Gothic Demi"/>
              </a:rPr>
              <a:t> FG, by type </a:t>
            </a:r>
            <a:endParaRPr lang="en-US" sz="2000" dirty="0"/>
          </a:p>
          <a:p>
            <a:r>
              <a:rPr lang="en-US" sz="2000" dirty="0">
                <a:latin typeface="Franklin Gothic Demi"/>
              </a:rPr>
              <a:t>2. </a:t>
            </a:r>
            <a:r>
              <a:rPr lang="en-US" sz="2000" dirty="0" err="1">
                <a:latin typeface="Franklin Gothic Demi"/>
              </a:rPr>
              <a:t>Rounddown</a:t>
            </a:r>
            <a:r>
              <a:rPr lang="en-US" sz="2000" dirty="0">
                <a:latin typeface="Franklin Gothic Demi"/>
              </a:rPr>
              <a:t> </a:t>
            </a:r>
          </a:p>
          <a:p>
            <a:endParaRPr lang="en-US" dirty="0"/>
          </a:p>
        </p:txBody>
      </p:sp>
      <p:graphicFrame>
        <p:nvGraphicFramePr>
          <p:cNvPr id="7" name="Content Placeholder 6">
            <a:extLst>
              <a:ext uri="{FF2B5EF4-FFF2-40B4-BE49-F238E27FC236}">
                <a16:creationId xmlns:a16="http://schemas.microsoft.com/office/drawing/2014/main" id="{0B424D17-DE04-4195-B16E-0585B57F26B3}"/>
              </a:ext>
            </a:extLst>
          </p:cNvPr>
          <p:cNvGraphicFramePr>
            <a:graphicFrameLocks noGrp="1"/>
          </p:cNvGraphicFramePr>
          <p:nvPr>
            <p:ph sz="half" idx="2"/>
            <p:extLst>
              <p:ext uri="{D42A27DB-BD31-4B8C-83A1-F6EECF244321}">
                <p14:modId xmlns:p14="http://schemas.microsoft.com/office/powerpoint/2010/main" val="4221966732"/>
              </p:ext>
            </p:extLst>
          </p:nvPr>
        </p:nvGraphicFramePr>
        <p:xfrm>
          <a:off x="4572000" y="2085975"/>
          <a:ext cx="4286250" cy="1190625"/>
        </p:xfrm>
        <a:graphic>
          <a:graphicData uri="http://schemas.openxmlformats.org/drawingml/2006/table">
            <a:tbl>
              <a:tblPr/>
              <a:tblGrid>
                <a:gridCol w="1472847">
                  <a:extLst>
                    <a:ext uri="{9D8B030D-6E8A-4147-A177-3AD203B41FA5}">
                      <a16:colId xmlns:a16="http://schemas.microsoft.com/office/drawing/2014/main" val="1194245399"/>
                    </a:ext>
                  </a:extLst>
                </a:gridCol>
                <a:gridCol w="1314097">
                  <a:extLst>
                    <a:ext uri="{9D8B030D-6E8A-4147-A177-3AD203B41FA5}">
                      <a16:colId xmlns:a16="http://schemas.microsoft.com/office/drawing/2014/main" val="2684184829"/>
                    </a:ext>
                  </a:extLst>
                </a:gridCol>
                <a:gridCol w="1499306">
                  <a:extLst>
                    <a:ext uri="{9D8B030D-6E8A-4147-A177-3AD203B41FA5}">
                      <a16:colId xmlns:a16="http://schemas.microsoft.com/office/drawing/2014/main" val="391626228"/>
                    </a:ext>
                  </a:extLst>
                </a:gridCol>
              </a:tblGrid>
              <a:tr h="238125">
                <a:tc>
                  <a:txBody>
                    <a:bodyPr/>
                    <a:lstStyle/>
                    <a:p>
                      <a:pPr algn="ctr" fontAlgn="b"/>
                      <a:r>
                        <a:rPr lang="en-US" sz="1400" b="0" i="0" u="none" strike="noStrike">
                          <a:solidFill>
                            <a:srgbClr val="000000"/>
                          </a:solidFill>
                          <a:effectLst/>
                          <a:latin typeface="Franklin Gothic Demi" panose="020B0703020102020204" pitchFamily="34" charset="0"/>
                        </a:rPr>
                        <a:t>Assessment </a:t>
                      </a:r>
                    </a:p>
                  </a:txBody>
                  <a:tcPr marL="6615" marR="6615" marT="661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Franklin Gothic Demi" panose="020B0703020102020204" pitchFamily="34" charset="0"/>
                        </a:rPr>
                        <a:t>FG</a:t>
                      </a:r>
                    </a:p>
                  </a:txBody>
                  <a:tcPr marL="6615" marR="6615" marT="66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Franklin Gothic Demi" panose="020B0703020102020204" pitchFamily="34" charset="0"/>
                        </a:rPr>
                        <a:t>Rounddown(B1,2)</a:t>
                      </a:r>
                    </a:p>
                  </a:txBody>
                  <a:tcPr marL="6615" marR="6615" marT="66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45128230"/>
                  </a:ext>
                </a:extLst>
              </a:tr>
              <a:tr h="238125">
                <a:tc>
                  <a:txBody>
                    <a:bodyPr/>
                    <a:lstStyle/>
                    <a:p>
                      <a:pPr algn="l" fontAlgn="b"/>
                      <a:r>
                        <a:rPr lang="en-US" sz="1400" b="0" i="0" u="none" strike="noStrike">
                          <a:solidFill>
                            <a:srgbClr val="000000"/>
                          </a:solidFill>
                          <a:effectLst/>
                          <a:latin typeface="Franklin Gothic Demi" panose="020B0703020102020204" pitchFamily="34" charset="0"/>
                        </a:rPr>
                        <a:t>Preservation </a:t>
                      </a:r>
                    </a:p>
                  </a:txBody>
                  <a:tcPr marL="6615" marR="6615" marT="661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400" b="0" i="0" u="none" strike="noStrike">
                          <a:solidFill>
                            <a:srgbClr val="000000"/>
                          </a:solidFill>
                          <a:effectLst/>
                          <a:latin typeface="Franklin Gothic Demi" panose="020B0703020102020204" pitchFamily="34" charset="0"/>
                        </a:rPr>
                        <a:t>0.533333333</a:t>
                      </a:r>
                    </a:p>
                  </a:txBody>
                  <a:tcPr marL="6615" marR="6615" marT="66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400" b="0" i="0" u="none" strike="noStrike">
                          <a:solidFill>
                            <a:srgbClr val="000000"/>
                          </a:solidFill>
                          <a:effectLst/>
                          <a:latin typeface="Franklin Gothic Demi" panose="020B0703020102020204" pitchFamily="34" charset="0"/>
                        </a:rPr>
                        <a:t>0.53</a:t>
                      </a:r>
                    </a:p>
                  </a:txBody>
                  <a:tcPr marL="6615" marR="6615" marT="66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947629010"/>
                  </a:ext>
                </a:extLst>
              </a:tr>
              <a:tr h="238125">
                <a:tc>
                  <a:txBody>
                    <a:bodyPr/>
                    <a:lstStyle/>
                    <a:p>
                      <a:pPr algn="l" fontAlgn="b"/>
                      <a:r>
                        <a:rPr lang="en-US" sz="1400" b="0" i="0" u="none" strike="noStrike">
                          <a:solidFill>
                            <a:srgbClr val="000000"/>
                          </a:solidFill>
                          <a:effectLst/>
                          <a:latin typeface="Franklin Gothic Demi" panose="020B0703020102020204" pitchFamily="34" charset="0"/>
                        </a:rPr>
                        <a:t>Enhancement</a:t>
                      </a:r>
                    </a:p>
                  </a:txBody>
                  <a:tcPr marL="6615" marR="6615" marT="661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a:solidFill>
                            <a:srgbClr val="000000"/>
                          </a:solidFill>
                          <a:effectLst/>
                          <a:latin typeface="Franklin Gothic Demi" panose="020B0703020102020204" pitchFamily="34" charset="0"/>
                        </a:rPr>
                        <a:t>0.714285714</a:t>
                      </a:r>
                    </a:p>
                  </a:txBody>
                  <a:tcPr marL="6615" marR="6615" marT="66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a:solidFill>
                            <a:srgbClr val="000000"/>
                          </a:solidFill>
                          <a:effectLst/>
                          <a:latin typeface="Franklin Gothic Demi" panose="020B0703020102020204" pitchFamily="34" charset="0"/>
                        </a:rPr>
                        <a:t>0.71</a:t>
                      </a:r>
                    </a:p>
                  </a:txBody>
                  <a:tcPr marL="6615" marR="6615" marT="66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49014345"/>
                  </a:ext>
                </a:extLst>
              </a:tr>
              <a:tr h="238125">
                <a:tc>
                  <a:txBody>
                    <a:bodyPr/>
                    <a:lstStyle/>
                    <a:p>
                      <a:pPr algn="l" fontAlgn="b"/>
                      <a:r>
                        <a:rPr lang="en-US" sz="1400" b="0" i="0" u="none" strike="noStrike">
                          <a:solidFill>
                            <a:srgbClr val="000000"/>
                          </a:solidFill>
                          <a:effectLst/>
                          <a:latin typeface="Franklin Gothic Demi" panose="020B0703020102020204" pitchFamily="34" charset="0"/>
                        </a:rPr>
                        <a:t>Enhancement 2</a:t>
                      </a:r>
                    </a:p>
                  </a:txBody>
                  <a:tcPr marL="6615" marR="6615" marT="661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a:solidFill>
                            <a:srgbClr val="000000"/>
                          </a:solidFill>
                          <a:effectLst/>
                          <a:latin typeface="Franklin Gothic Demi" panose="020B0703020102020204" pitchFamily="34" charset="0"/>
                        </a:rPr>
                        <a:t>1.960784314</a:t>
                      </a:r>
                    </a:p>
                  </a:txBody>
                  <a:tcPr marL="6615" marR="6615" marT="66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a:solidFill>
                            <a:srgbClr val="000000"/>
                          </a:solidFill>
                          <a:effectLst/>
                          <a:latin typeface="Franklin Gothic Demi" panose="020B0703020102020204" pitchFamily="34" charset="0"/>
                        </a:rPr>
                        <a:t>1.96</a:t>
                      </a:r>
                    </a:p>
                  </a:txBody>
                  <a:tcPr marL="6615" marR="6615" marT="66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490351681"/>
                  </a:ext>
                </a:extLst>
              </a:tr>
              <a:tr h="238125">
                <a:tc>
                  <a:txBody>
                    <a:bodyPr/>
                    <a:lstStyle/>
                    <a:p>
                      <a:pPr algn="l" fontAlgn="b"/>
                      <a:r>
                        <a:rPr lang="en-US" sz="1400" b="0" i="0" u="none" strike="noStrike">
                          <a:solidFill>
                            <a:srgbClr val="000000"/>
                          </a:solidFill>
                          <a:effectLst/>
                          <a:latin typeface="Franklin Gothic Demi" panose="020B0703020102020204" pitchFamily="34" charset="0"/>
                        </a:rPr>
                        <a:t>Enhancement 3</a:t>
                      </a:r>
                    </a:p>
                  </a:txBody>
                  <a:tcPr marL="6615" marR="6615" marT="661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a:solidFill>
                            <a:srgbClr val="000000"/>
                          </a:solidFill>
                          <a:effectLst/>
                          <a:latin typeface="Franklin Gothic Demi" panose="020B0703020102020204" pitchFamily="34" charset="0"/>
                        </a:rPr>
                        <a:t>1.568627451</a:t>
                      </a:r>
                    </a:p>
                  </a:txBody>
                  <a:tcPr marL="6615" marR="6615" marT="66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Franklin Gothic Demi" panose="020B0703020102020204" pitchFamily="34" charset="0"/>
                        </a:rPr>
                        <a:t>1.56</a:t>
                      </a:r>
                    </a:p>
                  </a:txBody>
                  <a:tcPr marL="6615" marR="6615" marT="66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347111334"/>
                  </a:ext>
                </a:extLst>
              </a:tr>
            </a:tbl>
          </a:graphicData>
        </a:graphic>
      </p:graphicFrame>
      <p:sp>
        <p:nvSpPr>
          <p:cNvPr id="4" name="Title 3">
            <a:extLst>
              <a:ext uri="{FF2B5EF4-FFF2-40B4-BE49-F238E27FC236}">
                <a16:creationId xmlns:a16="http://schemas.microsoft.com/office/drawing/2014/main" id="{200059FD-9FC8-4A2E-B2DE-BCE54F77090D}"/>
              </a:ext>
            </a:extLst>
          </p:cNvPr>
          <p:cNvSpPr>
            <a:spLocks noGrp="1"/>
          </p:cNvSpPr>
          <p:nvPr>
            <p:ph type="title"/>
          </p:nvPr>
        </p:nvSpPr>
        <p:spPr/>
        <p:txBody>
          <a:bodyPr/>
          <a:lstStyle/>
          <a:p>
            <a:r>
              <a:rPr lang="en-US" dirty="0"/>
              <a:t>UMAM Rounding 2</a:t>
            </a:r>
          </a:p>
        </p:txBody>
      </p:sp>
      <p:sp>
        <p:nvSpPr>
          <p:cNvPr id="5" name="Text Placeholder 4">
            <a:extLst>
              <a:ext uri="{FF2B5EF4-FFF2-40B4-BE49-F238E27FC236}">
                <a16:creationId xmlns:a16="http://schemas.microsoft.com/office/drawing/2014/main" id="{A19566EA-5A11-443D-9DA6-EED63C48C8D3}"/>
              </a:ext>
            </a:extLst>
          </p:cNvPr>
          <p:cNvSpPr>
            <a:spLocks noGrp="1"/>
          </p:cNvSpPr>
          <p:nvPr>
            <p:ph type="body" sz="quarter" idx="13"/>
          </p:nvPr>
        </p:nvSpPr>
        <p:spPr/>
        <p:txBody>
          <a:bodyPr/>
          <a:lstStyle/>
          <a:p>
            <a:endParaRPr lang="en-US"/>
          </a:p>
        </p:txBody>
      </p:sp>
      <p:sp>
        <p:nvSpPr>
          <p:cNvPr id="9" name="TextBox 8">
            <a:extLst>
              <a:ext uri="{FF2B5EF4-FFF2-40B4-BE49-F238E27FC236}">
                <a16:creationId xmlns:a16="http://schemas.microsoft.com/office/drawing/2014/main" id="{8F529CD6-EA8F-4DF5-B8BE-4DF543E52568}"/>
              </a:ext>
            </a:extLst>
          </p:cNvPr>
          <p:cNvSpPr txBox="1"/>
          <p:nvPr/>
        </p:nvSpPr>
        <p:spPr>
          <a:xfrm>
            <a:off x="4507231" y="3619500"/>
            <a:ext cx="4343399" cy="1292662"/>
          </a:xfrm>
          <a:prstGeom prst="rect">
            <a:avLst/>
          </a:prstGeom>
          <a:noFill/>
        </p:spPr>
        <p:txBody>
          <a:bodyPr wrap="square" rtlCol="0">
            <a:spAutoFit/>
          </a:bodyPr>
          <a:lstStyle/>
          <a:p>
            <a:r>
              <a:rPr lang="en-US" sz="2000" dirty="0">
                <a:latin typeface="Franklin Gothic Demi"/>
              </a:rPr>
              <a:t>Rounding down ensures a project is not given more credit for functional gain than was earned by mitigation. </a:t>
            </a:r>
          </a:p>
          <a:p>
            <a:endParaRPr lang="en-US" dirty="0"/>
          </a:p>
        </p:txBody>
      </p:sp>
      <p:graphicFrame>
        <p:nvGraphicFramePr>
          <p:cNvPr id="10" name="Table 9">
            <a:extLst>
              <a:ext uri="{FF2B5EF4-FFF2-40B4-BE49-F238E27FC236}">
                <a16:creationId xmlns:a16="http://schemas.microsoft.com/office/drawing/2014/main" id="{450CC697-D2BE-4C00-864E-28DD20D2A73D}"/>
              </a:ext>
            </a:extLst>
          </p:cNvPr>
          <p:cNvGraphicFramePr>
            <a:graphicFrameLocks noGrp="1"/>
          </p:cNvGraphicFramePr>
          <p:nvPr>
            <p:extLst>
              <p:ext uri="{D42A27DB-BD31-4B8C-83A1-F6EECF244321}">
                <p14:modId xmlns:p14="http://schemas.microsoft.com/office/powerpoint/2010/main" val="2737856675"/>
              </p:ext>
            </p:extLst>
          </p:nvPr>
        </p:nvGraphicFramePr>
        <p:xfrm>
          <a:off x="4568462" y="2085975"/>
          <a:ext cx="4286250" cy="1905000"/>
        </p:xfrm>
        <a:graphic>
          <a:graphicData uri="http://schemas.openxmlformats.org/drawingml/2006/table">
            <a:tbl>
              <a:tblPr/>
              <a:tblGrid>
                <a:gridCol w="1472847">
                  <a:extLst>
                    <a:ext uri="{9D8B030D-6E8A-4147-A177-3AD203B41FA5}">
                      <a16:colId xmlns:a16="http://schemas.microsoft.com/office/drawing/2014/main" val="3828730575"/>
                    </a:ext>
                  </a:extLst>
                </a:gridCol>
                <a:gridCol w="1314097">
                  <a:extLst>
                    <a:ext uri="{9D8B030D-6E8A-4147-A177-3AD203B41FA5}">
                      <a16:colId xmlns:a16="http://schemas.microsoft.com/office/drawing/2014/main" val="3146477285"/>
                    </a:ext>
                  </a:extLst>
                </a:gridCol>
                <a:gridCol w="1499306">
                  <a:extLst>
                    <a:ext uri="{9D8B030D-6E8A-4147-A177-3AD203B41FA5}">
                      <a16:colId xmlns:a16="http://schemas.microsoft.com/office/drawing/2014/main" val="2584342074"/>
                    </a:ext>
                  </a:extLst>
                </a:gridCol>
              </a:tblGrid>
              <a:tr h="238125">
                <a:tc>
                  <a:txBody>
                    <a:bodyPr/>
                    <a:lstStyle/>
                    <a:p>
                      <a:pPr algn="ctr" fontAlgn="b"/>
                      <a:r>
                        <a:rPr lang="en-US" sz="1400" b="0" i="0" u="none" strike="noStrike">
                          <a:solidFill>
                            <a:srgbClr val="000000"/>
                          </a:solidFill>
                          <a:effectLst/>
                          <a:latin typeface="Franklin Gothic Demi" panose="020B0703020102020204" pitchFamily="34" charset="0"/>
                        </a:rPr>
                        <a:t>Assessment </a:t>
                      </a:r>
                    </a:p>
                  </a:txBody>
                  <a:tcPr marL="6615" marR="6615" marT="661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Franklin Gothic Demi" panose="020B0703020102020204" pitchFamily="34" charset="0"/>
                        </a:rPr>
                        <a:t>FG</a:t>
                      </a:r>
                    </a:p>
                  </a:txBody>
                  <a:tcPr marL="6615" marR="6615" marT="66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Franklin Gothic Demi" panose="020B0703020102020204" pitchFamily="34" charset="0"/>
                        </a:rPr>
                        <a:t>Rounddown(B1,2)</a:t>
                      </a:r>
                    </a:p>
                  </a:txBody>
                  <a:tcPr marL="6615" marR="6615" marT="66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68757289"/>
                  </a:ext>
                </a:extLst>
              </a:tr>
              <a:tr h="238125">
                <a:tc>
                  <a:txBody>
                    <a:bodyPr/>
                    <a:lstStyle/>
                    <a:p>
                      <a:pPr algn="l" fontAlgn="b"/>
                      <a:r>
                        <a:rPr lang="en-US" sz="1400" b="0" i="0" u="none" strike="noStrike">
                          <a:solidFill>
                            <a:srgbClr val="000000"/>
                          </a:solidFill>
                          <a:effectLst/>
                          <a:latin typeface="Franklin Gothic Demi" panose="020B0703020102020204" pitchFamily="34" charset="0"/>
                        </a:rPr>
                        <a:t>Freshwater Marsh</a:t>
                      </a:r>
                    </a:p>
                  </a:txBody>
                  <a:tcPr marL="6615" marR="6615" marT="661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400" b="0" i="0" u="none" strike="noStrike">
                          <a:solidFill>
                            <a:srgbClr val="000000"/>
                          </a:solidFill>
                          <a:effectLst/>
                          <a:latin typeface="Franklin Gothic Demi" panose="020B0703020102020204" pitchFamily="34" charset="0"/>
                        </a:rPr>
                        <a:t>0.533333333</a:t>
                      </a:r>
                    </a:p>
                  </a:txBody>
                  <a:tcPr marL="6615" marR="6615" marT="66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400" b="0" i="0" u="none" strike="noStrike">
                          <a:solidFill>
                            <a:srgbClr val="000000"/>
                          </a:solidFill>
                          <a:effectLst/>
                          <a:latin typeface="Franklin Gothic Demi" panose="020B0703020102020204" pitchFamily="34" charset="0"/>
                        </a:rPr>
                        <a:t>0.53</a:t>
                      </a:r>
                    </a:p>
                  </a:txBody>
                  <a:tcPr marL="6615" marR="6615" marT="66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748471883"/>
                  </a:ext>
                </a:extLst>
              </a:tr>
              <a:tr h="238125">
                <a:tc>
                  <a:txBody>
                    <a:bodyPr/>
                    <a:lstStyle/>
                    <a:p>
                      <a:pPr algn="l" fontAlgn="b"/>
                      <a:r>
                        <a:rPr lang="en-US" sz="1400" b="0" i="0" u="none" strike="noStrike">
                          <a:solidFill>
                            <a:srgbClr val="000000"/>
                          </a:solidFill>
                          <a:effectLst/>
                          <a:latin typeface="Franklin Gothic Demi" panose="020B0703020102020204" pitchFamily="34" charset="0"/>
                        </a:rPr>
                        <a:t>Forested Wetland</a:t>
                      </a:r>
                    </a:p>
                  </a:txBody>
                  <a:tcPr marL="6615" marR="6615" marT="661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a:solidFill>
                            <a:srgbClr val="000000"/>
                          </a:solidFill>
                          <a:effectLst/>
                          <a:latin typeface="Franklin Gothic Demi" panose="020B0703020102020204" pitchFamily="34" charset="0"/>
                        </a:rPr>
                        <a:t>0.714285714</a:t>
                      </a:r>
                    </a:p>
                  </a:txBody>
                  <a:tcPr marL="6615" marR="6615" marT="66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Franklin Gothic Demi" panose="020B0703020102020204" pitchFamily="34" charset="0"/>
                        </a:rPr>
                        <a:t>0.71</a:t>
                      </a:r>
                    </a:p>
                  </a:txBody>
                  <a:tcPr marL="6615" marR="6615" marT="66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611443565"/>
                  </a:ext>
                </a:extLst>
              </a:tr>
              <a:tr h="238125">
                <a:tc>
                  <a:txBody>
                    <a:bodyPr/>
                    <a:lstStyle/>
                    <a:p>
                      <a:pPr algn="l" fontAlgn="b"/>
                      <a:r>
                        <a:rPr lang="en-US" sz="1400" b="0" i="0" u="none" strike="noStrike">
                          <a:solidFill>
                            <a:srgbClr val="000000"/>
                          </a:solidFill>
                          <a:effectLst/>
                          <a:latin typeface="Franklin Gothic Demi" panose="020B0703020102020204" pitchFamily="34" charset="0"/>
                        </a:rPr>
                        <a:t>Forested Wetland</a:t>
                      </a:r>
                    </a:p>
                  </a:txBody>
                  <a:tcPr marL="6615" marR="6615" marT="661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a:solidFill>
                            <a:srgbClr val="000000"/>
                          </a:solidFill>
                          <a:effectLst/>
                          <a:latin typeface="Franklin Gothic Demi" panose="020B0703020102020204" pitchFamily="34" charset="0"/>
                        </a:rPr>
                        <a:t>1.960784314</a:t>
                      </a:r>
                    </a:p>
                  </a:txBody>
                  <a:tcPr marL="6615" marR="6615" marT="66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a:solidFill>
                            <a:srgbClr val="000000"/>
                          </a:solidFill>
                          <a:effectLst/>
                          <a:latin typeface="Franklin Gothic Demi" panose="020B0703020102020204" pitchFamily="34" charset="0"/>
                        </a:rPr>
                        <a:t>1.96</a:t>
                      </a:r>
                    </a:p>
                  </a:txBody>
                  <a:tcPr marL="6615" marR="6615" marT="66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59748861"/>
                  </a:ext>
                </a:extLst>
              </a:tr>
              <a:tr h="238125">
                <a:tc>
                  <a:txBody>
                    <a:bodyPr/>
                    <a:lstStyle/>
                    <a:p>
                      <a:pPr algn="l" fontAlgn="b"/>
                      <a:r>
                        <a:rPr lang="en-US" sz="1400" b="0" i="0" u="none" strike="noStrike">
                          <a:solidFill>
                            <a:srgbClr val="000000"/>
                          </a:solidFill>
                          <a:effectLst/>
                          <a:latin typeface="Franklin Gothic Demi" panose="020B0703020102020204" pitchFamily="34" charset="0"/>
                        </a:rPr>
                        <a:t>Freshwater Marsh</a:t>
                      </a:r>
                    </a:p>
                  </a:txBody>
                  <a:tcPr marL="6615" marR="6615" marT="661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a:solidFill>
                            <a:srgbClr val="000000"/>
                          </a:solidFill>
                          <a:effectLst/>
                          <a:latin typeface="Franklin Gothic Demi" panose="020B0703020102020204" pitchFamily="34" charset="0"/>
                        </a:rPr>
                        <a:t>1.568627451</a:t>
                      </a:r>
                    </a:p>
                  </a:txBody>
                  <a:tcPr marL="6615" marR="6615" marT="66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a:solidFill>
                            <a:srgbClr val="000000"/>
                          </a:solidFill>
                          <a:effectLst/>
                          <a:latin typeface="Franklin Gothic Demi" panose="020B0703020102020204" pitchFamily="34" charset="0"/>
                        </a:rPr>
                        <a:t>1.56</a:t>
                      </a:r>
                    </a:p>
                  </a:txBody>
                  <a:tcPr marL="6615" marR="6615" marT="66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054826353"/>
                  </a:ext>
                </a:extLst>
              </a:tr>
              <a:tr h="238125">
                <a:tc>
                  <a:txBody>
                    <a:bodyPr/>
                    <a:lstStyle/>
                    <a:p>
                      <a:pPr algn="l" fontAlgn="b"/>
                      <a:r>
                        <a:rPr lang="en-US" sz="1400" b="0" i="0" u="none" strike="noStrike">
                          <a:solidFill>
                            <a:srgbClr val="000000"/>
                          </a:solidFill>
                          <a:effectLst/>
                          <a:latin typeface="Franklin Gothic Demi" panose="020B0703020102020204" pitchFamily="34" charset="0"/>
                        </a:rPr>
                        <a:t>Total</a:t>
                      </a:r>
                    </a:p>
                  </a:txBody>
                  <a:tcPr marL="6615" marR="6615" marT="661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a:solidFill>
                            <a:srgbClr val="000000"/>
                          </a:solidFill>
                          <a:effectLst/>
                          <a:latin typeface="Franklin Gothic Demi" panose="020B0703020102020204" pitchFamily="34" charset="0"/>
                        </a:rPr>
                        <a:t> </a:t>
                      </a:r>
                    </a:p>
                  </a:txBody>
                  <a:tcPr marL="6615" marR="6615" marT="66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Franklin Gothic Demi" panose="020B0703020102020204" pitchFamily="34" charset="0"/>
                      </a:endParaRPr>
                    </a:p>
                  </a:txBody>
                  <a:tcPr marL="6615" marR="6615" marT="6615"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2094705434"/>
                  </a:ext>
                </a:extLst>
              </a:tr>
              <a:tr h="238125">
                <a:tc>
                  <a:txBody>
                    <a:bodyPr/>
                    <a:lstStyle/>
                    <a:p>
                      <a:pPr algn="l" fontAlgn="b"/>
                      <a:r>
                        <a:rPr lang="en-US" sz="1400" b="0" i="0" u="none" strike="noStrike">
                          <a:solidFill>
                            <a:srgbClr val="000000"/>
                          </a:solidFill>
                          <a:effectLst/>
                          <a:latin typeface="Franklin Gothic Demi" panose="020B0703020102020204" pitchFamily="34" charset="0"/>
                        </a:rPr>
                        <a:t>Forested Wetland</a:t>
                      </a:r>
                    </a:p>
                  </a:txBody>
                  <a:tcPr marL="6615" marR="6615" marT="661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a:solidFill>
                            <a:srgbClr val="000000"/>
                          </a:solidFill>
                          <a:effectLst/>
                          <a:latin typeface="Franklin Gothic Demi" panose="020B0703020102020204" pitchFamily="34" charset="0"/>
                        </a:rPr>
                        <a:t>2.675070028</a:t>
                      </a:r>
                    </a:p>
                  </a:txBody>
                  <a:tcPr marL="6615" marR="6615" marT="66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a:solidFill>
                            <a:srgbClr val="000000"/>
                          </a:solidFill>
                          <a:effectLst/>
                          <a:latin typeface="Franklin Gothic Demi" panose="020B0703020102020204" pitchFamily="34" charset="0"/>
                        </a:rPr>
                        <a:t>2.67</a:t>
                      </a:r>
                    </a:p>
                  </a:txBody>
                  <a:tcPr marL="6615" marR="6615" marT="66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553457250"/>
                  </a:ext>
                </a:extLst>
              </a:tr>
              <a:tr h="238125">
                <a:tc>
                  <a:txBody>
                    <a:bodyPr/>
                    <a:lstStyle/>
                    <a:p>
                      <a:pPr algn="l" fontAlgn="b"/>
                      <a:r>
                        <a:rPr lang="en-US" sz="1400" b="0" i="0" u="none" strike="noStrike">
                          <a:solidFill>
                            <a:srgbClr val="000000"/>
                          </a:solidFill>
                          <a:effectLst/>
                          <a:latin typeface="Franklin Gothic Demi" panose="020B0703020102020204" pitchFamily="34" charset="0"/>
                        </a:rPr>
                        <a:t>Freshwater Marsh</a:t>
                      </a:r>
                    </a:p>
                  </a:txBody>
                  <a:tcPr marL="6615" marR="6615" marT="661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a:solidFill>
                            <a:srgbClr val="000000"/>
                          </a:solidFill>
                          <a:effectLst/>
                          <a:latin typeface="Franklin Gothic Demi" panose="020B0703020102020204" pitchFamily="34" charset="0"/>
                        </a:rPr>
                        <a:t>2.101960784</a:t>
                      </a:r>
                    </a:p>
                  </a:txBody>
                  <a:tcPr marL="6615" marR="6615" marT="66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Franklin Gothic Demi" panose="020B0703020102020204" pitchFamily="34" charset="0"/>
                        </a:rPr>
                        <a:t>2.1</a:t>
                      </a:r>
                    </a:p>
                  </a:txBody>
                  <a:tcPr marL="6615" marR="6615" marT="66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299782896"/>
                  </a:ext>
                </a:extLst>
              </a:tr>
            </a:tbl>
          </a:graphicData>
        </a:graphic>
      </p:graphicFrame>
      <p:sp>
        <p:nvSpPr>
          <p:cNvPr id="13" name="Rectangle 12">
            <a:extLst>
              <a:ext uri="{FF2B5EF4-FFF2-40B4-BE49-F238E27FC236}">
                <a16:creationId xmlns:a16="http://schemas.microsoft.com/office/drawing/2014/main" id="{E7D39766-8A76-457D-9B35-42AA793D1C9D}"/>
              </a:ext>
            </a:extLst>
          </p:cNvPr>
          <p:cNvSpPr/>
          <p:nvPr/>
        </p:nvSpPr>
        <p:spPr>
          <a:xfrm>
            <a:off x="800100" y="4658162"/>
            <a:ext cx="666749" cy="304800"/>
          </a:xfrm>
          <a:prstGeom prst="rect">
            <a:avLst/>
          </a:prstGeom>
          <a:solidFill>
            <a:srgbClr val="7030A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14" name="Rectangle 13">
            <a:extLst>
              <a:ext uri="{FF2B5EF4-FFF2-40B4-BE49-F238E27FC236}">
                <a16:creationId xmlns:a16="http://schemas.microsoft.com/office/drawing/2014/main" id="{A689A019-9FEC-4A38-8A5B-7CC23B05E611}"/>
              </a:ext>
            </a:extLst>
          </p:cNvPr>
          <p:cNvSpPr/>
          <p:nvPr/>
        </p:nvSpPr>
        <p:spPr>
          <a:xfrm>
            <a:off x="6044838" y="3553262"/>
            <a:ext cx="1306081" cy="466287"/>
          </a:xfrm>
          <a:prstGeom prst="rect">
            <a:avLst/>
          </a:prstGeom>
          <a:solidFill>
            <a:srgbClr val="7030A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Tree>
    <p:extLst>
      <p:ext uri="{BB962C8B-B14F-4D97-AF65-F5344CB8AC3E}">
        <p14:creationId xmlns:p14="http://schemas.microsoft.com/office/powerpoint/2010/main" val="690652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childTnLst>
                                </p:cTn>
                              </p:par>
                              <p:par>
                                <p:cTn id="21" presetID="1" presetClass="exit" presetSubtype="0" fill="hold" nodeType="withEffect">
                                  <p:stCondLst>
                                    <p:cond delay="0"/>
                                  </p:stCondLst>
                                  <p:childTnLst>
                                    <p:set>
                                      <p:cBhvr>
                                        <p:cTn id="22" dur="1" fill="hold">
                                          <p:stCondLst>
                                            <p:cond delay="0"/>
                                          </p:stCondLst>
                                        </p:cTn>
                                        <p:tgtEl>
                                          <p:spTgt spid="7"/>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9"/>
                                        </p:tgtEl>
                                        <p:attrNameLst>
                                          <p:attrName>style.visibility</p:attrName>
                                        </p:attrNameLst>
                                      </p:cBhvr>
                                      <p:to>
                                        <p:strVal val="hidden"/>
                                      </p:to>
                                    </p:set>
                                  </p:childTnLst>
                                </p:cTn>
                              </p:par>
                              <p:par>
                                <p:cTn id="25" presetID="1" presetClass="entr" presetSubtype="0" fill="hold" grpId="0" nodeType="with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
                                            <p:txEl>
                                              <p:pRg st="4" end="4"/>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9" grpId="0"/>
      <p:bldP spid="9" grpId="1"/>
      <p:bldP spid="13" grpId="0" animBg="1"/>
      <p:bldP spid="1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21F5C-F42F-431D-A7BB-43880F8FB1EA}"/>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117353B6-DA97-45C5-A199-3BA739DE3821}"/>
              </a:ext>
            </a:extLst>
          </p:cNvPr>
          <p:cNvSpPr>
            <a:spLocks noGrp="1"/>
          </p:cNvSpPr>
          <p:nvPr>
            <p:ph idx="1"/>
          </p:nvPr>
        </p:nvSpPr>
        <p:spPr/>
        <p:txBody>
          <a:bodyPr/>
          <a:lstStyle/>
          <a:p>
            <a:r>
              <a:rPr lang="en-US" sz="2800" dirty="0"/>
              <a:t>Mac James</a:t>
            </a:r>
          </a:p>
          <a:p>
            <a:r>
              <a:rPr lang="en-US" sz="2800" dirty="0">
                <a:hlinkClick r:id="rId2"/>
              </a:rPr>
              <a:t>Mac.James@FloridaDEP.gov</a:t>
            </a:r>
            <a:endParaRPr lang="en-US" sz="2800" dirty="0"/>
          </a:p>
          <a:p>
            <a:r>
              <a:rPr lang="en-US" sz="2800"/>
              <a:t>(850)245-8623</a:t>
            </a:r>
            <a:endParaRPr lang="en-US" sz="2800" dirty="0"/>
          </a:p>
        </p:txBody>
      </p:sp>
    </p:spTree>
    <p:extLst>
      <p:ext uri="{BB962C8B-B14F-4D97-AF65-F5344CB8AC3E}">
        <p14:creationId xmlns:p14="http://schemas.microsoft.com/office/powerpoint/2010/main" val="38779752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13346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C570E1-A837-4A90-97BD-25373B416AE9}"/>
              </a:ext>
            </a:extLst>
          </p:cNvPr>
          <p:cNvSpPr>
            <a:spLocks noGrp="1"/>
          </p:cNvSpPr>
          <p:nvPr>
            <p:ph idx="1"/>
          </p:nvPr>
        </p:nvSpPr>
        <p:spPr>
          <a:xfrm>
            <a:off x="304800" y="2057401"/>
            <a:ext cx="8686800" cy="4119561"/>
          </a:xfrm>
        </p:spPr>
        <p:txBody>
          <a:bodyPr/>
          <a:lstStyle/>
          <a:p>
            <a:r>
              <a:rPr lang="en-US" sz="2200" dirty="0"/>
              <a:t>1987 National Wetland’s Policy Forum</a:t>
            </a:r>
          </a:p>
          <a:p>
            <a:r>
              <a:rPr lang="en-US" sz="2200" dirty="0"/>
              <a:t>1989 Adopted by President George H.W. Bush administration</a:t>
            </a:r>
          </a:p>
          <a:p>
            <a:r>
              <a:rPr lang="en-US" sz="2200" dirty="0"/>
              <a:t>1989-2004 Mitigation Ratios</a:t>
            </a:r>
          </a:p>
          <a:p>
            <a:r>
              <a:rPr lang="en-US" sz="2200" dirty="0"/>
              <a:t>2000 373.414(18), F.S.</a:t>
            </a:r>
          </a:p>
          <a:p>
            <a:r>
              <a:rPr lang="en-US" sz="2200" dirty="0"/>
              <a:t>2004 62-345, F.A.C. Uniform Mitigation Assessment Method</a:t>
            </a:r>
          </a:p>
        </p:txBody>
      </p:sp>
      <p:sp>
        <p:nvSpPr>
          <p:cNvPr id="7" name="TextBox 6">
            <a:extLst>
              <a:ext uri="{FF2B5EF4-FFF2-40B4-BE49-F238E27FC236}">
                <a16:creationId xmlns:a16="http://schemas.microsoft.com/office/drawing/2014/main" id="{8D846936-A0FE-488B-84AB-EC22C7976419}"/>
              </a:ext>
            </a:extLst>
          </p:cNvPr>
          <p:cNvSpPr txBox="1"/>
          <p:nvPr/>
        </p:nvSpPr>
        <p:spPr>
          <a:xfrm>
            <a:off x="228600" y="2133600"/>
            <a:ext cx="8268478" cy="3847207"/>
          </a:xfrm>
          <a:prstGeom prst="rect">
            <a:avLst/>
          </a:prstGeom>
          <a:solidFill>
            <a:schemeClr val="bg1"/>
          </a:solidFill>
          <a:ln w="63500" cmpd="thickThin">
            <a:solidFill>
              <a:schemeClr val="tx1"/>
            </a:solidFill>
          </a:ln>
        </p:spPr>
        <p:txBody>
          <a:bodyPr wrap="square" lIns="228600" tIns="228600" rIns="228600" bIns="228600" rtlCol="0">
            <a:spAutoFit/>
          </a:bodyPr>
          <a:lstStyle/>
          <a:p>
            <a:r>
              <a:rPr lang="en-US" sz="2000" dirty="0">
                <a:latin typeface="Franklin Gothic Demi" panose="020B0703020102020204" pitchFamily="34" charset="0"/>
              </a:rPr>
              <a:t>373.414(18), F.S.: “ The department and each water management district responsible for implementation of the environmental resource permitting program shall develop a uniform mitigation assessment method for wetland and other surface waters…</a:t>
            </a:r>
            <a:r>
              <a:rPr lang="en-US" sz="2000" b="1" dirty="0">
                <a:latin typeface="Franklin Gothic Demi" panose="020B0703020102020204" pitchFamily="34" charset="0"/>
              </a:rPr>
              <a:t>The rule shall provide an exclusive and consistent process for determining the amount of mitigation required to offset impacts to wetlands and other surface waters.</a:t>
            </a:r>
            <a:r>
              <a:rPr lang="en-US" sz="2000" dirty="0">
                <a:latin typeface="Franklin Gothic Demi" panose="020B0703020102020204" pitchFamily="34" charset="0"/>
              </a:rPr>
              <a:t> </a:t>
            </a:r>
            <a:r>
              <a:rPr lang="en-US" sz="2000" b="1" dirty="0">
                <a:latin typeface="Franklin Gothic Demi" panose="020B0703020102020204" pitchFamily="34" charset="0"/>
              </a:rPr>
              <a:t>Once the department adopts the uniform mitigation assessment method by rule… shall be the sole means to determine the amount of mitigation needed to offset adverse impacts to wetlands and other surface waters and to award and deduct mitigation bank credits.”</a:t>
            </a:r>
          </a:p>
        </p:txBody>
      </p:sp>
      <p:sp>
        <p:nvSpPr>
          <p:cNvPr id="5" name="TextBox 4">
            <a:extLst>
              <a:ext uri="{FF2B5EF4-FFF2-40B4-BE49-F238E27FC236}">
                <a16:creationId xmlns:a16="http://schemas.microsoft.com/office/drawing/2014/main" id="{ADC3436F-D7CF-460E-8C12-67A0ADDC8A98}"/>
              </a:ext>
            </a:extLst>
          </p:cNvPr>
          <p:cNvSpPr txBox="1"/>
          <p:nvPr/>
        </p:nvSpPr>
        <p:spPr>
          <a:xfrm>
            <a:off x="228600" y="2151727"/>
            <a:ext cx="8256188" cy="2923877"/>
          </a:xfrm>
          <a:prstGeom prst="rect">
            <a:avLst/>
          </a:prstGeom>
          <a:solidFill>
            <a:schemeClr val="bg1"/>
          </a:solidFill>
          <a:ln w="63500" cmpd="thickThin">
            <a:solidFill>
              <a:schemeClr val="tx1"/>
            </a:solidFill>
          </a:ln>
        </p:spPr>
        <p:txBody>
          <a:bodyPr wrap="square" lIns="228600" tIns="228600" rIns="228600" bIns="228600" rtlCol="0">
            <a:spAutoFit/>
          </a:bodyPr>
          <a:lstStyle/>
          <a:p>
            <a:r>
              <a:rPr lang="en-US" sz="2000" dirty="0">
                <a:latin typeface="Franklin Gothic Demi" panose="020B0703020102020204" pitchFamily="34" charset="0"/>
              </a:rPr>
              <a:t>62-345.100, F.A.C.: Intent and Scope.</a:t>
            </a:r>
          </a:p>
          <a:p>
            <a:r>
              <a:rPr lang="en-US" sz="2000" dirty="0">
                <a:latin typeface="Franklin Gothic Demi" panose="020B0703020102020204" pitchFamily="34" charset="0"/>
              </a:rPr>
              <a:t>(1) The intent of this rule is to fulfill the mandate of Section 373.414(18), F.S., which requires the establishment of a uniform mitigation assessment method to determine the amount of mitigation needed to offset adverse impacts to wetlands and other surface waters and to award and deduct mitigation bank credits. This chapter shall apply to those impacts subject to review under Section 373.414, F.S., excluding Sections 373.414(1)(a)1., 3., 5., 6. and (b)3., F.S. </a:t>
            </a:r>
          </a:p>
        </p:txBody>
      </p:sp>
      <p:pic>
        <p:nvPicPr>
          <p:cNvPr id="9" name="Picture 8">
            <a:extLst>
              <a:ext uri="{FF2B5EF4-FFF2-40B4-BE49-F238E27FC236}">
                <a16:creationId xmlns:a16="http://schemas.microsoft.com/office/drawing/2014/main" id="{C8398562-A114-4E6A-8DA9-A29B9BBA91AD}"/>
              </a:ext>
            </a:extLst>
          </p:cNvPr>
          <p:cNvPicPr>
            <a:picLocks noChangeAspect="1"/>
          </p:cNvPicPr>
          <p:nvPr/>
        </p:nvPicPr>
        <p:blipFill>
          <a:blip r:embed="rId3"/>
          <a:stretch>
            <a:fillRect/>
          </a:stretch>
        </p:blipFill>
        <p:spPr>
          <a:xfrm rot="16200000">
            <a:off x="1912859" y="-296941"/>
            <a:ext cx="5242081" cy="9067800"/>
          </a:xfrm>
          <a:prstGeom prst="rect">
            <a:avLst/>
          </a:prstGeom>
        </p:spPr>
      </p:pic>
      <p:pic>
        <p:nvPicPr>
          <p:cNvPr id="8" name="Picture 7">
            <a:extLst>
              <a:ext uri="{FF2B5EF4-FFF2-40B4-BE49-F238E27FC236}">
                <a16:creationId xmlns:a16="http://schemas.microsoft.com/office/drawing/2014/main" id="{FD06119F-B22E-4D33-9851-3A8CF498C51D}"/>
              </a:ext>
            </a:extLst>
          </p:cNvPr>
          <p:cNvPicPr>
            <a:picLocks noChangeAspect="1"/>
          </p:cNvPicPr>
          <p:nvPr/>
        </p:nvPicPr>
        <p:blipFill>
          <a:blip r:embed="rId4"/>
          <a:stretch>
            <a:fillRect/>
          </a:stretch>
        </p:blipFill>
        <p:spPr>
          <a:xfrm rot="16200000">
            <a:off x="2016621" y="-286962"/>
            <a:ext cx="5110756" cy="9144000"/>
          </a:xfrm>
          <a:prstGeom prst="rect">
            <a:avLst/>
          </a:prstGeom>
        </p:spPr>
      </p:pic>
      <p:sp>
        <p:nvSpPr>
          <p:cNvPr id="2" name="Title 1">
            <a:extLst>
              <a:ext uri="{FF2B5EF4-FFF2-40B4-BE49-F238E27FC236}">
                <a16:creationId xmlns:a16="http://schemas.microsoft.com/office/drawing/2014/main" id="{EA438DA7-7B8C-4243-9C60-D9A5B33F527C}"/>
              </a:ext>
            </a:extLst>
          </p:cNvPr>
          <p:cNvSpPr>
            <a:spLocks noGrp="1"/>
          </p:cNvSpPr>
          <p:nvPr>
            <p:ph type="title"/>
          </p:nvPr>
        </p:nvSpPr>
        <p:spPr/>
        <p:txBody>
          <a:bodyPr/>
          <a:lstStyle/>
          <a:p>
            <a:r>
              <a:rPr lang="en-US" dirty="0"/>
              <a:t>“No Net Loss”</a:t>
            </a:r>
            <a:br>
              <a:rPr lang="en-US" dirty="0"/>
            </a:br>
            <a:endParaRPr lang="en-US" dirty="0"/>
          </a:p>
        </p:txBody>
      </p:sp>
    </p:spTree>
    <p:extLst>
      <p:ext uri="{BB962C8B-B14F-4D97-AF65-F5344CB8AC3E}">
        <p14:creationId xmlns:p14="http://schemas.microsoft.com/office/powerpoint/2010/main" val="2230085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9"/>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0"/>
                                          </p:stCondLst>
                                        </p:cTn>
                                        <p:tgtEl>
                                          <p:spTgt spid="8"/>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grpId="1" nodeType="clickEffect">
                                  <p:stCondLst>
                                    <p:cond delay="0"/>
                                  </p:stCondLst>
                                  <p:childTnLst>
                                    <p:set>
                                      <p:cBhvr>
                                        <p:cTn id="40" dur="1" fill="hold">
                                          <p:stCondLst>
                                            <p:cond delay="0"/>
                                          </p:stCondLst>
                                        </p:cTn>
                                        <p:tgtEl>
                                          <p:spTgt spid="7"/>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21ABF-9B22-46CB-B38B-7F9ECFE054C1}"/>
              </a:ext>
            </a:extLst>
          </p:cNvPr>
          <p:cNvSpPr>
            <a:spLocks noGrp="1"/>
          </p:cNvSpPr>
          <p:nvPr>
            <p:ph type="title"/>
          </p:nvPr>
        </p:nvSpPr>
        <p:spPr/>
        <p:txBody>
          <a:bodyPr/>
          <a:lstStyle/>
          <a:p>
            <a:r>
              <a:rPr lang="en-US" dirty="0"/>
              <a:t>UMAM Is A Tool</a:t>
            </a:r>
          </a:p>
        </p:txBody>
      </p:sp>
      <p:sp>
        <p:nvSpPr>
          <p:cNvPr id="3" name="Content Placeholder 2">
            <a:extLst>
              <a:ext uri="{FF2B5EF4-FFF2-40B4-BE49-F238E27FC236}">
                <a16:creationId xmlns:a16="http://schemas.microsoft.com/office/drawing/2014/main" id="{31B7B9FF-2114-4B01-89E2-5F013543E1B8}"/>
              </a:ext>
            </a:extLst>
          </p:cNvPr>
          <p:cNvSpPr>
            <a:spLocks noGrp="1"/>
          </p:cNvSpPr>
          <p:nvPr>
            <p:ph idx="1"/>
          </p:nvPr>
        </p:nvSpPr>
        <p:spPr/>
        <p:txBody>
          <a:bodyPr anchor="t"/>
          <a:lstStyle/>
          <a:p>
            <a:r>
              <a:rPr lang="en-US" sz="2600">
                <a:latin typeface="Franklin Gothic Demi"/>
              </a:rPr>
              <a:t>Any tool is only as good as the user</a:t>
            </a:r>
          </a:p>
          <a:p>
            <a:r>
              <a:rPr lang="en-US" sz="2600" dirty="0"/>
              <a:t>Man is a tool-making animal (Benjamin Franklin)</a:t>
            </a:r>
          </a:p>
          <a:p>
            <a:r>
              <a:rPr lang="en-US" sz="2600" dirty="0"/>
              <a:t>A good tool improves the way you work.  A great tool improves the way you think (Jeff </a:t>
            </a:r>
            <a:r>
              <a:rPr lang="en-US" sz="2600" dirty="0" err="1"/>
              <a:t>Duntemann</a:t>
            </a:r>
            <a:r>
              <a:rPr lang="en-US" sz="2600" dirty="0"/>
              <a:t>)</a:t>
            </a:r>
          </a:p>
          <a:p>
            <a:r>
              <a:rPr lang="en-US" sz="2600" dirty="0"/>
              <a:t>A bad workman quarrels with his tools (George Herbert)</a:t>
            </a:r>
          </a:p>
          <a:p>
            <a:r>
              <a:rPr lang="en-US" sz="2600" dirty="0"/>
              <a:t>Science is a way of equipping yourself with the tools to interpret what happens in front of you. (Neil DeGrasse Tyson)</a:t>
            </a:r>
          </a:p>
        </p:txBody>
      </p:sp>
    </p:spTree>
    <p:extLst>
      <p:ext uri="{BB962C8B-B14F-4D97-AF65-F5344CB8AC3E}">
        <p14:creationId xmlns:p14="http://schemas.microsoft.com/office/powerpoint/2010/main" val="3412558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0389465-5A38-4AC6-9277-41E70B8C28D8}"/>
              </a:ext>
            </a:extLst>
          </p:cNvPr>
          <p:cNvSpPr>
            <a:spLocks noGrp="1"/>
          </p:cNvSpPr>
          <p:nvPr>
            <p:ph sz="half" idx="1"/>
          </p:nvPr>
        </p:nvSpPr>
        <p:spPr/>
        <p:txBody>
          <a:bodyPr/>
          <a:lstStyle/>
          <a:p>
            <a:r>
              <a:rPr lang="en-US" sz="2800" dirty="0"/>
              <a:t>Part I Analysis</a:t>
            </a:r>
          </a:p>
          <a:p>
            <a:r>
              <a:rPr lang="en-US" sz="2800" dirty="0"/>
              <a:t>Part II Assessment &amp; Scoring</a:t>
            </a:r>
          </a:p>
          <a:p>
            <a:r>
              <a:rPr lang="en-US" sz="2800" dirty="0"/>
              <a:t>Mitigation Determination</a:t>
            </a:r>
          </a:p>
          <a:p>
            <a:endParaRPr lang="en-US" dirty="0"/>
          </a:p>
        </p:txBody>
      </p:sp>
      <p:sp>
        <p:nvSpPr>
          <p:cNvPr id="3" name="Content Placeholder 2">
            <a:extLst>
              <a:ext uri="{FF2B5EF4-FFF2-40B4-BE49-F238E27FC236}">
                <a16:creationId xmlns:a16="http://schemas.microsoft.com/office/drawing/2014/main" id="{FDE25C43-16A2-4939-8E2B-48A3E062CB0F}"/>
              </a:ext>
            </a:extLst>
          </p:cNvPr>
          <p:cNvSpPr>
            <a:spLocks noGrp="1"/>
          </p:cNvSpPr>
          <p:nvPr>
            <p:ph sz="half" idx="2"/>
          </p:nvPr>
        </p:nvSpPr>
        <p:spPr>
          <a:xfrm>
            <a:off x="4576618" y="2064091"/>
            <a:ext cx="4286250" cy="4119562"/>
          </a:xfrm>
        </p:spPr>
        <p:txBody>
          <a:bodyPr/>
          <a:lstStyle/>
          <a:p>
            <a:pPr marL="0" indent="0">
              <a:buNone/>
            </a:pPr>
            <a:r>
              <a:rPr lang="en-US" sz="2400" dirty="0"/>
              <a:t>Characterize assessment area</a:t>
            </a:r>
          </a:p>
          <a:p>
            <a:pPr marL="0" indent="0">
              <a:buNone/>
            </a:pPr>
            <a:r>
              <a:rPr lang="en-US" sz="2400" dirty="0"/>
              <a:t>Describe wildlife use of the assessment area</a:t>
            </a:r>
          </a:p>
          <a:p>
            <a:pPr marL="0" indent="0">
              <a:buNone/>
            </a:pPr>
            <a:r>
              <a:rPr lang="en-US" sz="2400" dirty="0"/>
              <a:t>Describe functions the assessment area provides for wildlife and hydrology</a:t>
            </a:r>
          </a:p>
          <a:p>
            <a:pPr marL="0" indent="0">
              <a:buNone/>
            </a:pPr>
            <a:endParaRPr lang="en-US" dirty="0"/>
          </a:p>
        </p:txBody>
      </p:sp>
      <p:sp>
        <p:nvSpPr>
          <p:cNvPr id="4" name="Title 3">
            <a:extLst>
              <a:ext uri="{FF2B5EF4-FFF2-40B4-BE49-F238E27FC236}">
                <a16:creationId xmlns:a16="http://schemas.microsoft.com/office/drawing/2014/main" id="{9C92048B-959D-4C8B-9234-CA7E18AEAA09}"/>
              </a:ext>
            </a:extLst>
          </p:cNvPr>
          <p:cNvSpPr>
            <a:spLocks noGrp="1"/>
          </p:cNvSpPr>
          <p:nvPr>
            <p:ph type="title"/>
          </p:nvPr>
        </p:nvSpPr>
        <p:spPr/>
        <p:txBody>
          <a:bodyPr/>
          <a:lstStyle/>
          <a:p>
            <a:r>
              <a:rPr lang="en-US" dirty="0"/>
              <a:t>UMAM Procedure</a:t>
            </a:r>
          </a:p>
        </p:txBody>
      </p:sp>
      <p:sp>
        <p:nvSpPr>
          <p:cNvPr id="5" name="Text Placeholder 4">
            <a:extLst>
              <a:ext uri="{FF2B5EF4-FFF2-40B4-BE49-F238E27FC236}">
                <a16:creationId xmlns:a16="http://schemas.microsoft.com/office/drawing/2014/main" id="{D691B263-840E-4051-BBC7-E90037238D2C}"/>
              </a:ext>
            </a:extLst>
          </p:cNvPr>
          <p:cNvSpPr>
            <a:spLocks noGrp="1"/>
          </p:cNvSpPr>
          <p:nvPr>
            <p:ph type="body" sz="quarter" idx="13"/>
          </p:nvPr>
        </p:nvSpPr>
        <p:spPr>
          <a:xfrm>
            <a:off x="1928190" y="1371600"/>
            <a:ext cx="6987209" cy="685800"/>
          </a:xfrm>
        </p:spPr>
        <p:txBody>
          <a:bodyPr/>
          <a:lstStyle/>
          <a:p>
            <a:endParaRPr lang="en-US"/>
          </a:p>
        </p:txBody>
      </p:sp>
      <p:sp>
        <p:nvSpPr>
          <p:cNvPr id="6" name="Content Placeholder 2">
            <a:extLst>
              <a:ext uri="{FF2B5EF4-FFF2-40B4-BE49-F238E27FC236}">
                <a16:creationId xmlns:a16="http://schemas.microsoft.com/office/drawing/2014/main" id="{3DCD5198-26CD-42C7-9F72-F9A10AA29CFC}"/>
              </a:ext>
            </a:extLst>
          </p:cNvPr>
          <p:cNvSpPr txBox="1">
            <a:spLocks/>
          </p:cNvSpPr>
          <p:nvPr/>
        </p:nvSpPr>
        <p:spPr>
          <a:xfrm>
            <a:off x="4574222" y="2054237"/>
            <a:ext cx="4286250" cy="4119562"/>
          </a:xfrm>
          <a:prstGeom prst="rect">
            <a:avLst/>
          </a:prstGeom>
        </p:spPr>
        <p:txBody>
          <a:bodyPr/>
          <a:lstStyle>
            <a:lvl1pPr marL="228600" indent="-228600" algn="l" defTabSz="914400" rtl="0" eaLnBrk="1" latinLnBrk="0" hangingPunct="1">
              <a:lnSpc>
                <a:spcPct val="90000"/>
              </a:lnSpc>
              <a:spcBef>
                <a:spcPts val="1000"/>
              </a:spcBef>
              <a:buClr>
                <a:srgbClr val="48B3BB"/>
              </a:buClr>
              <a:buFont typeface="Arial" panose="020B0604020202020204" pitchFamily="34" charset="0"/>
              <a:buChar char="•"/>
              <a:defRPr sz="3600" kern="1200">
                <a:solidFill>
                  <a:schemeClr val="tx1"/>
                </a:solidFill>
                <a:latin typeface="Franklin Gothic Demi" panose="020B0703020102020204" pitchFamily="34" charset="0"/>
                <a:ea typeface="+mn-ea"/>
                <a:cs typeface="+mn-cs"/>
              </a:defRPr>
            </a:lvl1pPr>
            <a:lvl2pPr marL="685800" indent="-228600" algn="l" defTabSz="914400" rtl="0" eaLnBrk="1" latinLnBrk="0" hangingPunct="1">
              <a:lnSpc>
                <a:spcPct val="90000"/>
              </a:lnSpc>
              <a:spcBef>
                <a:spcPts val="500"/>
              </a:spcBef>
              <a:buClr>
                <a:srgbClr val="48B3BB"/>
              </a:buClr>
              <a:buFont typeface="Arial" panose="020B0604020202020204" pitchFamily="34" charset="0"/>
              <a:buChar char="•"/>
              <a:defRPr sz="3200" kern="1200">
                <a:solidFill>
                  <a:schemeClr val="tx1"/>
                </a:solidFill>
                <a:latin typeface="Franklin Gothic Demi" panose="020B0703020102020204" pitchFamily="34" charset="0"/>
                <a:ea typeface="+mn-ea"/>
                <a:cs typeface="+mn-cs"/>
              </a:defRPr>
            </a:lvl2pPr>
            <a:lvl3pPr marL="1143000" indent="-228600" algn="l" defTabSz="914400" rtl="0" eaLnBrk="1" latinLnBrk="0" hangingPunct="1">
              <a:lnSpc>
                <a:spcPct val="90000"/>
              </a:lnSpc>
              <a:spcBef>
                <a:spcPts val="500"/>
              </a:spcBef>
              <a:buClr>
                <a:srgbClr val="48B3BB"/>
              </a:buClr>
              <a:buFont typeface="Arial" panose="020B0604020202020204" pitchFamily="34" charset="0"/>
              <a:buChar char="•"/>
              <a:defRPr sz="2800" kern="1200">
                <a:solidFill>
                  <a:schemeClr val="tx1"/>
                </a:solidFill>
                <a:latin typeface="Franklin Gothic Demi" panose="020B0703020102020204" pitchFamily="34" charset="0"/>
                <a:ea typeface="+mn-ea"/>
                <a:cs typeface="+mn-cs"/>
              </a:defRPr>
            </a:lvl3pPr>
            <a:lvl4pPr marL="1600200" indent="-228600" algn="l" defTabSz="914400" rtl="0" eaLnBrk="1" latinLnBrk="0" hangingPunct="1">
              <a:lnSpc>
                <a:spcPct val="90000"/>
              </a:lnSpc>
              <a:spcBef>
                <a:spcPts val="500"/>
              </a:spcBef>
              <a:buClr>
                <a:srgbClr val="48B3BB"/>
              </a:buClr>
              <a:buFont typeface="Arial" panose="020B0604020202020204" pitchFamily="34" charset="0"/>
              <a:buChar char="•"/>
              <a:defRPr sz="2400" kern="1200">
                <a:solidFill>
                  <a:schemeClr val="tx1"/>
                </a:solidFill>
                <a:latin typeface="Franklin Gothic Demi" panose="020B0703020102020204" pitchFamily="34" charset="0"/>
                <a:ea typeface="+mn-ea"/>
                <a:cs typeface="+mn-cs"/>
              </a:defRPr>
            </a:lvl4pPr>
            <a:lvl5pPr marL="2057400" indent="-228600" algn="l" defTabSz="914400" rtl="0" eaLnBrk="1" latinLnBrk="0" hangingPunct="1">
              <a:lnSpc>
                <a:spcPct val="90000"/>
              </a:lnSpc>
              <a:spcBef>
                <a:spcPts val="500"/>
              </a:spcBef>
              <a:buClr>
                <a:srgbClr val="48B3BB"/>
              </a:buClr>
              <a:buFont typeface="Arial" panose="020B0604020202020204" pitchFamily="34" charset="0"/>
              <a:buChar char="•"/>
              <a:defRPr sz="2400" kern="1200">
                <a:solidFill>
                  <a:schemeClr val="tx1"/>
                </a:solidFill>
                <a:latin typeface="Franklin Gothic Demi" panose="020B07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t>Assess and score the Location and Landscape Support</a:t>
            </a:r>
          </a:p>
          <a:p>
            <a:pPr marL="0" indent="0">
              <a:buNone/>
            </a:pPr>
            <a:r>
              <a:rPr lang="en-US" sz="2400" dirty="0"/>
              <a:t>Assess and score the Water Environment</a:t>
            </a:r>
          </a:p>
          <a:p>
            <a:pPr marL="0" indent="0">
              <a:buNone/>
            </a:pPr>
            <a:r>
              <a:rPr lang="en-US" sz="2400" dirty="0"/>
              <a:t>Assess and score the Community Structure</a:t>
            </a:r>
          </a:p>
          <a:p>
            <a:pPr marL="0" indent="0">
              <a:buNone/>
            </a:pPr>
            <a:r>
              <a:rPr lang="en-US" sz="2400" dirty="0">
                <a:hlinkClick r:id="rId3"/>
              </a:rPr>
              <a:t>http://publicfiles.dep.state.fl.us/DWRM/slerp/Monthly_Webinar_Series/UMAM/</a:t>
            </a:r>
            <a:endParaRPr lang="en-US" sz="2400" dirty="0"/>
          </a:p>
          <a:p>
            <a:pPr marL="0" indent="0">
              <a:buNone/>
            </a:pPr>
            <a:r>
              <a:rPr lang="en-US" sz="2400" dirty="0"/>
              <a:t>Calibration</a:t>
            </a:r>
          </a:p>
          <a:p>
            <a:pPr marL="0" indent="0">
              <a:buNone/>
            </a:pPr>
            <a:endParaRPr lang="en-US" sz="2400" dirty="0"/>
          </a:p>
          <a:p>
            <a:pPr marL="0" indent="0">
              <a:buNone/>
            </a:pPr>
            <a:endParaRPr lang="en-US" sz="2400" dirty="0"/>
          </a:p>
          <a:p>
            <a:pPr marL="0" indent="0">
              <a:buNone/>
            </a:pPr>
            <a:endParaRPr lang="en-US" dirty="0"/>
          </a:p>
        </p:txBody>
      </p:sp>
      <p:sp>
        <p:nvSpPr>
          <p:cNvPr id="7" name="Content Placeholder 2">
            <a:extLst>
              <a:ext uri="{FF2B5EF4-FFF2-40B4-BE49-F238E27FC236}">
                <a16:creationId xmlns:a16="http://schemas.microsoft.com/office/drawing/2014/main" id="{92BA394C-ECEE-4009-8C8A-6C91E49B7AB9}"/>
              </a:ext>
            </a:extLst>
          </p:cNvPr>
          <p:cNvSpPr txBox="1">
            <a:spLocks/>
          </p:cNvSpPr>
          <p:nvPr/>
        </p:nvSpPr>
        <p:spPr>
          <a:xfrm>
            <a:off x="4579616" y="2064091"/>
            <a:ext cx="4286250" cy="4119562"/>
          </a:xfrm>
          <a:prstGeom prst="rect">
            <a:avLst/>
          </a:prstGeom>
        </p:spPr>
        <p:txBody>
          <a:bodyPr/>
          <a:lstStyle>
            <a:lvl1pPr marL="228600" indent="-228600" algn="l" defTabSz="914400" rtl="0" eaLnBrk="1" latinLnBrk="0" hangingPunct="1">
              <a:lnSpc>
                <a:spcPct val="90000"/>
              </a:lnSpc>
              <a:spcBef>
                <a:spcPts val="1000"/>
              </a:spcBef>
              <a:buClr>
                <a:srgbClr val="48B3BB"/>
              </a:buClr>
              <a:buFont typeface="Arial" panose="020B0604020202020204" pitchFamily="34" charset="0"/>
              <a:buChar char="•"/>
              <a:defRPr sz="3600" kern="1200">
                <a:solidFill>
                  <a:schemeClr val="tx1"/>
                </a:solidFill>
                <a:latin typeface="Franklin Gothic Demi" panose="020B0703020102020204" pitchFamily="34" charset="0"/>
                <a:ea typeface="+mn-ea"/>
                <a:cs typeface="+mn-cs"/>
              </a:defRPr>
            </a:lvl1pPr>
            <a:lvl2pPr marL="685800" indent="-228600" algn="l" defTabSz="914400" rtl="0" eaLnBrk="1" latinLnBrk="0" hangingPunct="1">
              <a:lnSpc>
                <a:spcPct val="90000"/>
              </a:lnSpc>
              <a:spcBef>
                <a:spcPts val="500"/>
              </a:spcBef>
              <a:buClr>
                <a:srgbClr val="48B3BB"/>
              </a:buClr>
              <a:buFont typeface="Arial" panose="020B0604020202020204" pitchFamily="34" charset="0"/>
              <a:buChar char="•"/>
              <a:defRPr sz="3200" kern="1200">
                <a:solidFill>
                  <a:schemeClr val="tx1"/>
                </a:solidFill>
                <a:latin typeface="Franklin Gothic Demi" panose="020B0703020102020204" pitchFamily="34" charset="0"/>
                <a:ea typeface="+mn-ea"/>
                <a:cs typeface="+mn-cs"/>
              </a:defRPr>
            </a:lvl2pPr>
            <a:lvl3pPr marL="1143000" indent="-228600" algn="l" defTabSz="914400" rtl="0" eaLnBrk="1" latinLnBrk="0" hangingPunct="1">
              <a:lnSpc>
                <a:spcPct val="90000"/>
              </a:lnSpc>
              <a:spcBef>
                <a:spcPts val="500"/>
              </a:spcBef>
              <a:buClr>
                <a:srgbClr val="48B3BB"/>
              </a:buClr>
              <a:buFont typeface="Arial" panose="020B0604020202020204" pitchFamily="34" charset="0"/>
              <a:buChar char="•"/>
              <a:defRPr sz="2800" kern="1200">
                <a:solidFill>
                  <a:schemeClr val="tx1"/>
                </a:solidFill>
                <a:latin typeface="Franklin Gothic Demi" panose="020B0703020102020204" pitchFamily="34" charset="0"/>
                <a:ea typeface="+mn-ea"/>
                <a:cs typeface="+mn-cs"/>
              </a:defRPr>
            </a:lvl3pPr>
            <a:lvl4pPr marL="1600200" indent="-228600" algn="l" defTabSz="914400" rtl="0" eaLnBrk="1" latinLnBrk="0" hangingPunct="1">
              <a:lnSpc>
                <a:spcPct val="90000"/>
              </a:lnSpc>
              <a:spcBef>
                <a:spcPts val="500"/>
              </a:spcBef>
              <a:buClr>
                <a:srgbClr val="48B3BB"/>
              </a:buClr>
              <a:buFont typeface="Arial" panose="020B0604020202020204" pitchFamily="34" charset="0"/>
              <a:buChar char="•"/>
              <a:defRPr sz="2400" kern="1200">
                <a:solidFill>
                  <a:schemeClr val="tx1"/>
                </a:solidFill>
                <a:latin typeface="Franklin Gothic Demi" panose="020B0703020102020204" pitchFamily="34" charset="0"/>
                <a:ea typeface="+mn-ea"/>
                <a:cs typeface="+mn-cs"/>
              </a:defRPr>
            </a:lvl4pPr>
            <a:lvl5pPr marL="2057400" indent="-228600" algn="l" defTabSz="914400" rtl="0" eaLnBrk="1" latinLnBrk="0" hangingPunct="1">
              <a:lnSpc>
                <a:spcPct val="90000"/>
              </a:lnSpc>
              <a:spcBef>
                <a:spcPts val="500"/>
              </a:spcBef>
              <a:buClr>
                <a:srgbClr val="48B3BB"/>
              </a:buClr>
              <a:buFont typeface="Arial" panose="020B0604020202020204" pitchFamily="34" charset="0"/>
              <a:buChar char="•"/>
              <a:defRPr sz="2400" kern="1200">
                <a:solidFill>
                  <a:schemeClr val="tx1"/>
                </a:solidFill>
                <a:latin typeface="Franklin Gothic Demi" panose="020B07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t>Quantify the degradation or improvement of the assessment area as a result of the proposed activity.</a:t>
            </a:r>
          </a:p>
          <a:p>
            <a:pPr marL="0" indent="0">
              <a:buNone/>
            </a:pPr>
            <a:r>
              <a:rPr lang="en-US" sz="2400" dirty="0"/>
              <a:t>Ensure no net loss of wetland functions</a:t>
            </a:r>
          </a:p>
          <a:p>
            <a:pPr marL="0" indent="0">
              <a:buNone/>
            </a:pPr>
            <a:endParaRPr lang="en-US" sz="2400" dirty="0"/>
          </a:p>
          <a:p>
            <a:pPr marL="0" indent="0">
              <a:buNone/>
            </a:pPr>
            <a:endParaRPr lang="en-US" dirty="0"/>
          </a:p>
        </p:txBody>
      </p:sp>
      <p:sp>
        <p:nvSpPr>
          <p:cNvPr id="8" name="TextBox 7">
            <a:extLst>
              <a:ext uri="{FF2B5EF4-FFF2-40B4-BE49-F238E27FC236}">
                <a16:creationId xmlns:a16="http://schemas.microsoft.com/office/drawing/2014/main" id="{396B7CED-5393-41EC-A307-48CE695B9E1B}"/>
              </a:ext>
            </a:extLst>
          </p:cNvPr>
          <p:cNvSpPr txBox="1"/>
          <p:nvPr/>
        </p:nvSpPr>
        <p:spPr>
          <a:xfrm>
            <a:off x="17784" y="2322288"/>
            <a:ext cx="9126216" cy="2246769"/>
          </a:xfrm>
          <a:prstGeom prst="rect">
            <a:avLst/>
          </a:prstGeom>
          <a:noFill/>
        </p:spPr>
        <p:txBody>
          <a:bodyPr wrap="none" rtlCol="0">
            <a:spAutoFit/>
          </a:bodyPr>
          <a:lstStyle/>
          <a:p>
            <a:r>
              <a:rPr lang="en-US" sz="14000" dirty="0">
                <a:latin typeface="Franklin Gothic Demi" panose="020B0703020102020204" pitchFamily="34" charset="0"/>
              </a:rPr>
              <a:t>Elimination</a:t>
            </a:r>
          </a:p>
        </p:txBody>
      </p:sp>
      <p:sp>
        <p:nvSpPr>
          <p:cNvPr id="9" name="TextBox 8">
            <a:extLst>
              <a:ext uri="{FF2B5EF4-FFF2-40B4-BE49-F238E27FC236}">
                <a16:creationId xmlns:a16="http://schemas.microsoft.com/office/drawing/2014/main" id="{DE39996E-EE78-4FD7-9556-B9B0348B92FB}"/>
              </a:ext>
            </a:extLst>
          </p:cNvPr>
          <p:cNvSpPr txBox="1"/>
          <p:nvPr/>
        </p:nvSpPr>
        <p:spPr>
          <a:xfrm>
            <a:off x="497040" y="2322288"/>
            <a:ext cx="8205836" cy="2246769"/>
          </a:xfrm>
          <a:prstGeom prst="rect">
            <a:avLst/>
          </a:prstGeom>
          <a:noFill/>
        </p:spPr>
        <p:txBody>
          <a:bodyPr wrap="none" rtlCol="0">
            <a:spAutoFit/>
          </a:bodyPr>
          <a:lstStyle/>
          <a:p>
            <a:r>
              <a:rPr lang="en-US" sz="14000" dirty="0">
                <a:latin typeface="Franklin Gothic Demi" panose="020B0703020102020204" pitchFamily="34" charset="0"/>
              </a:rPr>
              <a:t>Reduction</a:t>
            </a:r>
          </a:p>
        </p:txBody>
      </p:sp>
      <p:sp>
        <p:nvSpPr>
          <p:cNvPr id="10" name="TextBox 9">
            <a:extLst>
              <a:ext uri="{FF2B5EF4-FFF2-40B4-BE49-F238E27FC236}">
                <a16:creationId xmlns:a16="http://schemas.microsoft.com/office/drawing/2014/main" id="{6117B6F6-9E6D-4117-9A95-064E18F0C9D1}"/>
              </a:ext>
            </a:extLst>
          </p:cNvPr>
          <p:cNvSpPr txBox="1"/>
          <p:nvPr/>
        </p:nvSpPr>
        <p:spPr>
          <a:xfrm>
            <a:off x="395749" y="2290710"/>
            <a:ext cx="8331127" cy="2246769"/>
          </a:xfrm>
          <a:prstGeom prst="rect">
            <a:avLst/>
          </a:prstGeom>
          <a:noFill/>
        </p:spPr>
        <p:txBody>
          <a:bodyPr wrap="none" rtlCol="0">
            <a:spAutoFit/>
          </a:bodyPr>
          <a:lstStyle/>
          <a:p>
            <a:r>
              <a:rPr lang="en-US" sz="14000" dirty="0">
                <a:latin typeface="Franklin Gothic Demi" panose="020B0703020102020204" pitchFamily="34" charset="0"/>
              </a:rPr>
              <a:t>Mitigation</a:t>
            </a:r>
          </a:p>
        </p:txBody>
      </p:sp>
      <p:sp>
        <p:nvSpPr>
          <p:cNvPr id="11" name="TextBox 10">
            <a:extLst>
              <a:ext uri="{FF2B5EF4-FFF2-40B4-BE49-F238E27FC236}">
                <a16:creationId xmlns:a16="http://schemas.microsoft.com/office/drawing/2014/main" id="{E30CD437-DF84-47AB-A473-8CF06FC840E3}"/>
              </a:ext>
            </a:extLst>
          </p:cNvPr>
          <p:cNvSpPr txBox="1"/>
          <p:nvPr/>
        </p:nvSpPr>
        <p:spPr>
          <a:xfrm>
            <a:off x="166832" y="4620161"/>
            <a:ext cx="8866251" cy="1323439"/>
          </a:xfrm>
          <a:prstGeom prst="rect">
            <a:avLst/>
          </a:prstGeom>
          <a:noFill/>
        </p:spPr>
        <p:txBody>
          <a:bodyPr wrap="square" rtlCol="0">
            <a:spAutoFit/>
          </a:bodyPr>
          <a:lstStyle/>
          <a:p>
            <a:pPr algn="ctr"/>
            <a:r>
              <a:rPr lang="en-US" sz="4000" dirty="0">
                <a:latin typeface="Franklin Gothic Demi" panose="020B0703020102020204" pitchFamily="34" charset="0"/>
              </a:rPr>
              <a:t>Do not score or evaluate a mitigation proposal that is not appropriate.</a:t>
            </a:r>
          </a:p>
        </p:txBody>
      </p:sp>
      <p:sp>
        <p:nvSpPr>
          <p:cNvPr id="12" name="TextBox 11">
            <a:extLst>
              <a:ext uri="{FF2B5EF4-FFF2-40B4-BE49-F238E27FC236}">
                <a16:creationId xmlns:a16="http://schemas.microsoft.com/office/drawing/2014/main" id="{6E9E9319-67E6-4083-A532-2D1C9C458121}"/>
              </a:ext>
            </a:extLst>
          </p:cNvPr>
          <p:cNvSpPr txBox="1"/>
          <p:nvPr/>
        </p:nvSpPr>
        <p:spPr>
          <a:xfrm>
            <a:off x="10134600" y="4267200"/>
            <a:ext cx="4562916" cy="369332"/>
          </a:xfrm>
          <a:prstGeom prst="rect">
            <a:avLst/>
          </a:prstGeom>
          <a:noFill/>
        </p:spPr>
        <p:txBody>
          <a:bodyPr wrap="none" rtlCol="0">
            <a:spAutoFit/>
          </a:bodyPr>
          <a:lstStyle/>
          <a:p>
            <a:r>
              <a:rPr lang="en-US" dirty="0"/>
              <a:t>Evaluate reference communities for calibration</a:t>
            </a:r>
          </a:p>
        </p:txBody>
      </p:sp>
    </p:spTree>
    <p:extLst>
      <p:ext uri="{BB962C8B-B14F-4D97-AF65-F5344CB8AC3E}">
        <p14:creationId xmlns:p14="http://schemas.microsoft.com/office/powerpoint/2010/main" val="2261984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8"/>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9"/>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0"/>
                                        </p:tgtEl>
                                        <p:attrNameLst>
                                          <p:attrName>style.visibility</p:attrName>
                                        </p:attrNameLst>
                                      </p:cBhvr>
                                      <p:to>
                                        <p:strVal val="hidden"/>
                                      </p:to>
                                    </p:set>
                                  </p:childTnLst>
                                </p:cTn>
                              </p:par>
                              <p:par>
                                <p:cTn id="25" presetID="1" presetClass="exit" presetSubtype="0" fill="hold" grpId="1" nodeType="withEffect">
                                  <p:stCondLst>
                                    <p:cond delay="0"/>
                                  </p:stCondLst>
                                  <p:childTnLst>
                                    <p:set>
                                      <p:cBhvr>
                                        <p:cTn id="26" dur="1" fill="hold">
                                          <p:stCondLst>
                                            <p:cond delay="0"/>
                                          </p:stCondLst>
                                        </p:cTn>
                                        <p:tgtEl>
                                          <p:spTgt spid="11"/>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xEl>
                                              <p:pRg st="0" end="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0" end="0"/>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 end="1"/>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grpId="1" nodeType="clickEffect">
                                  <p:stCondLst>
                                    <p:cond delay="0"/>
                                  </p:stCondLst>
                                  <p:childTnLst>
                                    <p:set>
                                      <p:cBhvr>
                                        <p:cTn id="40" dur="1" fill="hold">
                                          <p:stCondLst>
                                            <p:cond delay="0"/>
                                          </p:stCondLst>
                                        </p:cTn>
                                        <p:tgtEl>
                                          <p:spTgt spid="3">
                                            <p:txEl>
                                              <p:pRg st="0" end="0"/>
                                            </p:txEl>
                                          </p:spTgt>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3">
                                            <p:txEl>
                                              <p:pRg st="1" end="1"/>
                                            </p:txEl>
                                          </p:spTgt>
                                        </p:tgtEl>
                                        <p:attrNameLst>
                                          <p:attrName>style.visibility</p:attrName>
                                        </p:attrNameLst>
                                      </p:cBhvr>
                                      <p:to>
                                        <p:strVal val="hidden"/>
                                      </p:to>
                                    </p:set>
                                  </p:childTnLst>
                                </p:cTn>
                              </p:par>
                              <p:par>
                                <p:cTn id="43" presetID="1" presetClass="exit" presetSubtype="0" fill="hold" grpId="1" nodeType="withEffect">
                                  <p:stCondLst>
                                    <p:cond delay="0"/>
                                  </p:stCondLst>
                                  <p:childTnLst>
                                    <p:set>
                                      <p:cBhvr>
                                        <p:cTn id="44" dur="1" fill="hold">
                                          <p:stCondLst>
                                            <p:cond delay="0"/>
                                          </p:stCondLst>
                                        </p:cTn>
                                        <p:tgtEl>
                                          <p:spTgt spid="3">
                                            <p:txEl>
                                              <p:pRg st="2" end="2"/>
                                            </p:txEl>
                                          </p:spTgt>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
                                            <p:txEl>
                                              <p:pRg st="1" end="1"/>
                                            </p:tx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xit" presetSubtype="0" fill="hold" grpId="1" nodeType="clickEffect">
                                  <p:stCondLst>
                                    <p:cond delay="0"/>
                                  </p:stCondLst>
                                  <p:childTnLst>
                                    <p:set>
                                      <p:cBhvr>
                                        <p:cTn id="54" dur="1" fill="hold">
                                          <p:stCondLst>
                                            <p:cond delay="0"/>
                                          </p:stCondLst>
                                        </p:cTn>
                                        <p:tgtEl>
                                          <p:spTgt spid="6"/>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
                                            <p:txEl>
                                              <p:pRg st="2" end="2"/>
                                            </p:txEl>
                                          </p:spTgt>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uiExpand="1" build="p"/>
      <p:bldP spid="3" grpId="1" uiExpand="1" build="p"/>
      <p:bldP spid="6" grpId="0"/>
      <p:bldP spid="6" grpId="1"/>
      <p:bldP spid="7" grpId="0"/>
      <p:bldP spid="8" grpId="0"/>
      <p:bldP spid="8" grpId="1"/>
      <p:bldP spid="9" grpId="0"/>
      <p:bldP spid="9" grpId="1"/>
      <p:bldP spid="10" grpId="0"/>
      <p:bldP spid="10" grpId="1"/>
      <p:bldP spid="11" grpId="0"/>
      <p:bldP spid="11"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9AB0DF-9AB0-4D5F-9DD2-F5A14305A9CD}"/>
              </a:ext>
            </a:extLst>
          </p:cNvPr>
          <p:cNvSpPr>
            <a:spLocks noGrp="1"/>
          </p:cNvSpPr>
          <p:nvPr>
            <p:ph type="body" idx="1"/>
          </p:nvPr>
        </p:nvSpPr>
        <p:spPr/>
        <p:txBody>
          <a:bodyPr/>
          <a:lstStyle/>
          <a:p>
            <a:r>
              <a:rPr lang="en-US" dirty="0"/>
              <a:t>62-345.600, F.A.C.</a:t>
            </a:r>
          </a:p>
          <a:p>
            <a:r>
              <a:rPr lang="en-US" dirty="0"/>
              <a:t>Time lag, Risk, and </a:t>
            </a:r>
          </a:p>
          <a:p>
            <a:r>
              <a:rPr lang="en-US" dirty="0"/>
              <a:t>Mitigation Determination</a:t>
            </a:r>
          </a:p>
          <a:p>
            <a:endParaRPr lang="en-US" dirty="0"/>
          </a:p>
        </p:txBody>
      </p:sp>
      <p:sp>
        <p:nvSpPr>
          <p:cNvPr id="3" name="Title 2">
            <a:extLst>
              <a:ext uri="{FF2B5EF4-FFF2-40B4-BE49-F238E27FC236}">
                <a16:creationId xmlns:a16="http://schemas.microsoft.com/office/drawing/2014/main" id="{FBFF02B8-1F61-4782-9965-CDBE976F2F3C}"/>
              </a:ext>
            </a:extLst>
          </p:cNvPr>
          <p:cNvSpPr>
            <a:spLocks noGrp="1"/>
          </p:cNvSpPr>
          <p:nvPr>
            <p:ph type="title"/>
          </p:nvPr>
        </p:nvSpPr>
        <p:spPr/>
        <p:txBody>
          <a:bodyPr/>
          <a:lstStyle/>
          <a:p>
            <a:r>
              <a:rPr lang="en-US" dirty="0"/>
              <a:t>The Calculations</a:t>
            </a:r>
          </a:p>
        </p:txBody>
      </p:sp>
    </p:spTree>
    <p:extLst>
      <p:ext uri="{BB962C8B-B14F-4D97-AF65-F5344CB8AC3E}">
        <p14:creationId xmlns:p14="http://schemas.microsoft.com/office/powerpoint/2010/main" val="18343502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2">
            <a:extLst>
              <a:ext uri="{FF2B5EF4-FFF2-40B4-BE49-F238E27FC236}">
                <a16:creationId xmlns:a16="http://schemas.microsoft.com/office/drawing/2014/main" id="{FCF78B5A-7D94-4EB7-B65E-F3BDAA66625D}"/>
              </a:ext>
            </a:extLst>
          </p:cNvPr>
          <p:cNvSpPr txBox="1">
            <a:spLocks noChangeArrowheads="1"/>
          </p:cNvSpPr>
          <p:nvPr/>
        </p:nvSpPr>
        <p:spPr bwMode="auto">
          <a:xfrm>
            <a:off x="3272805" y="2590800"/>
            <a:ext cx="564259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a:lnSpc>
                <a:spcPct val="100000"/>
              </a:lnSpc>
              <a:spcBef>
                <a:spcPct val="0"/>
              </a:spcBef>
              <a:buFontTx/>
              <a:buNone/>
            </a:pPr>
            <a:r>
              <a:rPr lang="en-US" altLang="en-US" sz="2000" dirty="0">
                <a:latin typeface="Franklin Gothic Demi" panose="020B0703020102020204" pitchFamily="34" charset="0"/>
              </a:rPr>
              <a:t>The loss in ecological value from an impact area (direct or secondary).</a:t>
            </a:r>
          </a:p>
        </p:txBody>
      </p:sp>
      <p:grpSp>
        <p:nvGrpSpPr>
          <p:cNvPr id="20" name="Group 19">
            <a:extLst>
              <a:ext uri="{FF2B5EF4-FFF2-40B4-BE49-F238E27FC236}">
                <a16:creationId xmlns:a16="http://schemas.microsoft.com/office/drawing/2014/main" id="{350EEF83-C146-47A4-A862-5648AD386014}"/>
              </a:ext>
            </a:extLst>
          </p:cNvPr>
          <p:cNvGrpSpPr/>
          <p:nvPr/>
        </p:nvGrpSpPr>
        <p:grpSpPr>
          <a:xfrm>
            <a:off x="5530779" y="40345"/>
            <a:ext cx="3693141" cy="1400786"/>
            <a:chOff x="5530779" y="40345"/>
            <a:chExt cx="3693141" cy="1400786"/>
          </a:xfrm>
        </p:grpSpPr>
        <p:sp>
          <p:nvSpPr>
            <p:cNvPr id="24" name="TextBox 4">
              <a:extLst>
                <a:ext uri="{FF2B5EF4-FFF2-40B4-BE49-F238E27FC236}">
                  <a16:creationId xmlns:a16="http://schemas.microsoft.com/office/drawing/2014/main" id="{9346650E-2DCA-40FB-8B32-7CEC8C3CC66B}"/>
                </a:ext>
              </a:extLst>
            </p:cNvPr>
            <p:cNvSpPr txBox="1">
              <a:spLocks noChangeArrowheads="1"/>
            </p:cNvSpPr>
            <p:nvPr/>
          </p:nvSpPr>
          <p:spPr bwMode="auto">
            <a:xfrm>
              <a:off x="6286898" y="390403"/>
              <a:ext cx="246708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a:lnSpc>
                  <a:spcPct val="100000"/>
                </a:lnSpc>
                <a:spcBef>
                  <a:spcPct val="0"/>
                </a:spcBef>
                <a:buFontTx/>
                <a:buNone/>
              </a:pPr>
              <a:r>
                <a:rPr lang="en-US" altLang="en-US" sz="2000" dirty="0">
                  <a:latin typeface="Franklin Gothic Demi" panose="020B0703020102020204" pitchFamily="34" charset="0"/>
                </a:rPr>
                <a:t>Mitigation</a:t>
              </a:r>
              <a:r>
                <a:rPr lang="en-US" altLang="en-US" sz="2000" dirty="0">
                  <a:latin typeface="Symbol" panose="05050102010706020507" pitchFamily="18" charset="2"/>
                </a:rPr>
                <a:t> D </a:t>
              </a:r>
              <a:r>
                <a:rPr lang="en-US" altLang="en-US" sz="2000" dirty="0">
                  <a:latin typeface="Franklin Gothic Demi" panose="020B0703020102020204" pitchFamily="34" charset="0"/>
                </a:rPr>
                <a:t>* P.A.F.</a:t>
              </a:r>
            </a:p>
          </p:txBody>
        </p:sp>
        <p:sp>
          <p:nvSpPr>
            <p:cNvPr id="22" name="TextBox 21">
              <a:extLst>
                <a:ext uri="{FF2B5EF4-FFF2-40B4-BE49-F238E27FC236}">
                  <a16:creationId xmlns:a16="http://schemas.microsoft.com/office/drawing/2014/main" id="{7CD14BEE-9EB1-4D2B-900E-72490AA0E773}"/>
                </a:ext>
              </a:extLst>
            </p:cNvPr>
            <p:cNvSpPr txBox="1"/>
            <p:nvPr/>
          </p:nvSpPr>
          <p:spPr>
            <a:xfrm>
              <a:off x="6286898" y="40345"/>
              <a:ext cx="2937022" cy="400110"/>
            </a:xfrm>
            <a:prstGeom prst="rect">
              <a:avLst/>
            </a:prstGeom>
            <a:noFill/>
          </p:spPr>
          <p:txBody>
            <a:bodyPr wrap="none">
              <a:spAutoFit/>
            </a:bodyPr>
            <a:lstStyle/>
            <a:p>
              <a:pPr>
                <a:defRPr/>
              </a:pPr>
              <a:r>
                <a:rPr lang="en-US" sz="2000" dirty="0">
                  <a:latin typeface="Franklin Gothic Demi" panose="020B0703020102020204" pitchFamily="34" charset="0"/>
                </a:rPr>
                <a:t>Impact </a:t>
              </a:r>
              <a:r>
                <a:rPr lang="en-US" sz="2000" dirty="0">
                  <a:latin typeface="Symbol" panose="05050102010706020507" pitchFamily="18" charset="2"/>
                </a:rPr>
                <a:t>D</a:t>
              </a:r>
              <a:r>
                <a:rPr lang="en-US" sz="2000" dirty="0">
                  <a:latin typeface="Franklin Gothic Demi" panose="020B0703020102020204" pitchFamily="34" charset="0"/>
                </a:rPr>
                <a:t> * Impact acres</a:t>
              </a:r>
            </a:p>
          </p:txBody>
        </p:sp>
        <p:sp>
          <p:nvSpPr>
            <p:cNvPr id="23" name="TextBox 22">
              <a:extLst>
                <a:ext uri="{FF2B5EF4-FFF2-40B4-BE49-F238E27FC236}">
                  <a16:creationId xmlns:a16="http://schemas.microsoft.com/office/drawing/2014/main" id="{250E252A-76F0-444A-8D6C-DA6CB313AE41}"/>
                </a:ext>
              </a:extLst>
            </p:cNvPr>
            <p:cNvSpPr txBox="1"/>
            <p:nvPr/>
          </p:nvSpPr>
          <p:spPr>
            <a:xfrm>
              <a:off x="5530779" y="602819"/>
              <a:ext cx="875561" cy="400110"/>
            </a:xfrm>
            <a:prstGeom prst="rect">
              <a:avLst/>
            </a:prstGeom>
            <a:noFill/>
          </p:spPr>
          <p:txBody>
            <a:bodyPr wrap="none">
              <a:spAutoFit/>
            </a:bodyPr>
            <a:lstStyle/>
            <a:p>
              <a:pPr>
                <a:defRPr/>
              </a:pPr>
              <a:r>
                <a:rPr lang="en-US" sz="2000" dirty="0">
                  <a:latin typeface="Franklin Gothic Demi" panose="020B0703020102020204" pitchFamily="34" charset="0"/>
                </a:rPr>
                <a:t>RFG =</a:t>
              </a:r>
            </a:p>
          </p:txBody>
        </p:sp>
        <p:sp>
          <p:nvSpPr>
            <p:cNvPr id="25" name="TextBox 5">
              <a:extLst>
                <a:ext uri="{FF2B5EF4-FFF2-40B4-BE49-F238E27FC236}">
                  <a16:creationId xmlns:a16="http://schemas.microsoft.com/office/drawing/2014/main" id="{002E9F34-4EA5-482D-99AD-69540A37C123}"/>
                </a:ext>
              </a:extLst>
            </p:cNvPr>
            <p:cNvSpPr txBox="1">
              <a:spLocks noChangeArrowheads="1"/>
            </p:cNvSpPr>
            <p:nvPr/>
          </p:nvSpPr>
          <p:spPr bwMode="auto">
            <a:xfrm>
              <a:off x="6736160" y="714253"/>
              <a:ext cx="181389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a:lnSpc>
                  <a:spcPct val="100000"/>
                </a:lnSpc>
                <a:spcBef>
                  <a:spcPct val="0"/>
                </a:spcBef>
                <a:buFontTx/>
                <a:buNone/>
              </a:pPr>
              <a:r>
                <a:rPr lang="en-US" altLang="en-US" sz="2000">
                  <a:latin typeface="Franklin Gothic Demi" panose="020B0703020102020204" pitchFamily="34" charset="0"/>
                </a:rPr>
                <a:t>Risk * T-factor</a:t>
              </a:r>
            </a:p>
          </p:txBody>
        </p:sp>
        <p:sp>
          <p:nvSpPr>
            <p:cNvPr id="26" name="TextBox 25">
              <a:extLst>
                <a:ext uri="{FF2B5EF4-FFF2-40B4-BE49-F238E27FC236}">
                  <a16:creationId xmlns:a16="http://schemas.microsoft.com/office/drawing/2014/main" id="{E1B6A1C6-4C97-4AB8-B3B6-E5E17E0AD0F1}"/>
                </a:ext>
              </a:extLst>
            </p:cNvPr>
            <p:cNvSpPr txBox="1"/>
            <p:nvPr/>
          </p:nvSpPr>
          <p:spPr>
            <a:xfrm>
              <a:off x="5562998" y="64160"/>
              <a:ext cx="671979" cy="400110"/>
            </a:xfrm>
            <a:prstGeom prst="rect">
              <a:avLst/>
            </a:prstGeom>
            <a:noFill/>
          </p:spPr>
          <p:txBody>
            <a:bodyPr wrap="none">
              <a:spAutoFit/>
            </a:bodyPr>
            <a:lstStyle/>
            <a:p>
              <a:pPr>
                <a:defRPr/>
              </a:pPr>
              <a:r>
                <a:rPr lang="en-US" sz="2000" dirty="0">
                  <a:latin typeface="Franklin Gothic Demi" panose="020B0703020102020204" pitchFamily="34" charset="0"/>
                </a:rPr>
                <a:t>FL =</a:t>
              </a:r>
            </a:p>
          </p:txBody>
        </p:sp>
        <p:sp>
          <p:nvSpPr>
            <p:cNvPr id="27" name="TextBox 26">
              <a:extLst>
                <a:ext uri="{FF2B5EF4-FFF2-40B4-BE49-F238E27FC236}">
                  <a16:creationId xmlns:a16="http://schemas.microsoft.com/office/drawing/2014/main" id="{E86C1852-97F5-4030-9296-9AE6B2387447}"/>
                </a:ext>
              </a:extLst>
            </p:cNvPr>
            <p:cNvSpPr txBox="1"/>
            <p:nvPr/>
          </p:nvSpPr>
          <p:spPr>
            <a:xfrm>
              <a:off x="5583167" y="1041021"/>
              <a:ext cx="707245" cy="400110"/>
            </a:xfrm>
            <a:prstGeom prst="rect">
              <a:avLst/>
            </a:prstGeom>
            <a:noFill/>
          </p:spPr>
          <p:txBody>
            <a:bodyPr wrap="none">
              <a:spAutoFit/>
            </a:bodyPr>
            <a:lstStyle/>
            <a:p>
              <a:pPr>
                <a:defRPr/>
              </a:pPr>
              <a:r>
                <a:rPr lang="en-US" sz="2000" dirty="0">
                  <a:latin typeface="Franklin Gothic Demi" panose="020B0703020102020204" pitchFamily="34" charset="0"/>
                </a:rPr>
                <a:t>FG =</a:t>
              </a:r>
            </a:p>
          </p:txBody>
        </p:sp>
        <p:sp>
          <p:nvSpPr>
            <p:cNvPr id="28" name="TextBox 27">
              <a:extLst>
                <a:ext uri="{FF2B5EF4-FFF2-40B4-BE49-F238E27FC236}">
                  <a16:creationId xmlns:a16="http://schemas.microsoft.com/office/drawing/2014/main" id="{50D24861-3BF0-495C-9DB7-61045090FB46}"/>
                </a:ext>
              </a:extLst>
            </p:cNvPr>
            <p:cNvSpPr txBox="1"/>
            <p:nvPr/>
          </p:nvSpPr>
          <p:spPr>
            <a:xfrm>
              <a:off x="6353573" y="1007941"/>
              <a:ext cx="2787943" cy="400110"/>
            </a:xfrm>
            <a:prstGeom prst="rect">
              <a:avLst/>
            </a:prstGeom>
            <a:noFill/>
          </p:spPr>
          <p:txBody>
            <a:bodyPr wrap="none">
              <a:spAutoFit/>
            </a:bodyPr>
            <a:lstStyle/>
            <a:p>
              <a:pPr>
                <a:defRPr/>
              </a:pPr>
              <a:r>
                <a:rPr lang="en-US" sz="2000" dirty="0">
                  <a:latin typeface="Franklin Gothic Demi" panose="020B0703020102020204" pitchFamily="34" charset="0"/>
                </a:rPr>
                <a:t>RFG * Mitigation acres</a:t>
              </a:r>
            </a:p>
          </p:txBody>
        </p:sp>
        <p:cxnSp>
          <p:nvCxnSpPr>
            <p:cNvPr id="29" name="Straight Connector 28">
              <a:extLst>
                <a:ext uri="{FF2B5EF4-FFF2-40B4-BE49-F238E27FC236}">
                  <a16:creationId xmlns:a16="http://schemas.microsoft.com/office/drawing/2014/main" id="{15C02581-F1FB-46D3-ACC1-0E05EDC37FD1}"/>
                </a:ext>
              </a:extLst>
            </p:cNvPr>
            <p:cNvCxnSpPr/>
            <p:nvPr/>
          </p:nvCxnSpPr>
          <p:spPr>
            <a:xfrm>
              <a:off x="6377385" y="763466"/>
              <a:ext cx="236696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7" name="Rectangle 46">
            <a:extLst>
              <a:ext uri="{FF2B5EF4-FFF2-40B4-BE49-F238E27FC236}">
                <a16:creationId xmlns:a16="http://schemas.microsoft.com/office/drawing/2014/main" id="{D9CC8CDB-E6DC-4E41-9F97-B61EA921F8FB}"/>
              </a:ext>
            </a:extLst>
          </p:cNvPr>
          <p:cNvSpPr/>
          <p:nvPr/>
        </p:nvSpPr>
        <p:spPr>
          <a:xfrm>
            <a:off x="8013727" y="471591"/>
            <a:ext cx="691205" cy="279113"/>
          </a:xfrm>
          <a:prstGeom prst="rect">
            <a:avLst/>
          </a:prstGeom>
          <a:solidFill>
            <a:srgbClr val="FFFF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3" name="Content Placeholder 2">
            <a:extLst>
              <a:ext uri="{FF2B5EF4-FFF2-40B4-BE49-F238E27FC236}">
                <a16:creationId xmlns:a16="http://schemas.microsoft.com/office/drawing/2014/main" id="{21689946-F729-4786-96E8-06F9C0646756}"/>
              </a:ext>
            </a:extLst>
          </p:cNvPr>
          <p:cNvSpPr>
            <a:spLocks noGrp="1"/>
          </p:cNvSpPr>
          <p:nvPr>
            <p:ph idx="1"/>
          </p:nvPr>
        </p:nvSpPr>
        <p:spPr>
          <a:xfrm>
            <a:off x="228600" y="2057401"/>
            <a:ext cx="8686800" cy="4119561"/>
          </a:xfrm>
        </p:spPr>
        <p:txBody>
          <a:bodyPr/>
          <a:lstStyle/>
          <a:p>
            <a:pPr>
              <a:spcBef>
                <a:spcPts val="2400"/>
              </a:spcBef>
            </a:pPr>
            <a:r>
              <a:rPr lang="en-US" sz="2400" dirty="0"/>
              <a:t>Delta (</a:t>
            </a:r>
            <a:r>
              <a:rPr lang="en-US" sz="2400" dirty="0">
                <a:latin typeface="Symbol" panose="05050102010706020507" pitchFamily="18" charset="2"/>
              </a:rPr>
              <a:t>D</a:t>
            </a:r>
            <a:r>
              <a:rPr lang="en-US" sz="2400" dirty="0"/>
              <a:t>):</a:t>
            </a:r>
          </a:p>
          <a:p>
            <a:pPr>
              <a:spcBef>
                <a:spcPts val="2400"/>
              </a:spcBef>
            </a:pPr>
            <a:r>
              <a:rPr lang="en-US" sz="2400" dirty="0"/>
              <a:t>Functional Loss (FL):</a:t>
            </a:r>
          </a:p>
          <a:p>
            <a:pPr>
              <a:spcBef>
                <a:spcPts val="2400"/>
              </a:spcBef>
            </a:pPr>
            <a:r>
              <a:rPr lang="en-US" sz="2400" dirty="0"/>
              <a:t>Relative Functional Gain (RFG):</a:t>
            </a:r>
          </a:p>
          <a:p>
            <a:pPr>
              <a:spcBef>
                <a:spcPts val="2400"/>
              </a:spcBef>
            </a:pPr>
            <a:r>
              <a:rPr lang="en-US" sz="2400" dirty="0"/>
              <a:t>Functional Gain (FG):</a:t>
            </a:r>
          </a:p>
          <a:p>
            <a:pPr>
              <a:spcBef>
                <a:spcPts val="2400"/>
              </a:spcBef>
            </a:pPr>
            <a:r>
              <a:rPr lang="en-US" sz="2400" dirty="0"/>
              <a:t>Preservation Adjustment Factor (P-factor):</a:t>
            </a:r>
          </a:p>
          <a:p>
            <a:pPr>
              <a:spcBef>
                <a:spcPts val="2400"/>
              </a:spcBef>
            </a:pPr>
            <a:r>
              <a:rPr lang="en-US" sz="2400" dirty="0"/>
              <a:t>Time Lag (T-factor):</a:t>
            </a:r>
          </a:p>
          <a:p>
            <a:pPr>
              <a:spcBef>
                <a:spcPts val="3600"/>
              </a:spcBef>
            </a:pPr>
            <a:r>
              <a:rPr lang="en-US" sz="2400" dirty="0"/>
              <a:t>Risk:</a:t>
            </a:r>
          </a:p>
        </p:txBody>
      </p:sp>
      <p:sp>
        <p:nvSpPr>
          <p:cNvPr id="2" name="Title 1">
            <a:extLst>
              <a:ext uri="{FF2B5EF4-FFF2-40B4-BE49-F238E27FC236}">
                <a16:creationId xmlns:a16="http://schemas.microsoft.com/office/drawing/2014/main" id="{0EA9AED9-8CB1-4078-A1D1-18CF2F5330F3}"/>
              </a:ext>
            </a:extLst>
          </p:cNvPr>
          <p:cNvSpPr>
            <a:spLocks noGrp="1"/>
          </p:cNvSpPr>
          <p:nvPr>
            <p:ph type="title"/>
          </p:nvPr>
        </p:nvSpPr>
        <p:spPr>
          <a:xfrm>
            <a:off x="1912378" y="457199"/>
            <a:ext cx="6987210" cy="914401"/>
          </a:xfrm>
        </p:spPr>
        <p:txBody>
          <a:bodyPr/>
          <a:lstStyle/>
          <a:p>
            <a:r>
              <a:rPr lang="en-US" dirty="0"/>
              <a:t>Equations</a:t>
            </a:r>
            <a:br>
              <a:rPr lang="en-US" dirty="0"/>
            </a:br>
            <a:endParaRPr lang="en-US" dirty="0"/>
          </a:p>
        </p:txBody>
      </p:sp>
      <p:sp>
        <p:nvSpPr>
          <p:cNvPr id="4" name="Text Placeholder 3">
            <a:extLst>
              <a:ext uri="{FF2B5EF4-FFF2-40B4-BE49-F238E27FC236}">
                <a16:creationId xmlns:a16="http://schemas.microsoft.com/office/drawing/2014/main" id="{C5E7F735-C9F5-4744-A929-3E170067563D}"/>
              </a:ext>
            </a:extLst>
          </p:cNvPr>
          <p:cNvSpPr>
            <a:spLocks noGrp="1"/>
          </p:cNvSpPr>
          <p:nvPr>
            <p:ph type="body" sz="quarter" idx="13"/>
          </p:nvPr>
        </p:nvSpPr>
        <p:spPr/>
        <p:txBody>
          <a:bodyPr/>
          <a:lstStyle/>
          <a:p>
            <a:r>
              <a:rPr lang="en-US" dirty="0"/>
              <a:t>What do the variables mean?</a:t>
            </a:r>
          </a:p>
        </p:txBody>
      </p:sp>
      <p:sp>
        <p:nvSpPr>
          <p:cNvPr id="14" name="TextBox 4">
            <a:extLst>
              <a:ext uri="{FF2B5EF4-FFF2-40B4-BE49-F238E27FC236}">
                <a16:creationId xmlns:a16="http://schemas.microsoft.com/office/drawing/2014/main" id="{B7CD1996-98A4-49CB-A3B0-6CC5CB08C466}"/>
              </a:ext>
            </a:extLst>
          </p:cNvPr>
          <p:cNvSpPr txBox="1">
            <a:spLocks noChangeArrowheads="1"/>
          </p:cNvSpPr>
          <p:nvPr/>
        </p:nvSpPr>
        <p:spPr bwMode="auto">
          <a:xfrm>
            <a:off x="3354196" y="3962400"/>
            <a:ext cx="594220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a:lnSpc>
                <a:spcPct val="100000"/>
              </a:lnSpc>
              <a:spcBef>
                <a:spcPct val="0"/>
              </a:spcBef>
              <a:buFontTx/>
              <a:buNone/>
            </a:pPr>
            <a:r>
              <a:rPr lang="en-US" altLang="en-US" sz="2000" dirty="0">
                <a:latin typeface="Franklin Gothic Demi" panose="020B0703020102020204" pitchFamily="34" charset="0"/>
              </a:rPr>
              <a:t>The gain in ecological value from a mitigation area.</a:t>
            </a:r>
          </a:p>
        </p:txBody>
      </p:sp>
      <p:sp>
        <p:nvSpPr>
          <p:cNvPr id="15" name="TextBox 5">
            <a:extLst>
              <a:ext uri="{FF2B5EF4-FFF2-40B4-BE49-F238E27FC236}">
                <a16:creationId xmlns:a16="http://schemas.microsoft.com/office/drawing/2014/main" id="{932B612F-D382-4E96-A42C-864BF72469DF}"/>
              </a:ext>
            </a:extLst>
          </p:cNvPr>
          <p:cNvSpPr txBox="1">
            <a:spLocks noChangeArrowheads="1"/>
          </p:cNvSpPr>
          <p:nvPr/>
        </p:nvSpPr>
        <p:spPr bwMode="auto">
          <a:xfrm>
            <a:off x="4688640" y="3200400"/>
            <a:ext cx="430296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a:lnSpc>
                <a:spcPct val="100000"/>
              </a:lnSpc>
              <a:spcBef>
                <a:spcPct val="0"/>
              </a:spcBef>
              <a:buFontTx/>
              <a:buNone/>
            </a:pPr>
            <a:r>
              <a:rPr lang="en-US" altLang="en-US" sz="2000" dirty="0">
                <a:latin typeface="Franklin Gothic Demi" panose="020B0703020102020204" pitchFamily="34" charset="0"/>
              </a:rPr>
              <a:t>The gain in ecological value adjusted for time lag and risk</a:t>
            </a:r>
          </a:p>
        </p:txBody>
      </p:sp>
      <p:sp>
        <p:nvSpPr>
          <p:cNvPr id="16" name="TextBox 6">
            <a:extLst>
              <a:ext uri="{FF2B5EF4-FFF2-40B4-BE49-F238E27FC236}">
                <a16:creationId xmlns:a16="http://schemas.microsoft.com/office/drawing/2014/main" id="{97A53AA3-EC08-42C0-9F2D-0515C6A06189}"/>
              </a:ext>
            </a:extLst>
          </p:cNvPr>
          <p:cNvSpPr txBox="1">
            <a:spLocks noChangeArrowheads="1"/>
          </p:cNvSpPr>
          <p:nvPr/>
        </p:nvSpPr>
        <p:spPr bwMode="auto">
          <a:xfrm>
            <a:off x="1724031" y="1942402"/>
            <a:ext cx="698721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a:lnSpc>
                <a:spcPct val="100000"/>
              </a:lnSpc>
              <a:spcBef>
                <a:spcPct val="0"/>
              </a:spcBef>
              <a:buFontTx/>
              <a:buNone/>
            </a:pPr>
            <a:r>
              <a:rPr lang="en-US" altLang="en-US" sz="2000" dirty="0">
                <a:latin typeface="Franklin Gothic Demi" panose="020B0703020102020204" pitchFamily="34" charset="0"/>
              </a:rPr>
              <a:t>The percent of change (gain or loss) in ecological value due to an activity. </a:t>
            </a:r>
          </a:p>
        </p:txBody>
      </p:sp>
      <p:sp>
        <p:nvSpPr>
          <p:cNvPr id="17" name="TextBox 7">
            <a:extLst>
              <a:ext uri="{FF2B5EF4-FFF2-40B4-BE49-F238E27FC236}">
                <a16:creationId xmlns:a16="http://schemas.microsoft.com/office/drawing/2014/main" id="{3874CB47-6134-4008-B593-4CE8789AEBA8}"/>
              </a:ext>
            </a:extLst>
          </p:cNvPr>
          <p:cNvSpPr txBox="1">
            <a:spLocks noChangeArrowheads="1"/>
          </p:cNvSpPr>
          <p:nvPr/>
        </p:nvSpPr>
        <p:spPr bwMode="auto">
          <a:xfrm>
            <a:off x="1308171" y="5867400"/>
            <a:ext cx="798822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a:lnSpc>
                <a:spcPct val="100000"/>
              </a:lnSpc>
              <a:spcBef>
                <a:spcPct val="0"/>
              </a:spcBef>
              <a:buFontTx/>
              <a:buNone/>
            </a:pPr>
            <a:r>
              <a:rPr lang="en-US" altLang="en-US" sz="2000" dirty="0">
                <a:latin typeface="Franklin Gothic Demi" panose="020B0703020102020204" pitchFamily="34" charset="0"/>
              </a:rPr>
              <a:t>An adjustment for the degree of uncertainty that the proposed conditions will be achieved. </a:t>
            </a:r>
          </a:p>
        </p:txBody>
      </p:sp>
      <p:sp>
        <p:nvSpPr>
          <p:cNvPr id="18" name="TextBox 8">
            <a:extLst>
              <a:ext uri="{FF2B5EF4-FFF2-40B4-BE49-F238E27FC236}">
                <a16:creationId xmlns:a16="http://schemas.microsoft.com/office/drawing/2014/main" id="{A3BD06F2-CA54-4F7A-9F9E-70F9E22C038B}"/>
              </a:ext>
            </a:extLst>
          </p:cNvPr>
          <p:cNvSpPr txBox="1">
            <a:spLocks noChangeArrowheads="1"/>
          </p:cNvSpPr>
          <p:nvPr/>
        </p:nvSpPr>
        <p:spPr bwMode="auto">
          <a:xfrm>
            <a:off x="3116325" y="5105400"/>
            <a:ext cx="587527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a:lnSpc>
                <a:spcPct val="100000"/>
              </a:lnSpc>
              <a:spcBef>
                <a:spcPct val="0"/>
              </a:spcBef>
              <a:buFontTx/>
              <a:buNone/>
            </a:pPr>
            <a:r>
              <a:rPr lang="en-US" altLang="en-US" sz="2000" dirty="0">
                <a:latin typeface="Franklin Gothic Demi" panose="020B0703020102020204" pitchFamily="34" charset="0"/>
              </a:rPr>
              <a:t>Period of time between when the functions lost at an impact site are gained at the mitigation site.</a:t>
            </a:r>
          </a:p>
        </p:txBody>
      </p:sp>
      <p:sp>
        <p:nvSpPr>
          <p:cNvPr id="19" name="TextBox 9">
            <a:extLst>
              <a:ext uri="{FF2B5EF4-FFF2-40B4-BE49-F238E27FC236}">
                <a16:creationId xmlns:a16="http://schemas.microsoft.com/office/drawing/2014/main" id="{61F57C17-88A4-4DA8-83F4-FDFE05309BCC}"/>
              </a:ext>
            </a:extLst>
          </p:cNvPr>
          <p:cNvSpPr txBox="1">
            <a:spLocks noChangeArrowheads="1"/>
          </p:cNvSpPr>
          <p:nvPr/>
        </p:nvSpPr>
        <p:spPr bwMode="auto">
          <a:xfrm>
            <a:off x="757313" y="4878986"/>
            <a:ext cx="849142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a:lnSpc>
                <a:spcPct val="100000"/>
              </a:lnSpc>
              <a:spcBef>
                <a:spcPct val="0"/>
              </a:spcBef>
              <a:buFontTx/>
              <a:buNone/>
            </a:pPr>
            <a:r>
              <a:rPr lang="en-US" altLang="en-US" sz="2000" dirty="0">
                <a:latin typeface="Franklin Gothic Demi" panose="020B0703020102020204" pitchFamily="34" charset="0"/>
              </a:rPr>
              <a:t>An adjustment for the ecological value provided by proposed preservation.</a:t>
            </a:r>
          </a:p>
        </p:txBody>
      </p:sp>
      <p:sp>
        <p:nvSpPr>
          <p:cNvPr id="39" name="Rectangle 38">
            <a:extLst>
              <a:ext uri="{FF2B5EF4-FFF2-40B4-BE49-F238E27FC236}">
                <a16:creationId xmlns:a16="http://schemas.microsoft.com/office/drawing/2014/main" id="{D306C17F-82AE-46EC-A826-06AD83FF2B1F}"/>
              </a:ext>
            </a:extLst>
          </p:cNvPr>
          <p:cNvSpPr/>
          <p:nvPr/>
        </p:nvSpPr>
        <p:spPr>
          <a:xfrm>
            <a:off x="6385949" y="131067"/>
            <a:ext cx="1005451" cy="251967"/>
          </a:xfrm>
          <a:prstGeom prst="rect">
            <a:avLst/>
          </a:prstGeom>
          <a:solidFill>
            <a:schemeClr val="accent6">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40" name="Rectangle 39">
            <a:extLst>
              <a:ext uri="{FF2B5EF4-FFF2-40B4-BE49-F238E27FC236}">
                <a16:creationId xmlns:a16="http://schemas.microsoft.com/office/drawing/2014/main" id="{74F66AB4-41A2-45C1-8DEA-2CF10F8799AA}"/>
              </a:ext>
            </a:extLst>
          </p:cNvPr>
          <p:cNvSpPr/>
          <p:nvPr/>
        </p:nvSpPr>
        <p:spPr>
          <a:xfrm>
            <a:off x="6385949" y="461419"/>
            <a:ext cx="1366903" cy="289285"/>
          </a:xfrm>
          <a:prstGeom prst="rect">
            <a:avLst/>
          </a:prstGeom>
          <a:solidFill>
            <a:schemeClr val="accent6">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41" name="Rectangle 40">
            <a:extLst>
              <a:ext uri="{FF2B5EF4-FFF2-40B4-BE49-F238E27FC236}">
                <a16:creationId xmlns:a16="http://schemas.microsoft.com/office/drawing/2014/main" id="{E14E4B8F-2DB3-4EA1-B61D-46F343FF0ECC}"/>
              </a:ext>
            </a:extLst>
          </p:cNvPr>
          <p:cNvSpPr/>
          <p:nvPr/>
        </p:nvSpPr>
        <p:spPr>
          <a:xfrm>
            <a:off x="5561100" y="131067"/>
            <a:ext cx="619277" cy="247301"/>
          </a:xfrm>
          <a:prstGeom prst="rect">
            <a:avLst/>
          </a:prstGeom>
          <a:solidFill>
            <a:srgbClr val="FF00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44" name="Rectangle 43">
            <a:extLst>
              <a:ext uri="{FF2B5EF4-FFF2-40B4-BE49-F238E27FC236}">
                <a16:creationId xmlns:a16="http://schemas.microsoft.com/office/drawing/2014/main" id="{64E8D804-D4C5-45C6-936F-C793B4BB4FFA}"/>
              </a:ext>
            </a:extLst>
          </p:cNvPr>
          <p:cNvSpPr/>
          <p:nvPr/>
        </p:nvSpPr>
        <p:spPr>
          <a:xfrm>
            <a:off x="5599199" y="681038"/>
            <a:ext cx="754373" cy="234629"/>
          </a:xfrm>
          <a:prstGeom prst="rect">
            <a:avLst/>
          </a:prstGeom>
          <a:solidFill>
            <a:schemeClr val="tx1">
              <a:lumMod val="50000"/>
              <a:lumOff val="50000"/>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5" name="Rectangle 44">
            <a:extLst>
              <a:ext uri="{FF2B5EF4-FFF2-40B4-BE49-F238E27FC236}">
                <a16:creationId xmlns:a16="http://schemas.microsoft.com/office/drawing/2014/main" id="{81018122-E399-48FC-B146-67F50E160857}"/>
              </a:ext>
            </a:extLst>
          </p:cNvPr>
          <p:cNvSpPr/>
          <p:nvPr/>
        </p:nvSpPr>
        <p:spPr>
          <a:xfrm>
            <a:off x="5615119" y="1079693"/>
            <a:ext cx="619277" cy="277408"/>
          </a:xfrm>
          <a:prstGeom prst="rect">
            <a:avLst/>
          </a:prstGeom>
          <a:solidFill>
            <a:srgbClr val="7030A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46" name="Rectangle 45">
            <a:extLst>
              <a:ext uri="{FF2B5EF4-FFF2-40B4-BE49-F238E27FC236}">
                <a16:creationId xmlns:a16="http://schemas.microsoft.com/office/drawing/2014/main" id="{61437982-4553-49E9-844B-C16991C3B6BA}"/>
              </a:ext>
            </a:extLst>
          </p:cNvPr>
          <p:cNvSpPr/>
          <p:nvPr/>
        </p:nvSpPr>
        <p:spPr>
          <a:xfrm>
            <a:off x="6402820" y="1079693"/>
            <a:ext cx="531380" cy="277332"/>
          </a:xfrm>
          <a:prstGeom prst="rect">
            <a:avLst/>
          </a:prstGeom>
          <a:solidFill>
            <a:schemeClr val="tx1">
              <a:lumMod val="50000"/>
              <a:lumOff val="50000"/>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48" name="Rectangle 47">
            <a:extLst>
              <a:ext uri="{FF2B5EF4-FFF2-40B4-BE49-F238E27FC236}">
                <a16:creationId xmlns:a16="http://schemas.microsoft.com/office/drawing/2014/main" id="{2F1C8319-50C5-4BEB-AD2C-6FBC7801D7CC}"/>
              </a:ext>
            </a:extLst>
          </p:cNvPr>
          <p:cNvSpPr/>
          <p:nvPr/>
        </p:nvSpPr>
        <p:spPr>
          <a:xfrm>
            <a:off x="7510298" y="771035"/>
            <a:ext cx="1024102" cy="257724"/>
          </a:xfrm>
          <a:prstGeom prst="rect">
            <a:avLst/>
          </a:prstGeom>
          <a:solidFill>
            <a:schemeClr val="accent1">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49" name="Rectangle 48">
            <a:extLst>
              <a:ext uri="{FF2B5EF4-FFF2-40B4-BE49-F238E27FC236}">
                <a16:creationId xmlns:a16="http://schemas.microsoft.com/office/drawing/2014/main" id="{6E31BCA6-A493-4056-A531-AFA5928591BF}"/>
              </a:ext>
            </a:extLst>
          </p:cNvPr>
          <p:cNvSpPr/>
          <p:nvPr/>
        </p:nvSpPr>
        <p:spPr>
          <a:xfrm>
            <a:off x="6799411" y="763465"/>
            <a:ext cx="546406" cy="269709"/>
          </a:xfrm>
          <a:prstGeom prst="rect">
            <a:avLst/>
          </a:prstGeom>
          <a:solidFill>
            <a:schemeClr val="accent4">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grpSp>
        <p:nvGrpSpPr>
          <p:cNvPr id="31" name="Group 30">
            <a:extLst>
              <a:ext uri="{FF2B5EF4-FFF2-40B4-BE49-F238E27FC236}">
                <a16:creationId xmlns:a16="http://schemas.microsoft.com/office/drawing/2014/main" id="{FE62C13B-655E-4DE3-BDFC-A3E7F979DCB6}"/>
              </a:ext>
            </a:extLst>
          </p:cNvPr>
          <p:cNvGrpSpPr/>
          <p:nvPr/>
        </p:nvGrpSpPr>
        <p:grpSpPr>
          <a:xfrm>
            <a:off x="1530136" y="2337868"/>
            <a:ext cx="5861264" cy="3558625"/>
            <a:chOff x="1641368" y="2432206"/>
            <a:chExt cx="5861264" cy="3558625"/>
          </a:xfrm>
        </p:grpSpPr>
        <p:grpSp>
          <p:nvGrpSpPr>
            <p:cNvPr id="30" name="Group 29">
              <a:extLst>
                <a:ext uri="{FF2B5EF4-FFF2-40B4-BE49-F238E27FC236}">
                  <a16:creationId xmlns:a16="http://schemas.microsoft.com/office/drawing/2014/main" id="{8418D4EE-D83E-4673-9099-418D381DD9BA}"/>
                </a:ext>
              </a:extLst>
            </p:cNvPr>
            <p:cNvGrpSpPr/>
            <p:nvPr/>
          </p:nvGrpSpPr>
          <p:grpSpPr>
            <a:xfrm>
              <a:off x="1641368" y="2432206"/>
              <a:ext cx="5861264" cy="3558625"/>
              <a:chOff x="9248740" y="1340919"/>
              <a:chExt cx="5861264" cy="3558625"/>
            </a:xfrm>
          </p:grpSpPr>
          <p:grpSp>
            <p:nvGrpSpPr>
              <p:cNvPr id="32" name="Group 31">
                <a:extLst>
                  <a:ext uri="{FF2B5EF4-FFF2-40B4-BE49-F238E27FC236}">
                    <a16:creationId xmlns:a16="http://schemas.microsoft.com/office/drawing/2014/main" id="{707AB365-D874-4581-B7C7-6466A03E43FD}"/>
                  </a:ext>
                </a:extLst>
              </p:cNvPr>
              <p:cNvGrpSpPr/>
              <p:nvPr/>
            </p:nvGrpSpPr>
            <p:grpSpPr>
              <a:xfrm>
                <a:off x="9248740" y="1340919"/>
                <a:ext cx="5861264" cy="3558625"/>
                <a:chOff x="1928190" y="2066553"/>
                <a:chExt cx="5861264" cy="3558625"/>
              </a:xfrm>
            </p:grpSpPr>
            <p:sp>
              <p:nvSpPr>
                <p:cNvPr id="21" name="Rectangle 20">
                  <a:extLst>
                    <a:ext uri="{FF2B5EF4-FFF2-40B4-BE49-F238E27FC236}">
                      <a16:creationId xmlns:a16="http://schemas.microsoft.com/office/drawing/2014/main" id="{BFCE596A-E44D-45F0-AF1B-28795BB3AAE9}"/>
                    </a:ext>
                  </a:extLst>
                </p:cNvPr>
                <p:cNvSpPr/>
                <p:nvPr/>
              </p:nvSpPr>
              <p:spPr>
                <a:xfrm>
                  <a:off x="1928190" y="2066553"/>
                  <a:ext cx="5861264" cy="3558625"/>
                </a:xfrm>
                <a:prstGeom prst="rect">
                  <a:avLst/>
                </a:prstGeom>
                <a:solidFill>
                  <a:schemeClr val="accent6">
                    <a:lumMod val="50000"/>
                  </a:schemeClr>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5C5A249D-B9AE-4C30-A436-8E1E89DCEBC8}"/>
                    </a:ext>
                  </a:extLst>
                </p:cNvPr>
                <p:cNvSpPr txBox="1"/>
                <p:nvPr/>
              </p:nvSpPr>
              <p:spPr>
                <a:xfrm>
                  <a:off x="3590918" y="2994261"/>
                  <a:ext cx="4038285" cy="523220"/>
                </a:xfrm>
                <a:prstGeom prst="rect">
                  <a:avLst/>
                </a:prstGeom>
                <a:noFill/>
              </p:spPr>
              <p:txBody>
                <a:bodyPr wrap="none">
                  <a:spAutoFit/>
                </a:bodyPr>
                <a:lstStyle/>
                <a:p>
                  <a:pPr>
                    <a:defRPr/>
                  </a:pPr>
                  <a:r>
                    <a:rPr lang="en-US" sz="2800" dirty="0">
                      <a:solidFill>
                        <a:schemeClr val="bg1"/>
                      </a:solidFill>
                      <a:latin typeface="Franklin Gothic Demi" panose="020B0703020102020204" pitchFamily="34" charset="0"/>
                    </a:rPr>
                    <a:t>Impact </a:t>
                  </a:r>
                  <a:r>
                    <a:rPr lang="en-US" sz="2800" dirty="0">
                      <a:solidFill>
                        <a:schemeClr val="bg1"/>
                      </a:solidFill>
                      <a:latin typeface="Symbol" panose="05050102010706020507" pitchFamily="18" charset="2"/>
                    </a:rPr>
                    <a:t>D</a:t>
                  </a:r>
                  <a:r>
                    <a:rPr lang="en-US" sz="2800" dirty="0">
                      <a:solidFill>
                        <a:schemeClr val="bg1"/>
                      </a:solidFill>
                      <a:latin typeface="Franklin Gothic Demi" panose="020B0703020102020204" pitchFamily="34" charset="0"/>
                    </a:rPr>
                    <a:t> * Impact acres</a:t>
                  </a:r>
                </a:p>
              </p:txBody>
            </p:sp>
            <p:sp>
              <p:nvSpPr>
                <p:cNvPr id="5" name="TextBox 4">
                  <a:extLst>
                    <a:ext uri="{FF2B5EF4-FFF2-40B4-BE49-F238E27FC236}">
                      <a16:creationId xmlns:a16="http://schemas.microsoft.com/office/drawing/2014/main" id="{5187608E-2760-41F1-8510-5EBB1CF29A47}"/>
                    </a:ext>
                  </a:extLst>
                </p:cNvPr>
                <p:cNvSpPr txBox="1"/>
                <p:nvPr/>
              </p:nvSpPr>
              <p:spPr>
                <a:xfrm>
                  <a:off x="2357676" y="3923339"/>
                  <a:ext cx="1149674" cy="523220"/>
                </a:xfrm>
                <a:prstGeom prst="rect">
                  <a:avLst/>
                </a:prstGeom>
                <a:noFill/>
              </p:spPr>
              <p:txBody>
                <a:bodyPr wrap="none">
                  <a:spAutoFit/>
                </a:bodyPr>
                <a:lstStyle/>
                <a:p>
                  <a:pPr>
                    <a:defRPr/>
                  </a:pPr>
                  <a:r>
                    <a:rPr lang="en-US" sz="2800" dirty="0">
                      <a:solidFill>
                        <a:schemeClr val="bg1"/>
                      </a:solidFill>
                      <a:latin typeface="Franklin Gothic Demi" panose="020B0703020102020204" pitchFamily="34" charset="0"/>
                    </a:rPr>
                    <a:t>RFG =</a:t>
                  </a:r>
                </a:p>
              </p:txBody>
            </p:sp>
            <p:sp>
              <p:nvSpPr>
                <p:cNvPr id="6" name="TextBox 4">
                  <a:extLst>
                    <a:ext uri="{FF2B5EF4-FFF2-40B4-BE49-F238E27FC236}">
                      <a16:creationId xmlns:a16="http://schemas.microsoft.com/office/drawing/2014/main" id="{7B5B7162-9F46-4B8E-9758-7C46DABBAABF}"/>
                    </a:ext>
                  </a:extLst>
                </p:cNvPr>
                <p:cNvSpPr txBox="1">
                  <a:spLocks noChangeArrowheads="1"/>
                </p:cNvSpPr>
                <p:nvPr/>
              </p:nvSpPr>
              <p:spPr bwMode="auto">
                <a:xfrm>
                  <a:off x="3471928" y="3740768"/>
                  <a:ext cx="375654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a:lnSpc>
                      <a:spcPct val="100000"/>
                    </a:lnSpc>
                    <a:spcBef>
                      <a:spcPct val="0"/>
                    </a:spcBef>
                    <a:buFontTx/>
                    <a:buNone/>
                  </a:pPr>
                  <a:r>
                    <a:rPr lang="en-US" altLang="en-US" dirty="0">
                      <a:solidFill>
                        <a:schemeClr val="bg1"/>
                      </a:solidFill>
                      <a:latin typeface="Franklin Gothic Demi" panose="020B0703020102020204" pitchFamily="34" charset="0"/>
                    </a:rPr>
                    <a:t>Mitigation</a:t>
                  </a:r>
                  <a:r>
                    <a:rPr lang="en-US" altLang="en-US" dirty="0">
                      <a:solidFill>
                        <a:schemeClr val="bg1"/>
                      </a:solidFill>
                      <a:latin typeface="Symbol" panose="05050102010706020507" pitchFamily="18" charset="2"/>
                    </a:rPr>
                    <a:t> D </a:t>
                  </a:r>
                  <a:r>
                    <a:rPr lang="en-US" altLang="en-US" dirty="0">
                      <a:solidFill>
                        <a:schemeClr val="bg1"/>
                      </a:solidFill>
                      <a:latin typeface="Franklin Gothic Demi" panose="020B0703020102020204" pitchFamily="34" charset="0"/>
                    </a:rPr>
                    <a:t>* P-factor</a:t>
                  </a:r>
                </a:p>
              </p:txBody>
            </p:sp>
            <p:sp>
              <p:nvSpPr>
                <p:cNvPr id="7" name="TextBox 5">
                  <a:extLst>
                    <a:ext uri="{FF2B5EF4-FFF2-40B4-BE49-F238E27FC236}">
                      <a16:creationId xmlns:a16="http://schemas.microsoft.com/office/drawing/2014/main" id="{FEE533C9-32E9-4310-8B77-57CC2A038F4A}"/>
                    </a:ext>
                  </a:extLst>
                </p:cNvPr>
                <p:cNvSpPr txBox="1">
                  <a:spLocks noChangeArrowheads="1"/>
                </p:cNvSpPr>
                <p:nvPr/>
              </p:nvSpPr>
              <p:spPr bwMode="auto">
                <a:xfrm>
                  <a:off x="4000743" y="4164814"/>
                  <a:ext cx="246657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a:lnSpc>
                      <a:spcPct val="100000"/>
                    </a:lnSpc>
                    <a:spcBef>
                      <a:spcPct val="0"/>
                    </a:spcBef>
                    <a:buFontTx/>
                    <a:buNone/>
                  </a:pPr>
                  <a:r>
                    <a:rPr lang="en-US" altLang="en-US" dirty="0">
                      <a:solidFill>
                        <a:schemeClr val="bg1"/>
                      </a:solidFill>
                      <a:latin typeface="Franklin Gothic Demi" panose="020B0703020102020204" pitchFamily="34" charset="0"/>
                    </a:rPr>
                    <a:t>Risk * T-factor</a:t>
                  </a:r>
                </a:p>
              </p:txBody>
            </p:sp>
            <p:sp>
              <p:nvSpPr>
                <p:cNvPr id="8" name="TextBox 7">
                  <a:extLst>
                    <a:ext uri="{FF2B5EF4-FFF2-40B4-BE49-F238E27FC236}">
                      <a16:creationId xmlns:a16="http://schemas.microsoft.com/office/drawing/2014/main" id="{F11769F1-20C5-4DE5-A63E-DCEC20114E7D}"/>
                    </a:ext>
                  </a:extLst>
                </p:cNvPr>
                <p:cNvSpPr txBox="1"/>
                <p:nvPr/>
              </p:nvSpPr>
              <p:spPr>
                <a:xfrm>
                  <a:off x="2525191" y="3021814"/>
                  <a:ext cx="864339" cy="523220"/>
                </a:xfrm>
                <a:prstGeom prst="rect">
                  <a:avLst/>
                </a:prstGeom>
                <a:noFill/>
              </p:spPr>
              <p:txBody>
                <a:bodyPr wrap="none">
                  <a:spAutoFit/>
                </a:bodyPr>
                <a:lstStyle/>
                <a:p>
                  <a:pPr>
                    <a:defRPr/>
                  </a:pPr>
                  <a:r>
                    <a:rPr lang="en-US" sz="2800" dirty="0">
                      <a:solidFill>
                        <a:schemeClr val="bg1"/>
                      </a:solidFill>
                      <a:latin typeface="Franklin Gothic Demi" panose="020B0703020102020204" pitchFamily="34" charset="0"/>
                    </a:rPr>
                    <a:t>FL =</a:t>
                  </a:r>
                </a:p>
              </p:txBody>
            </p:sp>
            <p:sp>
              <p:nvSpPr>
                <p:cNvPr id="10" name="TextBox 9">
                  <a:extLst>
                    <a:ext uri="{FF2B5EF4-FFF2-40B4-BE49-F238E27FC236}">
                      <a16:creationId xmlns:a16="http://schemas.microsoft.com/office/drawing/2014/main" id="{932D4257-C4BD-49F7-AD8A-677208875963}"/>
                    </a:ext>
                  </a:extLst>
                </p:cNvPr>
                <p:cNvSpPr txBox="1"/>
                <p:nvPr/>
              </p:nvSpPr>
              <p:spPr>
                <a:xfrm>
                  <a:off x="2475497" y="4736224"/>
                  <a:ext cx="914033" cy="523220"/>
                </a:xfrm>
                <a:prstGeom prst="rect">
                  <a:avLst/>
                </a:prstGeom>
                <a:noFill/>
              </p:spPr>
              <p:txBody>
                <a:bodyPr wrap="none">
                  <a:spAutoFit/>
                </a:bodyPr>
                <a:lstStyle/>
                <a:p>
                  <a:pPr>
                    <a:defRPr/>
                  </a:pPr>
                  <a:r>
                    <a:rPr lang="en-US" sz="2800" dirty="0">
                      <a:solidFill>
                        <a:schemeClr val="bg1"/>
                      </a:solidFill>
                      <a:latin typeface="Franklin Gothic Demi" panose="020B0703020102020204" pitchFamily="34" charset="0"/>
                    </a:rPr>
                    <a:t>FG =</a:t>
                  </a:r>
                </a:p>
              </p:txBody>
            </p:sp>
            <p:sp>
              <p:nvSpPr>
                <p:cNvPr id="11" name="TextBox 10">
                  <a:extLst>
                    <a:ext uri="{FF2B5EF4-FFF2-40B4-BE49-F238E27FC236}">
                      <a16:creationId xmlns:a16="http://schemas.microsoft.com/office/drawing/2014/main" id="{15DF8E76-B1A1-4540-AFAE-80360ECC368E}"/>
                    </a:ext>
                  </a:extLst>
                </p:cNvPr>
                <p:cNvSpPr txBox="1"/>
                <p:nvPr/>
              </p:nvSpPr>
              <p:spPr>
                <a:xfrm>
                  <a:off x="3482177" y="4743733"/>
                  <a:ext cx="3823483" cy="523220"/>
                </a:xfrm>
                <a:prstGeom prst="rect">
                  <a:avLst/>
                </a:prstGeom>
                <a:noFill/>
              </p:spPr>
              <p:txBody>
                <a:bodyPr wrap="none">
                  <a:spAutoFit/>
                </a:bodyPr>
                <a:lstStyle/>
                <a:p>
                  <a:pPr>
                    <a:defRPr/>
                  </a:pPr>
                  <a:r>
                    <a:rPr lang="en-US" sz="2800" dirty="0">
                      <a:solidFill>
                        <a:schemeClr val="bg1"/>
                      </a:solidFill>
                      <a:latin typeface="Franklin Gothic Demi" panose="020B0703020102020204" pitchFamily="34" charset="0"/>
                    </a:rPr>
                    <a:t>RFG * Mitigation acres</a:t>
                  </a:r>
                </a:p>
              </p:txBody>
            </p:sp>
            <p:cxnSp>
              <p:nvCxnSpPr>
                <p:cNvPr id="12" name="Straight Connector 11">
                  <a:extLst>
                    <a:ext uri="{FF2B5EF4-FFF2-40B4-BE49-F238E27FC236}">
                      <a16:creationId xmlns:a16="http://schemas.microsoft.com/office/drawing/2014/main" id="{CA33A447-A016-4820-9921-D05B35FAF30C}"/>
                    </a:ext>
                  </a:extLst>
                </p:cNvPr>
                <p:cNvCxnSpPr>
                  <a:cxnSpLocks/>
                </p:cNvCxnSpPr>
                <p:nvPr/>
              </p:nvCxnSpPr>
              <p:spPr>
                <a:xfrm>
                  <a:off x="3524258" y="4213058"/>
                  <a:ext cx="3714742"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3" name="TextBox 32">
                <a:extLst>
                  <a:ext uri="{FF2B5EF4-FFF2-40B4-BE49-F238E27FC236}">
                    <a16:creationId xmlns:a16="http://schemas.microsoft.com/office/drawing/2014/main" id="{C6BD36E5-D270-4B60-A3DD-C5AD5009A771}"/>
                  </a:ext>
                </a:extLst>
              </p:cNvPr>
              <p:cNvSpPr txBox="1"/>
              <p:nvPr/>
            </p:nvSpPr>
            <p:spPr>
              <a:xfrm>
                <a:off x="10057518" y="1357025"/>
                <a:ext cx="1850186" cy="523220"/>
              </a:xfrm>
              <a:prstGeom prst="rect">
                <a:avLst/>
              </a:prstGeom>
              <a:noFill/>
            </p:spPr>
            <p:txBody>
              <a:bodyPr wrap="none">
                <a:spAutoFit/>
              </a:bodyPr>
              <a:lstStyle/>
              <a:p>
                <a:pPr>
                  <a:defRPr/>
                </a:pPr>
                <a:r>
                  <a:rPr lang="en-US" sz="2800" dirty="0">
                    <a:solidFill>
                      <a:schemeClr val="bg1"/>
                    </a:solidFill>
                    <a:latin typeface="Franklin Gothic Demi" panose="020B0703020102020204" pitchFamily="34" charset="0"/>
                  </a:rPr>
                  <a:t>With – Cur</a:t>
                </a:r>
              </a:p>
            </p:txBody>
          </p:sp>
          <p:sp>
            <p:nvSpPr>
              <p:cNvPr id="34" name="TextBox 33">
                <a:extLst>
                  <a:ext uri="{FF2B5EF4-FFF2-40B4-BE49-F238E27FC236}">
                    <a16:creationId xmlns:a16="http://schemas.microsoft.com/office/drawing/2014/main" id="{2BC36974-A232-49D8-BE19-57C73A275FB2}"/>
                  </a:ext>
                </a:extLst>
              </p:cNvPr>
              <p:cNvSpPr txBox="1"/>
              <p:nvPr/>
            </p:nvSpPr>
            <p:spPr>
              <a:xfrm>
                <a:off x="9512372" y="1482638"/>
                <a:ext cx="716863" cy="523220"/>
              </a:xfrm>
              <a:prstGeom prst="rect">
                <a:avLst/>
              </a:prstGeom>
              <a:noFill/>
            </p:spPr>
            <p:txBody>
              <a:bodyPr wrap="none">
                <a:spAutoFit/>
              </a:bodyPr>
              <a:lstStyle/>
              <a:p>
                <a:pPr>
                  <a:defRPr/>
                </a:pPr>
                <a:r>
                  <a:rPr lang="en-US" sz="2800" dirty="0">
                    <a:solidFill>
                      <a:schemeClr val="bg1"/>
                    </a:solidFill>
                    <a:latin typeface="Symbol" panose="05050102010706020507" pitchFamily="18" charset="2"/>
                  </a:rPr>
                  <a:t>D</a:t>
                </a:r>
                <a:r>
                  <a:rPr lang="en-US" sz="2800" dirty="0">
                    <a:solidFill>
                      <a:schemeClr val="bg1"/>
                    </a:solidFill>
                    <a:latin typeface="Franklin Gothic Demi" panose="020B0703020102020204" pitchFamily="34" charset="0"/>
                  </a:rPr>
                  <a:t> =</a:t>
                </a:r>
              </a:p>
            </p:txBody>
          </p:sp>
          <p:cxnSp>
            <p:nvCxnSpPr>
              <p:cNvPr id="37" name="Straight Connector 36">
                <a:extLst>
                  <a:ext uri="{FF2B5EF4-FFF2-40B4-BE49-F238E27FC236}">
                    <a16:creationId xmlns:a16="http://schemas.microsoft.com/office/drawing/2014/main" id="{40A0330E-76D7-47C7-9A5F-447C69A9D38D}"/>
                  </a:ext>
                </a:extLst>
              </p:cNvPr>
              <p:cNvCxnSpPr>
                <a:cxnSpLocks/>
              </p:cNvCxnSpPr>
              <p:nvPr/>
            </p:nvCxnSpPr>
            <p:spPr>
              <a:xfrm>
                <a:off x="11240151" y="1770280"/>
                <a:ext cx="585361"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B12740B0-5957-41B3-A9EB-E3557AEE39C9}"/>
                  </a:ext>
                </a:extLst>
              </p:cNvPr>
              <p:cNvCxnSpPr>
                <a:cxnSpLocks/>
              </p:cNvCxnSpPr>
              <p:nvPr/>
            </p:nvCxnSpPr>
            <p:spPr>
              <a:xfrm>
                <a:off x="10178652" y="1770280"/>
                <a:ext cx="69834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BBA741D7-BA7D-4E40-B05F-6B506B78A4DE}"/>
                  </a:ext>
                </a:extLst>
              </p:cNvPr>
              <p:cNvSpPr txBox="1"/>
              <p:nvPr/>
            </p:nvSpPr>
            <p:spPr>
              <a:xfrm>
                <a:off x="10215116" y="1675585"/>
                <a:ext cx="604653" cy="523220"/>
              </a:xfrm>
              <a:prstGeom prst="rect">
                <a:avLst/>
              </a:prstGeom>
              <a:noFill/>
            </p:spPr>
            <p:txBody>
              <a:bodyPr wrap="none" rtlCol="0">
                <a:spAutoFit/>
              </a:bodyPr>
              <a:lstStyle/>
              <a:p>
                <a:r>
                  <a:rPr lang="en-US" sz="2800" dirty="0">
                    <a:solidFill>
                      <a:schemeClr val="bg1"/>
                    </a:solidFill>
                    <a:latin typeface="Franklin Gothic Demi" panose="020B0703020102020204" pitchFamily="34" charset="0"/>
                  </a:rPr>
                  <a:t>30</a:t>
                </a:r>
              </a:p>
            </p:txBody>
          </p:sp>
          <p:sp>
            <p:nvSpPr>
              <p:cNvPr id="43" name="TextBox 42">
                <a:extLst>
                  <a:ext uri="{FF2B5EF4-FFF2-40B4-BE49-F238E27FC236}">
                    <a16:creationId xmlns:a16="http://schemas.microsoft.com/office/drawing/2014/main" id="{F25327F5-25AF-4F17-A2FD-DEF09DEDF92E}"/>
                  </a:ext>
                </a:extLst>
              </p:cNvPr>
              <p:cNvSpPr txBox="1"/>
              <p:nvPr/>
            </p:nvSpPr>
            <p:spPr>
              <a:xfrm>
                <a:off x="11261955" y="1681245"/>
                <a:ext cx="604653" cy="523220"/>
              </a:xfrm>
              <a:prstGeom prst="rect">
                <a:avLst/>
              </a:prstGeom>
              <a:noFill/>
            </p:spPr>
            <p:txBody>
              <a:bodyPr wrap="none" rtlCol="0">
                <a:spAutoFit/>
              </a:bodyPr>
              <a:lstStyle/>
              <a:p>
                <a:r>
                  <a:rPr lang="en-US" sz="2800" dirty="0">
                    <a:solidFill>
                      <a:schemeClr val="bg1"/>
                    </a:solidFill>
                    <a:latin typeface="Franklin Gothic Demi" panose="020B0703020102020204" pitchFamily="34" charset="0"/>
                  </a:rPr>
                  <a:t>30</a:t>
                </a:r>
              </a:p>
            </p:txBody>
          </p:sp>
        </p:grpSp>
        <p:sp>
          <p:nvSpPr>
            <p:cNvPr id="50" name="TextBox 49">
              <a:extLst>
                <a:ext uri="{FF2B5EF4-FFF2-40B4-BE49-F238E27FC236}">
                  <a16:creationId xmlns:a16="http://schemas.microsoft.com/office/drawing/2014/main" id="{2C15318B-DA15-42F8-B391-0B6654559534}"/>
                </a:ext>
              </a:extLst>
            </p:cNvPr>
            <p:cNvSpPr txBox="1"/>
            <p:nvPr/>
          </p:nvSpPr>
          <p:spPr>
            <a:xfrm>
              <a:off x="4380946" y="2586441"/>
              <a:ext cx="502061" cy="523220"/>
            </a:xfrm>
            <a:prstGeom prst="rect">
              <a:avLst/>
            </a:prstGeom>
            <a:noFill/>
          </p:spPr>
          <p:txBody>
            <a:bodyPr wrap="none">
              <a:spAutoFit/>
            </a:bodyPr>
            <a:lstStyle/>
            <a:p>
              <a:pPr>
                <a:defRPr/>
              </a:pPr>
              <a:r>
                <a:rPr lang="en-US" sz="2800" dirty="0">
                  <a:solidFill>
                    <a:schemeClr val="bg1"/>
                  </a:solidFill>
                  <a:latin typeface="Franklin Gothic Demi" panose="020B0703020102020204" pitchFamily="34" charset="0"/>
                </a:rPr>
                <a:t>or</a:t>
              </a:r>
            </a:p>
          </p:txBody>
        </p:sp>
        <p:sp>
          <p:nvSpPr>
            <p:cNvPr id="54" name="TextBox 53">
              <a:extLst>
                <a:ext uri="{FF2B5EF4-FFF2-40B4-BE49-F238E27FC236}">
                  <a16:creationId xmlns:a16="http://schemas.microsoft.com/office/drawing/2014/main" id="{8DBED44E-17B8-49AB-BA88-6F761B835548}"/>
                </a:ext>
              </a:extLst>
            </p:cNvPr>
            <p:cNvSpPr txBox="1"/>
            <p:nvPr/>
          </p:nvSpPr>
          <p:spPr>
            <a:xfrm>
              <a:off x="5421946" y="2448312"/>
              <a:ext cx="1850186" cy="523220"/>
            </a:xfrm>
            <a:prstGeom prst="rect">
              <a:avLst/>
            </a:prstGeom>
            <a:noFill/>
          </p:spPr>
          <p:txBody>
            <a:bodyPr wrap="none">
              <a:spAutoFit/>
            </a:bodyPr>
            <a:lstStyle/>
            <a:p>
              <a:pPr>
                <a:defRPr/>
              </a:pPr>
              <a:r>
                <a:rPr lang="en-US" sz="2800" dirty="0">
                  <a:solidFill>
                    <a:schemeClr val="bg1"/>
                  </a:solidFill>
                  <a:latin typeface="Franklin Gothic Demi" panose="020B0703020102020204" pitchFamily="34" charset="0"/>
                </a:rPr>
                <a:t>With – Cur</a:t>
              </a:r>
            </a:p>
          </p:txBody>
        </p:sp>
        <p:sp>
          <p:nvSpPr>
            <p:cNvPr id="55" name="TextBox 54">
              <a:extLst>
                <a:ext uri="{FF2B5EF4-FFF2-40B4-BE49-F238E27FC236}">
                  <a16:creationId xmlns:a16="http://schemas.microsoft.com/office/drawing/2014/main" id="{6990B8ED-E94D-4299-BB78-F4EA3E1F8C4C}"/>
                </a:ext>
              </a:extLst>
            </p:cNvPr>
            <p:cNvSpPr txBox="1"/>
            <p:nvPr/>
          </p:nvSpPr>
          <p:spPr>
            <a:xfrm>
              <a:off x="4876800" y="2573925"/>
              <a:ext cx="716863" cy="523220"/>
            </a:xfrm>
            <a:prstGeom prst="rect">
              <a:avLst/>
            </a:prstGeom>
            <a:noFill/>
          </p:spPr>
          <p:txBody>
            <a:bodyPr wrap="none">
              <a:spAutoFit/>
            </a:bodyPr>
            <a:lstStyle/>
            <a:p>
              <a:pPr>
                <a:defRPr/>
              </a:pPr>
              <a:r>
                <a:rPr lang="en-US" sz="2800" dirty="0">
                  <a:solidFill>
                    <a:schemeClr val="bg1"/>
                  </a:solidFill>
                  <a:latin typeface="Symbol" panose="05050102010706020507" pitchFamily="18" charset="2"/>
                </a:rPr>
                <a:t>D</a:t>
              </a:r>
              <a:r>
                <a:rPr lang="en-US" sz="2800" dirty="0">
                  <a:solidFill>
                    <a:schemeClr val="bg1"/>
                  </a:solidFill>
                  <a:latin typeface="Franklin Gothic Demi" panose="020B0703020102020204" pitchFamily="34" charset="0"/>
                </a:rPr>
                <a:t> =</a:t>
              </a:r>
            </a:p>
          </p:txBody>
        </p:sp>
        <p:cxnSp>
          <p:nvCxnSpPr>
            <p:cNvPr id="56" name="Straight Connector 55">
              <a:extLst>
                <a:ext uri="{FF2B5EF4-FFF2-40B4-BE49-F238E27FC236}">
                  <a16:creationId xmlns:a16="http://schemas.microsoft.com/office/drawing/2014/main" id="{79CF3383-844E-41D7-BDB7-334268B200E4}"/>
                </a:ext>
              </a:extLst>
            </p:cNvPr>
            <p:cNvCxnSpPr>
              <a:cxnSpLocks/>
            </p:cNvCxnSpPr>
            <p:nvPr/>
          </p:nvCxnSpPr>
          <p:spPr>
            <a:xfrm>
              <a:off x="6604579" y="2861567"/>
              <a:ext cx="585361"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3DD3639B-4DA4-461C-95EE-B7095CB2BF97}"/>
                </a:ext>
              </a:extLst>
            </p:cNvPr>
            <p:cNvCxnSpPr>
              <a:cxnSpLocks/>
            </p:cNvCxnSpPr>
            <p:nvPr/>
          </p:nvCxnSpPr>
          <p:spPr>
            <a:xfrm>
              <a:off x="5543080" y="2861567"/>
              <a:ext cx="69834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69A022AF-BB11-460A-A550-13F1F5151241}"/>
                </a:ext>
              </a:extLst>
            </p:cNvPr>
            <p:cNvSpPr txBox="1"/>
            <p:nvPr/>
          </p:nvSpPr>
          <p:spPr>
            <a:xfrm>
              <a:off x="5579544" y="2766872"/>
              <a:ext cx="604653" cy="523220"/>
            </a:xfrm>
            <a:prstGeom prst="rect">
              <a:avLst/>
            </a:prstGeom>
            <a:noFill/>
          </p:spPr>
          <p:txBody>
            <a:bodyPr wrap="none" rtlCol="0">
              <a:spAutoFit/>
            </a:bodyPr>
            <a:lstStyle/>
            <a:p>
              <a:r>
                <a:rPr lang="en-US" sz="2800" dirty="0">
                  <a:solidFill>
                    <a:schemeClr val="bg1"/>
                  </a:solidFill>
                  <a:latin typeface="Franklin Gothic Demi" panose="020B0703020102020204" pitchFamily="34" charset="0"/>
                </a:rPr>
                <a:t>20</a:t>
              </a:r>
            </a:p>
          </p:txBody>
        </p:sp>
        <p:sp>
          <p:nvSpPr>
            <p:cNvPr id="59" name="TextBox 58">
              <a:extLst>
                <a:ext uri="{FF2B5EF4-FFF2-40B4-BE49-F238E27FC236}">
                  <a16:creationId xmlns:a16="http://schemas.microsoft.com/office/drawing/2014/main" id="{8B4C26F2-8A64-4EDD-8BEB-B0757827DAB3}"/>
                </a:ext>
              </a:extLst>
            </p:cNvPr>
            <p:cNvSpPr txBox="1"/>
            <p:nvPr/>
          </p:nvSpPr>
          <p:spPr>
            <a:xfrm>
              <a:off x="6626383" y="2772532"/>
              <a:ext cx="604653" cy="523220"/>
            </a:xfrm>
            <a:prstGeom prst="rect">
              <a:avLst/>
            </a:prstGeom>
            <a:noFill/>
          </p:spPr>
          <p:txBody>
            <a:bodyPr wrap="none" rtlCol="0">
              <a:spAutoFit/>
            </a:bodyPr>
            <a:lstStyle/>
            <a:p>
              <a:r>
                <a:rPr lang="en-US" sz="2800" dirty="0">
                  <a:solidFill>
                    <a:schemeClr val="bg1"/>
                  </a:solidFill>
                  <a:latin typeface="Franklin Gothic Demi" panose="020B0703020102020204" pitchFamily="34" charset="0"/>
                </a:rPr>
                <a:t>20</a:t>
              </a:r>
            </a:p>
          </p:txBody>
        </p:sp>
      </p:grpSp>
    </p:spTree>
    <p:extLst>
      <p:ext uri="{BB962C8B-B14F-4D97-AF65-F5344CB8AC3E}">
        <p14:creationId xmlns:p14="http://schemas.microsoft.com/office/powerpoint/2010/main" val="2372173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1"/>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39"/>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40"/>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16"/>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1"/>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3"/>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grpId="1" nodeType="clickEffect">
                                  <p:stCondLst>
                                    <p:cond delay="0"/>
                                  </p:stCondLst>
                                  <p:childTnLst>
                                    <p:set>
                                      <p:cBhvr>
                                        <p:cTn id="52" dur="1" fill="hold">
                                          <p:stCondLst>
                                            <p:cond delay="0"/>
                                          </p:stCondLst>
                                        </p:cTn>
                                        <p:tgtEl>
                                          <p:spTgt spid="41"/>
                                        </p:tgtEl>
                                        <p:attrNameLst>
                                          <p:attrName>style.visibility</p:attrName>
                                        </p:attrNameLst>
                                      </p:cBhvr>
                                      <p:to>
                                        <p:strVal val="hidden"/>
                                      </p:to>
                                    </p:set>
                                  </p:childTnLst>
                                </p:cTn>
                              </p:par>
                              <p:par>
                                <p:cTn id="53" presetID="1" presetClass="exit" presetSubtype="0" fill="hold" grpId="1" nodeType="withEffect">
                                  <p:stCondLst>
                                    <p:cond delay="0"/>
                                  </p:stCondLst>
                                  <p:childTnLst>
                                    <p:set>
                                      <p:cBhvr>
                                        <p:cTn id="54" dur="1" fill="hold">
                                          <p:stCondLst>
                                            <p:cond delay="0"/>
                                          </p:stCondLst>
                                        </p:cTn>
                                        <p:tgtEl>
                                          <p:spTgt spid="13"/>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44"/>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5"/>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46"/>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xit" presetSubtype="0" fill="hold" grpId="1" nodeType="clickEffect">
                                  <p:stCondLst>
                                    <p:cond delay="0"/>
                                  </p:stCondLst>
                                  <p:childTnLst>
                                    <p:set>
                                      <p:cBhvr>
                                        <p:cTn id="66" dur="1" fill="hold">
                                          <p:stCondLst>
                                            <p:cond delay="0"/>
                                          </p:stCondLst>
                                        </p:cTn>
                                        <p:tgtEl>
                                          <p:spTgt spid="44"/>
                                        </p:tgtEl>
                                        <p:attrNameLst>
                                          <p:attrName>style.visibility</p:attrName>
                                        </p:attrNameLst>
                                      </p:cBhvr>
                                      <p:to>
                                        <p:strVal val="hidden"/>
                                      </p:to>
                                    </p:set>
                                  </p:childTnLst>
                                </p:cTn>
                              </p:par>
                              <p:par>
                                <p:cTn id="67" presetID="1" presetClass="exit" presetSubtype="0" fill="hold" grpId="1" nodeType="withEffect">
                                  <p:stCondLst>
                                    <p:cond delay="0"/>
                                  </p:stCondLst>
                                  <p:childTnLst>
                                    <p:set>
                                      <p:cBhvr>
                                        <p:cTn id="68" dur="1" fill="hold">
                                          <p:stCondLst>
                                            <p:cond delay="0"/>
                                          </p:stCondLst>
                                        </p:cTn>
                                        <p:tgtEl>
                                          <p:spTgt spid="15"/>
                                        </p:tgtEl>
                                        <p:attrNameLst>
                                          <p:attrName>style.visibility</p:attrName>
                                        </p:attrNameLst>
                                      </p:cBhvr>
                                      <p:to>
                                        <p:strVal val="hidden"/>
                                      </p:to>
                                    </p:set>
                                  </p:childTnLst>
                                </p:cTn>
                              </p:par>
                              <p:par>
                                <p:cTn id="69" presetID="1" presetClass="exit" presetSubtype="0" fill="hold" grpId="1" nodeType="withEffect">
                                  <p:stCondLst>
                                    <p:cond delay="0"/>
                                  </p:stCondLst>
                                  <p:childTnLst>
                                    <p:set>
                                      <p:cBhvr>
                                        <p:cTn id="70" dur="1" fill="hold">
                                          <p:stCondLst>
                                            <p:cond delay="0"/>
                                          </p:stCondLst>
                                        </p:cTn>
                                        <p:tgtEl>
                                          <p:spTgt spid="46"/>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45"/>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14"/>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xit" presetSubtype="0" fill="hold" grpId="1" nodeType="clickEffect">
                                  <p:stCondLst>
                                    <p:cond delay="0"/>
                                  </p:stCondLst>
                                  <p:childTnLst>
                                    <p:set>
                                      <p:cBhvr>
                                        <p:cTn id="80" dur="1" fill="hold">
                                          <p:stCondLst>
                                            <p:cond delay="0"/>
                                          </p:stCondLst>
                                        </p:cTn>
                                        <p:tgtEl>
                                          <p:spTgt spid="45"/>
                                        </p:tgtEl>
                                        <p:attrNameLst>
                                          <p:attrName>style.visibility</p:attrName>
                                        </p:attrNameLst>
                                      </p:cBhvr>
                                      <p:to>
                                        <p:strVal val="hidden"/>
                                      </p:to>
                                    </p:set>
                                  </p:childTnLst>
                                </p:cTn>
                              </p:par>
                              <p:par>
                                <p:cTn id="81" presetID="1" presetClass="exit" presetSubtype="0" fill="hold" grpId="1" nodeType="withEffect">
                                  <p:stCondLst>
                                    <p:cond delay="0"/>
                                  </p:stCondLst>
                                  <p:childTnLst>
                                    <p:set>
                                      <p:cBhvr>
                                        <p:cTn id="82" dur="1" fill="hold">
                                          <p:stCondLst>
                                            <p:cond delay="0"/>
                                          </p:stCondLst>
                                        </p:cTn>
                                        <p:tgtEl>
                                          <p:spTgt spid="14"/>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47"/>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19"/>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xit" presetSubtype="0" fill="hold" grpId="1" nodeType="clickEffect">
                                  <p:stCondLst>
                                    <p:cond delay="0"/>
                                  </p:stCondLst>
                                  <p:childTnLst>
                                    <p:set>
                                      <p:cBhvr>
                                        <p:cTn id="92" dur="1" fill="hold">
                                          <p:stCondLst>
                                            <p:cond delay="0"/>
                                          </p:stCondLst>
                                        </p:cTn>
                                        <p:tgtEl>
                                          <p:spTgt spid="47"/>
                                        </p:tgtEl>
                                        <p:attrNameLst>
                                          <p:attrName>style.visibility</p:attrName>
                                        </p:attrNameLst>
                                      </p:cBhvr>
                                      <p:to>
                                        <p:strVal val="hidden"/>
                                      </p:to>
                                    </p:set>
                                  </p:childTnLst>
                                </p:cTn>
                              </p:par>
                              <p:par>
                                <p:cTn id="93" presetID="1" presetClass="exit" presetSubtype="0" fill="hold" grpId="1" nodeType="withEffect">
                                  <p:stCondLst>
                                    <p:cond delay="0"/>
                                  </p:stCondLst>
                                  <p:childTnLst>
                                    <p:set>
                                      <p:cBhvr>
                                        <p:cTn id="94" dur="1" fill="hold">
                                          <p:stCondLst>
                                            <p:cond delay="0"/>
                                          </p:stCondLst>
                                        </p:cTn>
                                        <p:tgtEl>
                                          <p:spTgt spid="19"/>
                                        </p:tgtEl>
                                        <p:attrNameLst>
                                          <p:attrName>style.visibility</p:attrName>
                                        </p:attrNameLst>
                                      </p:cBhvr>
                                      <p:to>
                                        <p:strVal val="hidden"/>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48"/>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18"/>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1" presetClass="exit" presetSubtype="0" fill="hold" grpId="1" nodeType="clickEffect">
                                  <p:stCondLst>
                                    <p:cond delay="0"/>
                                  </p:stCondLst>
                                  <p:childTnLst>
                                    <p:set>
                                      <p:cBhvr>
                                        <p:cTn id="104" dur="1" fill="hold">
                                          <p:stCondLst>
                                            <p:cond delay="0"/>
                                          </p:stCondLst>
                                        </p:cTn>
                                        <p:tgtEl>
                                          <p:spTgt spid="48"/>
                                        </p:tgtEl>
                                        <p:attrNameLst>
                                          <p:attrName>style.visibility</p:attrName>
                                        </p:attrNameLst>
                                      </p:cBhvr>
                                      <p:to>
                                        <p:strVal val="hidden"/>
                                      </p:to>
                                    </p:set>
                                  </p:childTnLst>
                                </p:cTn>
                              </p:par>
                              <p:par>
                                <p:cTn id="105" presetID="1" presetClass="exit" presetSubtype="0" fill="hold" grpId="1" nodeType="withEffect">
                                  <p:stCondLst>
                                    <p:cond delay="0"/>
                                  </p:stCondLst>
                                  <p:childTnLst>
                                    <p:set>
                                      <p:cBhvr>
                                        <p:cTn id="106" dur="1" fill="hold">
                                          <p:stCondLst>
                                            <p:cond delay="0"/>
                                          </p:stCondLst>
                                        </p:cTn>
                                        <p:tgtEl>
                                          <p:spTgt spid="18"/>
                                        </p:tgtEl>
                                        <p:attrNameLst>
                                          <p:attrName>style.visibility</p:attrName>
                                        </p:attrNameLst>
                                      </p:cBhvr>
                                      <p:to>
                                        <p:strVal val="hidden"/>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49"/>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17"/>
                                        </p:tgtEl>
                                        <p:attrNameLst>
                                          <p:attrName>style.visibility</p:attrName>
                                        </p:attrNameLst>
                                      </p:cBhvr>
                                      <p:to>
                                        <p:strVal val="visible"/>
                                      </p:to>
                                    </p:set>
                                  </p:childTnLst>
                                </p:cTn>
                              </p:par>
                            </p:childTnLst>
                          </p:cTn>
                        </p:par>
                      </p:childTnLst>
                    </p:cTn>
                  </p:par>
                  <p:par>
                    <p:cTn id="113" fill="hold">
                      <p:stCondLst>
                        <p:cond delay="indefinite"/>
                      </p:stCondLst>
                      <p:childTnLst>
                        <p:par>
                          <p:cTn id="114" fill="hold">
                            <p:stCondLst>
                              <p:cond delay="0"/>
                            </p:stCondLst>
                            <p:childTnLst>
                              <p:par>
                                <p:cTn id="115" presetID="1" presetClass="exit" presetSubtype="0" fill="hold" grpId="1" nodeType="clickEffect">
                                  <p:stCondLst>
                                    <p:cond delay="0"/>
                                  </p:stCondLst>
                                  <p:childTnLst>
                                    <p:set>
                                      <p:cBhvr>
                                        <p:cTn id="116" dur="1" fill="hold">
                                          <p:stCondLst>
                                            <p:cond delay="0"/>
                                          </p:stCondLst>
                                        </p:cTn>
                                        <p:tgtEl>
                                          <p:spTgt spid="49"/>
                                        </p:tgtEl>
                                        <p:attrNameLst>
                                          <p:attrName>style.visibility</p:attrName>
                                        </p:attrNameLst>
                                      </p:cBhvr>
                                      <p:to>
                                        <p:strVal val="hidden"/>
                                      </p:to>
                                    </p:set>
                                  </p:childTnLst>
                                </p:cTn>
                              </p:par>
                              <p:par>
                                <p:cTn id="117" presetID="1" presetClass="exit" presetSubtype="0" fill="hold" grpId="1" nodeType="withEffect">
                                  <p:stCondLst>
                                    <p:cond delay="0"/>
                                  </p:stCondLst>
                                  <p:childTnLst>
                                    <p:set>
                                      <p:cBhvr>
                                        <p:cTn id="118" dur="1" fill="hold">
                                          <p:stCondLst>
                                            <p:cond delay="0"/>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P spid="47" grpId="0" animBg="1"/>
      <p:bldP spid="47" grpId="1" animBg="1"/>
      <p:bldP spid="3" grpId="0" uiExpand="1" build="p"/>
      <p:bldP spid="4" grpId="0" build="p"/>
      <p:bldP spid="14" grpId="0"/>
      <p:bldP spid="14" grpId="1"/>
      <p:bldP spid="15" grpId="0"/>
      <p:bldP spid="15" grpId="1"/>
      <p:bldP spid="16" grpId="0"/>
      <p:bldP spid="16" grpId="1"/>
      <p:bldP spid="17" grpId="0"/>
      <p:bldP spid="17" grpId="1"/>
      <p:bldP spid="18" grpId="0"/>
      <p:bldP spid="18" grpId="1"/>
      <p:bldP spid="19" grpId="0"/>
      <p:bldP spid="19" grpId="1"/>
      <p:bldP spid="39" grpId="0" animBg="1"/>
      <p:bldP spid="39" grpId="1" animBg="1"/>
      <p:bldP spid="40" grpId="0" animBg="1"/>
      <p:bldP spid="40" grpId="1" animBg="1"/>
      <p:bldP spid="41" grpId="0" animBg="1"/>
      <p:bldP spid="41" grpId="1" animBg="1"/>
      <p:bldP spid="44" grpId="0" animBg="1"/>
      <p:bldP spid="44" grpId="1" animBg="1"/>
      <p:bldP spid="45" grpId="0" animBg="1"/>
      <p:bldP spid="45" grpId="1" animBg="1"/>
      <p:bldP spid="46" grpId="0" animBg="1"/>
      <p:bldP spid="46" grpId="1" animBg="1"/>
      <p:bldP spid="48" grpId="0" animBg="1"/>
      <p:bldP spid="48" grpId="1" animBg="1"/>
      <p:bldP spid="49" grpId="0" animBg="1"/>
      <p:bldP spid="49"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89699-FC80-49CF-8C0A-040A8E9B699D}"/>
              </a:ext>
            </a:extLst>
          </p:cNvPr>
          <p:cNvSpPr>
            <a:spLocks noGrp="1"/>
          </p:cNvSpPr>
          <p:nvPr>
            <p:ph type="title"/>
          </p:nvPr>
        </p:nvSpPr>
        <p:spPr/>
        <p:txBody>
          <a:bodyPr/>
          <a:lstStyle/>
          <a:p>
            <a:r>
              <a:rPr lang="en-US" dirty="0"/>
              <a:t>Excel Spreadsheet</a:t>
            </a:r>
          </a:p>
        </p:txBody>
      </p:sp>
      <p:sp>
        <p:nvSpPr>
          <p:cNvPr id="3" name="Content Placeholder 2">
            <a:extLst>
              <a:ext uri="{FF2B5EF4-FFF2-40B4-BE49-F238E27FC236}">
                <a16:creationId xmlns:a16="http://schemas.microsoft.com/office/drawing/2014/main" id="{7510D9CC-311D-4462-8DEB-87A37B54218C}"/>
              </a:ext>
            </a:extLst>
          </p:cNvPr>
          <p:cNvSpPr>
            <a:spLocks noGrp="1"/>
          </p:cNvSpPr>
          <p:nvPr>
            <p:ph idx="1"/>
          </p:nvPr>
        </p:nvSpPr>
        <p:spPr/>
        <p:txBody>
          <a:bodyPr/>
          <a:lstStyle/>
          <a:p>
            <a:pPr>
              <a:spcBef>
                <a:spcPts val="10000"/>
              </a:spcBef>
            </a:pPr>
            <a:r>
              <a:rPr lang="en-US" sz="2800" dirty="0"/>
              <a:t>Label Fields</a:t>
            </a:r>
          </a:p>
          <a:p>
            <a:pPr>
              <a:spcBef>
                <a:spcPts val="7800"/>
              </a:spcBef>
            </a:pPr>
            <a:r>
              <a:rPr lang="en-US" sz="2800" dirty="0"/>
              <a:t>Insert Formula (=)</a:t>
            </a:r>
          </a:p>
          <a:p>
            <a:pPr>
              <a:spcBef>
                <a:spcPts val="14000"/>
              </a:spcBef>
            </a:pPr>
            <a:r>
              <a:rPr lang="en-US" sz="2800" dirty="0"/>
              <a:t>62.345.300(3) Excel : </a:t>
            </a:r>
            <a:r>
              <a:rPr lang="en-US" sz="2200" dirty="0"/>
              <a:t>https://floridadep.gov/sites/default/files/62-345_300_3_0.xls</a:t>
            </a:r>
          </a:p>
          <a:p>
            <a:pPr marL="0" indent="0">
              <a:buNone/>
            </a:pPr>
            <a:endParaRPr lang="en-US" dirty="0"/>
          </a:p>
        </p:txBody>
      </p:sp>
      <p:sp>
        <p:nvSpPr>
          <p:cNvPr id="4" name="Text Placeholder 3">
            <a:extLst>
              <a:ext uri="{FF2B5EF4-FFF2-40B4-BE49-F238E27FC236}">
                <a16:creationId xmlns:a16="http://schemas.microsoft.com/office/drawing/2014/main" id="{97B95BBE-6B2D-4A8E-B77E-52B0B1164598}"/>
              </a:ext>
            </a:extLst>
          </p:cNvPr>
          <p:cNvSpPr>
            <a:spLocks noGrp="1"/>
          </p:cNvSpPr>
          <p:nvPr>
            <p:ph type="body" sz="quarter" idx="13"/>
          </p:nvPr>
        </p:nvSpPr>
        <p:spPr/>
        <p:txBody>
          <a:bodyPr/>
          <a:lstStyle/>
          <a:p>
            <a:r>
              <a:rPr lang="en-US" dirty="0"/>
              <a:t>Setting up</a:t>
            </a:r>
          </a:p>
        </p:txBody>
      </p:sp>
      <p:pic>
        <p:nvPicPr>
          <p:cNvPr id="5" name="Picture 4">
            <a:extLst>
              <a:ext uri="{FF2B5EF4-FFF2-40B4-BE49-F238E27FC236}">
                <a16:creationId xmlns:a16="http://schemas.microsoft.com/office/drawing/2014/main" id="{221285B7-9DC1-4927-B8C5-E57CE69D8C59}"/>
              </a:ext>
            </a:extLst>
          </p:cNvPr>
          <p:cNvPicPr>
            <a:picLocks noChangeAspect="1"/>
          </p:cNvPicPr>
          <p:nvPr/>
        </p:nvPicPr>
        <p:blipFill>
          <a:blip r:embed="rId3"/>
          <a:stretch>
            <a:fillRect/>
          </a:stretch>
        </p:blipFill>
        <p:spPr>
          <a:xfrm>
            <a:off x="0" y="2672723"/>
            <a:ext cx="9144000" cy="598155"/>
          </a:xfrm>
          <a:prstGeom prst="rect">
            <a:avLst/>
          </a:prstGeom>
        </p:spPr>
      </p:pic>
      <p:pic>
        <p:nvPicPr>
          <p:cNvPr id="11" name="Picture 10">
            <a:extLst>
              <a:ext uri="{FF2B5EF4-FFF2-40B4-BE49-F238E27FC236}">
                <a16:creationId xmlns:a16="http://schemas.microsoft.com/office/drawing/2014/main" id="{8494FB62-8CE8-4C80-A37E-98968A7052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994785"/>
            <a:ext cx="9144000" cy="1263015"/>
          </a:xfrm>
          <a:prstGeom prst="rect">
            <a:avLst/>
          </a:prstGeom>
        </p:spPr>
      </p:pic>
    </p:spTree>
    <p:extLst>
      <p:ext uri="{BB962C8B-B14F-4D97-AF65-F5344CB8AC3E}">
        <p14:creationId xmlns:p14="http://schemas.microsoft.com/office/powerpoint/2010/main" val="23771682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E046E8E-B29A-46AB-A632-565714CD721C}"/>
              </a:ext>
            </a:extLst>
          </p:cNvPr>
          <p:cNvSpPr>
            <a:spLocks noGrp="1"/>
          </p:cNvSpPr>
          <p:nvPr>
            <p:ph idx="1"/>
          </p:nvPr>
        </p:nvSpPr>
        <p:spPr>
          <a:xfrm>
            <a:off x="228600" y="2128839"/>
            <a:ext cx="8686800" cy="4119561"/>
          </a:xfrm>
        </p:spPr>
        <p:txBody>
          <a:bodyPr/>
          <a:lstStyle/>
          <a:p>
            <a:r>
              <a:rPr lang="en-US" sz="2400" dirty="0"/>
              <a:t>1.0 credit/unit is the value of 1.0 acre of an optimally functioning wetland community.</a:t>
            </a:r>
          </a:p>
          <a:p>
            <a:r>
              <a:rPr lang="en-US" sz="2400" dirty="0"/>
              <a:t>Functional Loss(FL) provides the value of 1 credit</a:t>
            </a:r>
            <a:r>
              <a:rPr lang="en-US" dirty="0"/>
              <a:t>.</a:t>
            </a:r>
          </a:p>
          <a:p>
            <a:r>
              <a:rPr lang="en-US" sz="2400" dirty="0"/>
              <a:t>-1.0 credit/unit is the numerical equivalent of complete loss of wetland functions from 1 acre of </a:t>
            </a:r>
            <a:r>
              <a:rPr lang="en-US" sz="2400" b="1" dirty="0">
                <a:solidFill>
                  <a:srgbClr val="48B3BB"/>
                </a:solidFill>
              </a:rPr>
              <a:t>pristine</a:t>
            </a:r>
            <a:r>
              <a:rPr lang="en-US" sz="2400" dirty="0"/>
              <a:t> wetland.</a:t>
            </a:r>
          </a:p>
          <a:p>
            <a:endParaRPr lang="en-US" dirty="0"/>
          </a:p>
          <a:p>
            <a:endParaRPr lang="en-US" dirty="0"/>
          </a:p>
        </p:txBody>
      </p:sp>
      <p:pic>
        <p:nvPicPr>
          <p:cNvPr id="15" name="Picture 14">
            <a:extLst>
              <a:ext uri="{FF2B5EF4-FFF2-40B4-BE49-F238E27FC236}">
                <a16:creationId xmlns:a16="http://schemas.microsoft.com/office/drawing/2014/main" id="{4C7942BC-CFC5-459E-B7B2-96435E5D0AFD}"/>
              </a:ext>
            </a:extLst>
          </p:cNvPr>
          <p:cNvPicPr>
            <a:picLocks noChangeAspect="1"/>
          </p:cNvPicPr>
          <p:nvPr/>
        </p:nvPicPr>
        <p:blipFill>
          <a:blip r:embed="rId3"/>
          <a:stretch>
            <a:fillRect/>
          </a:stretch>
        </p:blipFill>
        <p:spPr>
          <a:xfrm>
            <a:off x="19844" y="3846294"/>
            <a:ext cx="9144000" cy="954307"/>
          </a:xfrm>
          <a:prstGeom prst="rect">
            <a:avLst/>
          </a:prstGeom>
        </p:spPr>
      </p:pic>
      <p:sp>
        <p:nvSpPr>
          <p:cNvPr id="2" name="Title 1">
            <a:extLst>
              <a:ext uri="{FF2B5EF4-FFF2-40B4-BE49-F238E27FC236}">
                <a16:creationId xmlns:a16="http://schemas.microsoft.com/office/drawing/2014/main" id="{CBB83E11-DE77-4942-95B1-B9DF4FFC8256}"/>
              </a:ext>
            </a:extLst>
          </p:cNvPr>
          <p:cNvSpPr>
            <a:spLocks noGrp="1"/>
          </p:cNvSpPr>
          <p:nvPr>
            <p:ph type="title"/>
          </p:nvPr>
        </p:nvSpPr>
        <p:spPr/>
        <p:txBody>
          <a:bodyPr/>
          <a:lstStyle/>
          <a:p>
            <a:r>
              <a:rPr lang="en-US" dirty="0"/>
              <a:t>Credit/Unit</a:t>
            </a:r>
          </a:p>
        </p:txBody>
      </p:sp>
      <p:sp>
        <p:nvSpPr>
          <p:cNvPr id="4" name="Text Placeholder 3">
            <a:extLst>
              <a:ext uri="{FF2B5EF4-FFF2-40B4-BE49-F238E27FC236}">
                <a16:creationId xmlns:a16="http://schemas.microsoft.com/office/drawing/2014/main" id="{D9F8C054-7F62-468F-82A7-BB70527EF0FB}"/>
              </a:ext>
            </a:extLst>
          </p:cNvPr>
          <p:cNvSpPr>
            <a:spLocks noGrp="1"/>
          </p:cNvSpPr>
          <p:nvPr>
            <p:ph type="body" sz="quarter" idx="13"/>
          </p:nvPr>
        </p:nvSpPr>
        <p:spPr/>
        <p:txBody>
          <a:bodyPr/>
          <a:lstStyle/>
          <a:p>
            <a:r>
              <a:rPr lang="en-US" dirty="0"/>
              <a:t>What is the value?</a:t>
            </a:r>
          </a:p>
        </p:txBody>
      </p:sp>
      <p:grpSp>
        <p:nvGrpSpPr>
          <p:cNvPr id="7" name="Group 6">
            <a:extLst>
              <a:ext uri="{FF2B5EF4-FFF2-40B4-BE49-F238E27FC236}">
                <a16:creationId xmlns:a16="http://schemas.microsoft.com/office/drawing/2014/main" id="{92949534-D962-4034-BA2C-7CA06E465007}"/>
              </a:ext>
            </a:extLst>
          </p:cNvPr>
          <p:cNvGrpSpPr/>
          <p:nvPr/>
        </p:nvGrpSpPr>
        <p:grpSpPr>
          <a:xfrm>
            <a:off x="378251" y="2654299"/>
            <a:ext cx="8460949" cy="2374901"/>
            <a:chOff x="538259" y="2743171"/>
            <a:chExt cx="7828770" cy="2197455"/>
          </a:xfrm>
        </p:grpSpPr>
        <p:pic>
          <p:nvPicPr>
            <p:cNvPr id="16" name="Picture 15">
              <a:extLst>
                <a:ext uri="{FF2B5EF4-FFF2-40B4-BE49-F238E27FC236}">
                  <a16:creationId xmlns:a16="http://schemas.microsoft.com/office/drawing/2014/main" id="{845C354C-C327-4AEF-9476-FFC0F81A2001}"/>
                </a:ext>
              </a:extLst>
            </p:cNvPr>
            <p:cNvPicPr>
              <a:picLocks noChangeAspect="1"/>
            </p:cNvPicPr>
            <p:nvPr/>
          </p:nvPicPr>
          <p:blipFill>
            <a:blip r:embed="rId4" cstate="print"/>
            <a:stretch>
              <a:fillRect/>
            </a:stretch>
          </p:blipFill>
          <p:spPr>
            <a:xfrm>
              <a:off x="538259" y="2743171"/>
              <a:ext cx="3109229" cy="2197455"/>
            </a:xfrm>
            <a:prstGeom prst="rect">
              <a:avLst/>
            </a:prstGeom>
          </p:spPr>
        </p:pic>
        <p:pic>
          <p:nvPicPr>
            <p:cNvPr id="14" name="Picture 13">
              <a:extLst>
                <a:ext uri="{FF2B5EF4-FFF2-40B4-BE49-F238E27FC236}">
                  <a16:creationId xmlns:a16="http://schemas.microsoft.com/office/drawing/2014/main" id="{8D569671-7DB2-443E-9CB7-7D8A0FB6AE7A}"/>
                </a:ext>
              </a:extLst>
            </p:cNvPr>
            <p:cNvPicPr>
              <a:picLocks noChangeAspect="1"/>
            </p:cNvPicPr>
            <p:nvPr/>
          </p:nvPicPr>
          <p:blipFill>
            <a:blip r:embed="rId5"/>
            <a:stretch>
              <a:fillRect/>
            </a:stretch>
          </p:blipFill>
          <p:spPr>
            <a:xfrm>
              <a:off x="5257800" y="2743171"/>
              <a:ext cx="3109229" cy="2197455"/>
            </a:xfrm>
            <a:prstGeom prst="rect">
              <a:avLst/>
            </a:prstGeom>
          </p:spPr>
        </p:pic>
        <p:sp>
          <p:nvSpPr>
            <p:cNvPr id="5" name="Arrow: Right 4">
              <a:extLst>
                <a:ext uri="{FF2B5EF4-FFF2-40B4-BE49-F238E27FC236}">
                  <a16:creationId xmlns:a16="http://schemas.microsoft.com/office/drawing/2014/main" id="{40081D7D-C735-4F1D-A115-9003DD7E2979}"/>
                </a:ext>
              </a:extLst>
            </p:cNvPr>
            <p:cNvSpPr/>
            <p:nvPr/>
          </p:nvSpPr>
          <p:spPr>
            <a:xfrm>
              <a:off x="3886201" y="3519926"/>
              <a:ext cx="990599" cy="219936"/>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9284F823-3C94-4A85-B594-FCD6BD793051}"/>
              </a:ext>
            </a:extLst>
          </p:cNvPr>
          <p:cNvSpPr/>
          <p:nvPr/>
        </p:nvSpPr>
        <p:spPr>
          <a:xfrm>
            <a:off x="5748461" y="4166495"/>
            <a:ext cx="558800" cy="643730"/>
          </a:xfrm>
          <a:prstGeom prst="rect">
            <a:avLst/>
          </a:prstGeom>
          <a:solidFill>
            <a:schemeClr val="accent5">
              <a:lumMod val="7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929730E1-5983-448D-9421-F640E845EF7C}"/>
              </a:ext>
            </a:extLst>
          </p:cNvPr>
          <p:cNvGrpSpPr/>
          <p:nvPr/>
        </p:nvGrpSpPr>
        <p:grpSpPr>
          <a:xfrm>
            <a:off x="2209800" y="2749305"/>
            <a:ext cx="4781235" cy="523249"/>
            <a:chOff x="3009900" y="2527300"/>
            <a:chExt cx="4781235" cy="523249"/>
          </a:xfrm>
        </p:grpSpPr>
        <p:sp>
          <p:nvSpPr>
            <p:cNvPr id="11" name="TextBox 10">
              <a:extLst>
                <a:ext uri="{FF2B5EF4-FFF2-40B4-BE49-F238E27FC236}">
                  <a16:creationId xmlns:a16="http://schemas.microsoft.com/office/drawing/2014/main" id="{1F16E9D3-9594-4EB5-9956-488C12DEDC6E}"/>
                </a:ext>
              </a:extLst>
            </p:cNvPr>
            <p:cNvSpPr txBox="1"/>
            <p:nvPr/>
          </p:nvSpPr>
          <p:spPr>
            <a:xfrm>
              <a:off x="3752850" y="2527329"/>
              <a:ext cx="4038285" cy="523220"/>
            </a:xfrm>
            <a:prstGeom prst="rect">
              <a:avLst/>
            </a:prstGeom>
            <a:noFill/>
          </p:spPr>
          <p:txBody>
            <a:bodyPr wrap="none">
              <a:spAutoFit/>
            </a:bodyPr>
            <a:lstStyle/>
            <a:p>
              <a:pPr>
                <a:defRPr/>
              </a:pPr>
              <a:r>
                <a:rPr lang="en-US" sz="2800" dirty="0">
                  <a:latin typeface="Franklin Gothic Demi" panose="020B0703020102020204" pitchFamily="34" charset="0"/>
                </a:rPr>
                <a:t>Impact </a:t>
              </a:r>
              <a:r>
                <a:rPr lang="en-US" sz="2800" dirty="0">
                  <a:latin typeface="Symbol" panose="05050102010706020507" pitchFamily="18" charset="2"/>
                </a:rPr>
                <a:t>D</a:t>
              </a:r>
              <a:r>
                <a:rPr lang="en-US" sz="2800" dirty="0">
                  <a:latin typeface="Franklin Gothic Demi" panose="020B0703020102020204" pitchFamily="34" charset="0"/>
                </a:rPr>
                <a:t> * Impact acres</a:t>
              </a:r>
            </a:p>
          </p:txBody>
        </p:sp>
        <p:sp>
          <p:nvSpPr>
            <p:cNvPr id="12" name="TextBox 11">
              <a:extLst>
                <a:ext uri="{FF2B5EF4-FFF2-40B4-BE49-F238E27FC236}">
                  <a16:creationId xmlns:a16="http://schemas.microsoft.com/office/drawing/2014/main" id="{C73E5ED6-52D2-4FD7-B85E-FA23564E070F}"/>
                </a:ext>
              </a:extLst>
            </p:cNvPr>
            <p:cNvSpPr txBox="1"/>
            <p:nvPr/>
          </p:nvSpPr>
          <p:spPr>
            <a:xfrm>
              <a:off x="3009900" y="2527300"/>
              <a:ext cx="864339" cy="523220"/>
            </a:xfrm>
            <a:prstGeom prst="rect">
              <a:avLst/>
            </a:prstGeom>
            <a:noFill/>
          </p:spPr>
          <p:txBody>
            <a:bodyPr wrap="none">
              <a:spAutoFit/>
            </a:bodyPr>
            <a:lstStyle/>
            <a:p>
              <a:pPr>
                <a:defRPr/>
              </a:pPr>
              <a:r>
                <a:rPr lang="en-US" sz="2800" dirty="0">
                  <a:latin typeface="Franklin Gothic Demi" panose="020B0703020102020204" pitchFamily="34" charset="0"/>
                </a:rPr>
                <a:t>FL =</a:t>
              </a:r>
            </a:p>
          </p:txBody>
        </p:sp>
      </p:grpSp>
      <p:sp>
        <p:nvSpPr>
          <p:cNvPr id="18" name="Rectangle 17">
            <a:extLst>
              <a:ext uri="{FF2B5EF4-FFF2-40B4-BE49-F238E27FC236}">
                <a16:creationId xmlns:a16="http://schemas.microsoft.com/office/drawing/2014/main" id="{494D910C-1B8A-47F3-952E-E9F652598F7C}"/>
              </a:ext>
            </a:extLst>
          </p:cNvPr>
          <p:cNvSpPr/>
          <p:nvPr/>
        </p:nvSpPr>
        <p:spPr>
          <a:xfrm>
            <a:off x="3049307" y="2862283"/>
            <a:ext cx="1525200" cy="368300"/>
          </a:xfrm>
          <a:prstGeom prst="rect">
            <a:avLst/>
          </a:prstGeom>
          <a:solidFill>
            <a:schemeClr val="accent6">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9" name="Rectangle 18">
            <a:extLst>
              <a:ext uri="{FF2B5EF4-FFF2-40B4-BE49-F238E27FC236}">
                <a16:creationId xmlns:a16="http://schemas.microsoft.com/office/drawing/2014/main" id="{09BD3E84-FCFF-4688-A8BF-8AE857CB08AF}"/>
              </a:ext>
            </a:extLst>
          </p:cNvPr>
          <p:cNvSpPr/>
          <p:nvPr/>
        </p:nvSpPr>
        <p:spPr>
          <a:xfrm>
            <a:off x="7421833" y="4181475"/>
            <a:ext cx="636137" cy="614314"/>
          </a:xfrm>
          <a:prstGeom prst="rect">
            <a:avLst/>
          </a:prstGeom>
          <a:solidFill>
            <a:schemeClr val="accent6">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25">
            <a:extLst>
              <a:ext uri="{FF2B5EF4-FFF2-40B4-BE49-F238E27FC236}">
                <a16:creationId xmlns:a16="http://schemas.microsoft.com/office/drawing/2014/main" id="{1D563334-ACD3-4ABF-B689-9BEEF30A3ACD}"/>
              </a:ext>
            </a:extLst>
          </p:cNvPr>
          <p:cNvGrpSpPr/>
          <p:nvPr/>
        </p:nvGrpSpPr>
        <p:grpSpPr>
          <a:xfrm>
            <a:off x="3352800" y="2655953"/>
            <a:ext cx="2395332" cy="847440"/>
            <a:chOff x="9284654" y="7086600"/>
            <a:chExt cx="2395332" cy="847440"/>
          </a:xfrm>
        </p:grpSpPr>
        <p:sp>
          <p:nvSpPr>
            <p:cNvPr id="20" name="TextBox 19">
              <a:extLst>
                <a:ext uri="{FF2B5EF4-FFF2-40B4-BE49-F238E27FC236}">
                  <a16:creationId xmlns:a16="http://schemas.microsoft.com/office/drawing/2014/main" id="{150EF5EB-4984-48B2-9467-FA3F647FD5BF}"/>
                </a:ext>
              </a:extLst>
            </p:cNvPr>
            <p:cNvSpPr txBox="1"/>
            <p:nvPr/>
          </p:nvSpPr>
          <p:spPr>
            <a:xfrm>
              <a:off x="9829800" y="7086600"/>
              <a:ext cx="1850186" cy="523220"/>
            </a:xfrm>
            <a:prstGeom prst="rect">
              <a:avLst/>
            </a:prstGeom>
            <a:noFill/>
          </p:spPr>
          <p:txBody>
            <a:bodyPr wrap="none">
              <a:spAutoFit/>
            </a:bodyPr>
            <a:lstStyle/>
            <a:p>
              <a:pPr>
                <a:defRPr/>
              </a:pPr>
              <a:r>
                <a:rPr lang="en-US" sz="2800" dirty="0">
                  <a:latin typeface="Franklin Gothic Demi" panose="020B0703020102020204" pitchFamily="34" charset="0"/>
                </a:rPr>
                <a:t>With – Cur</a:t>
              </a:r>
            </a:p>
          </p:txBody>
        </p:sp>
        <p:sp>
          <p:nvSpPr>
            <p:cNvPr id="21" name="TextBox 20">
              <a:extLst>
                <a:ext uri="{FF2B5EF4-FFF2-40B4-BE49-F238E27FC236}">
                  <a16:creationId xmlns:a16="http://schemas.microsoft.com/office/drawing/2014/main" id="{154205A4-0835-4832-8493-FA4D12F732D0}"/>
                </a:ext>
              </a:extLst>
            </p:cNvPr>
            <p:cNvSpPr txBox="1"/>
            <p:nvPr/>
          </p:nvSpPr>
          <p:spPr>
            <a:xfrm>
              <a:off x="9284654" y="7212213"/>
              <a:ext cx="716863" cy="523220"/>
            </a:xfrm>
            <a:prstGeom prst="rect">
              <a:avLst/>
            </a:prstGeom>
            <a:noFill/>
          </p:spPr>
          <p:txBody>
            <a:bodyPr wrap="none">
              <a:spAutoFit/>
            </a:bodyPr>
            <a:lstStyle/>
            <a:p>
              <a:pPr>
                <a:defRPr/>
              </a:pPr>
              <a:r>
                <a:rPr lang="en-US" sz="2800" dirty="0">
                  <a:latin typeface="Symbol" panose="05050102010706020507" pitchFamily="18" charset="2"/>
                </a:rPr>
                <a:t>D</a:t>
              </a:r>
              <a:r>
                <a:rPr lang="en-US" sz="2800" dirty="0">
                  <a:latin typeface="Franklin Gothic Demi" panose="020B0703020102020204" pitchFamily="34" charset="0"/>
                </a:rPr>
                <a:t> =</a:t>
              </a:r>
            </a:p>
          </p:txBody>
        </p:sp>
        <p:cxnSp>
          <p:nvCxnSpPr>
            <p:cNvPr id="22" name="Straight Connector 21">
              <a:extLst>
                <a:ext uri="{FF2B5EF4-FFF2-40B4-BE49-F238E27FC236}">
                  <a16:creationId xmlns:a16="http://schemas.microsoft.com/office/drawing/2014/main" id="{CE2CF984-C685-4102-99A7-C1806FB2A0AF}"/>
                </a:ext>
              </a:extLst>
            </p:cNvPr>
            <p:cNvCxnSpPr>
              <a:cxnSpLocks/>
            </p:cNvCxnSpPr>
            <p:nvPr/>
          </p:nvCxnSpPr>
          <p:spPr>
            <a:xfrm>
              <a:off x="11012433" y="7499855"/>
              <a:ext cx="58536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5940489-BD0B-4F9D-9237-6A3CE29249BB}"/>
                </a:ext>
              </a:extLst>
            </p:cNvPr>
            <p:cNvCxnSpPr>
              <a:cxnSpLocks/>
            </p:cNvCxnSpPr>
            <p:nvPr/>
          </p:nvCxnSpPr>
          <p:spPr>
            <a:xfrm>
              <a:off x="9950934" y="7499855"/>
              <a:ext cx="69834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5BC35DBD-B02E-41F8-8149-6E30B6B33107}"/>
                </a:ext>
              </a:extLst>
            </p:cNvPr>
            <p:cNvSpPr txBox="1"/>
            <p:nvPr/>
          </p:nvSpPr>
          <p:spPr>
            <a:xfrm>
              <a:off x="9987398" y="7405160"/>
              <a:ext cx="604653" cy="523220"/>
            </a:xfrm>
            <a:prstGeom prst="rect">
              <a:avLst/>
            </a:prstGeom>
            <a:noFill/>
          </p:spPr>
          <p:txBody>
            <a:bodyPr wrap="none" rtlCol="0">
              <a:spAutoFit/>
            </a:bodyPr>
            <a:lstStyle/>
            <a:p>
              <a:r>
                <a:rPr lang="en-US" sz="2800" dirty="0">
                  <a:latin typeface="Franklin Gothic Demi" panose="020B0703020102020204" pitchFamily="34" charset="0"/>
                </a:rPr>
                <a:t>30</a:t>
              </a:r>
            </a:p>
          </p:txBody>
        </p:sp>
        <p:sp>
          <p:nvSpPr>
            <p:cNvPr id="25" name="TextBox 24">
              <a:extLst>
                <a:ext uri="{FF2B5EF4-FFF2-40B4-BE49-F238E27FC236}">
                  <a16:creationId xmlns:a16="http://schemas.microsoft.com/office/drawing/2014/main" id="{7243166E-7B3B-467F-81FD-EF4E74837035}"/>
                </a:ext>
              </a:extLst>
            </p:cNvPr>
            <p:cNvSpPr txBox="1"/>
            <p:nvPr/>
          </p:nvSpPr>
          <p:spPr>
            <a:xfrm>
              <a:off x="11034237" y="7410820"/>
              <a:ext cx="604653" cy="523220"/>
            </a:xfrm>
            <a:prstGeom prst="rect">
              <a:avLst/>
            </a:prstGeom>
            <a:noFill/>
          </p:spPr>
          <p:txBody>
            <a:bodyPr wrap="none" rtlCol="0">
              <a:spAutoFit/>
            </a:bodyPr>
            <a:lstStyle/>
            <a:p>
              <a:r>
                <a:rPr lang="en-US" sz="2800" dirty="0">
                  <a:latin typeface="Franklin Gothic Demi" panose="020B0703020102020204" pitchFamily="34" charset="0"/>
                </a:rPr>
                <a:t>30</a:t>
              </a:r>
            </a:p>
          </p:txBody>
        </p:sp>
      </p:grpSp>
      <p:sp>
        <p:nvSpPr>
          <p:cNvPr id="28" name="Rectangle 27">
            <a:extLst>
              <a:ext uri="{FF2B5EF4-FFF2-40B4-BE49-F238E27FC236}">
                <a16:creationId xmlns:a16="http://schemas.microsoft.com/office/drawing/2014/main" id="{ED2B0883-B5EA-4684-BAB1-2AFD91B2B984}"/>
              </a:ext>
            </a:extLst>
          </p:cNvPr>
          <p:cNvSpPr/>
          <p:nvPr/>
        </p:nvSpPr>
        <p:spPr>
          <a:xfrm>
            <a:off x="4019079" y="2744988"/>
            <a:ext cx="720145" cy="324181"/>
          </a:xfrm>
          <a:prstGeom prst="rect">
            <a:avLst/>
          </a:prstGeom>
          <a:solidFill>
            <a:srgbClr val="FFFF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194DA32D-207B-4A51-BFC8-AB21D455BEB4}"/>
              </a:ext>
            </a:extLst>
          </p:cNvPr>
          <p:cNvSpPr/>
          <p:nvPr/>
        </p:nvSpPr>
        <p:spPr>
          <a:xfrm>
            <a:off x="6296146" y="4169569"/>
            <a:ext cx="558801" cy="611784"/>
          </a:xfrm>
          <a:prstGeom prst="rect">
            <a:avLst/>
          </a:prstGeom>
          <a:solidFill>
            <a:srgbClr val="FFFF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23A53C49-6BA1-412D-928E-88E483CAB7D3}"/>
              </a:ext>
            </a:extLst>
          </p:cNvPr>
          <p:cNvSpPr/>
          <p:nvPr/>
        </p:nvSpPr>
        <p:spPr>
          <a:xfrm>
            <a:off x="5093842" y="2785270"/>
            <a:ext cx="634998" cy="283898"/>
          </a:xfrm>
          <a:prstGeom prst="rect">
            <a:avLst/>
          </a:prstGeom>
          <a:solidFill>
            <a:schemeClr val="accent5">
              <a:lumMod val="7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FCF3B3F5-3F7D-4D03-B646-DB43EA07243C}"/>
              </a:ext>
            </a:extLst>
          </p:cNvPr>
          <p:cNvSpPr/>
          <p:nvPr/>
        </p:nvSpPr>
        <p:spPr>
          <a:xfrm>
            <a:off x="3409479" y="2895600"/>
            <a:ext cx="334222" cy="409185"/>
          </a:xfrm>
          <a:prstGeom prst="rect">
            <a:avLst/>
          </a:prstGeom>
          <a:solidFill>
            <a:schemeClr val="accent6">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56584818-448B-4821-980A-141880641C03}"/>
              </a:ext>
            </a:extLst>
          </p:cNvPr>
          <p:cNvSpPr/>
          <p:nvPr/>
        </p:nvSpPr>
        <p:spPr>
          <a:xfrm>
            <a:off x="4805268" y="2862282"/>
            <a:ext cx="2245754" cy="344407"/>
          </a:xfrm>
          <a:prstGeom prst="rect">
            <a:avLst/>
          </a:prstGeom>
          <a:solidFill>
            <a:schemeClr val="accent2">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33" name="Rectangle 32">
            <a:extLst>
              <a:ext uri="{FF2B5EF4-FFF2-40B4-BE49-F238E27FC236}">
                <a16:creationId xmlns:a16="http://schemas.microsoft.com/office/drawing/2014/main" id="{D439160B-2D7D-4B65-961A-D1A48C18F1F1}"/>
              </a:ext>
            </a:extLst>
          </p:cNvPr>
          <p:cNvSpPr/>
          <p:nvPr/>
        </p:nvSpPr>
        <p:spPr>
          <a:xfrm>
            <a:off x="2277819" y="2862283"/>
            <a:ext cx="469342" cy="347814"/>
          </a:xfrm>
          <a:prstGeom prst="rect">
            <a:avLst/>
          </a:prstGeom>
          <a:solidFill>
            <a:srgbClr val="FF00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34" name="Rectangle 33">
            <a:extLst>
              <a:ext uri="{FF2B5EF4-FFF2-40B4-BE49-F238E27FC236}">
                <a16:creationId xmlns:a16="http://schemas.microsoft.com/office/drawing/2014/main" id="{23039BDA-65F6-4960-BA76-06300C6AECA0}"/>
              </a:ext>
            </a:extLst>
          </p:cNvPr>
          <p:cNvSpPr/>
          <p:nvPr/>
        </p:nvSpPr>
        <p:spPr>
          <a:xfrm>
            <a:off x="8050248" y="4171258"/>
            <a:ext cx="552873" cy="614858"/>
          </a:xfrm>
          <a:prstGeom prst="rect">
            <a:avLst/>
          </a:prstGeom>
          <a:solidFill>
            <a:schemeClr val="accent2">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35" name="Rectangle 34">
            <a:extLst>
              <a:ext uri="{FF2B5EF4-FFF2-40B4-BE49-F238E27FC236}">
                <a16:creationId xmlns:a16="http://schemas.microsoft.com/office/drawing/2014/main" id="{B433DE81-D349-4295-9212-9B5EEE7E74F2}"/>
              </a:ext>
            </a:extLst>
          </p:cNvPr>
          <p:cNvSpPr/>
          <p:nvPr/>
        </p:nvSpPr>
        <p:spPr>
          <a:xfrm>
            <a:off x="8603121" y="4166495"/>
            <a:ext cx="531017" cy="614858"/>
          </a:xfrm>
          <a:prstGeom prst="rect">
            <a:avLst/>
          </a:prstGeom>
          <a:solidFill>
            <a:srgbClr val="FF00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36" name="Rectangle 35">
            <a:extLst>
              <a:ext uri="{FF2B5EF4-FFF2-40B4-BE49-F238E27FC236}">
                <a16:creationId xmlns:a16="http://schemas.microsoft.com/office/drawing/2014/main" id="{BE8C581D-0ADF-4675-B1A9-E85BB82AC453}"/>
              </a:ext>
            </a:extLst>
          </p:cNvPr>
          <p:cNvSpPr/>
          <p:nvPr/>
        </p:nvSpPr>
        <p:spPr>
          <a:xfrm>
            <a:off x="7421833" y="4166495"/>
            <a:ext cx="625773" cy="614858"/>
          </a:xfrm>
          <a:prstGeom prst="rect">
            <a:avLst/>
          </a:prstGeom>
          <a:solidFill>
            <a:schemeClr val="accent6">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04709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7"/>
                                        </p:tgtEl>
                                        <p:attrNameLst>
                                          <p:attrName>style.visibility</p:attrName>
                                        </p:attrNameLst>
                                      </p:cBhvr>
                                      <p:to>
                                        <p:strVal val="hidden"/>
                                      </p:to>
                                    </p:set>
                                  </p:childTnLst>
                                </p:cTn>
                              </p:par>
                              <p:par>
                                <p:cTn id="19" presetID="1"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xit" presetSubtype="0" fill="hold" grpId="1" nodeType="clickEffect">
                                  <p:stCondLst>
                                    <p:cond delay="0"/>
                                  </p:stCondLst>
                                  <p:childTnLst>
                                    <p:set>
                                      <p:cBhvr>
                                        <p:cTn id="44" dur="1" fill="hold">
                                          <p:stCondLst>
                                            <p:cond delay="0"/>
                                          </p:stCondLst>
                                        </p:cTn>
                                        <p:tgtEl>
                                          <p:spTgt spid="29"/>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17"/>
                                        </p:tgtEl>
                                        <p:attrNameLst>
                                          <p:attrName>style.visibility</p:attrName>
                                        </p:attrNameLst>
                                      </p:cBhvr>
                                      <p:to>
                                        <p:strVal val="hidden"/>
                                      </p:to>
                                    </p:set>
                                  </p:childTnLst>
                                </p:cTn>
                              </p:par>
                              <p:par>
                                <p:cTn id="47" presetID="1" presetClass="exit" presetSubtype="0" fill="hold" nodeType="withEffect">
                                  <p:stCondLst>
                                    <p:cond delay="0"/>
                                  </p:stCondLst>
                                  <p:childTnLst>
                                    <p:set>
                                      <p:cBhvr>
                                        <p:cTn id="48" dur="1" fill="hold">
                                          <p:stCondLst>
                                            <p:cond delay="0"/>
                                          </p:stCondLst>
                                        </p:cTn>
                                        <p:tgtEl>
                                          <p:spTgt spid="26"/>
                                        </p:tgtEl>
                                        <p:attrNameLst>
                                          <p:attrName>style.visibility</p:attrName>
                                        </p:attrNameLst>
                                      </p:cBhvr>
                                      <p:to>
                                        <p:strVal val="hidden"/>
                                      </p:to>
                                    </p:set>
                                  </p:childTnLst>
                                </p:cTn>
                              </p:par>
                              <p:par>
                                <p:cTn id="49" presetID="1" presetClass="exit" presetSubtype="0" fill="hold" grpId="1" nodeType="withEffect">
                                  <p:stCondLst>
                                    <p:cond delay="0"/>
                                  </p:stCondLst>
                                  <p:childTnLst>
                                    <p:set>
                                      <p:cBhvr>
                                        <p:cTn id="50" dur="1" fill="hold">
                                          <p:stCondLst>
                                            <p:cond delay="0"/>
                                          </p:stCondLst>
                                        </p:cTn>
                                        <p:tgtEl>
                                          <p:spTgt spid="28"/>
                                        </p:tgtEl>
                                        <p:attrNameLst>
                                          <p:attrName>style.visibility</p:attrName>
                                        </p:attrNameLst>
                                      </p:cBhvr>
                                      <p:to>
                                        <p:strVal val="hidden"/>
                                      </p:to>
                                    </p:set>
                                  </p:childTnLst>
                                </p:cTn>
                              </p:par>
                              <p:par>
                                <p:cTn id="51" presetID="1" presetClass="exit" presetSubtype="0" fill="hold" grpId="1" nodeType="withEffect">
                                  <p:stCondLst>
                                    <p:cond delay="0"/>
                                  </p:stCondLst>
                                  <p:childTnLst>
                                    <p:set>
                                      <p:cBhvr>
                                        <p:cTn id="52" dur="1" fill="hold">
                                          <p:stCondLst>
                                            <p:cond delay="0"/>
                                          </p:stCondLst>
                                        </p:cTn>
                                        <p:tgtEl>
                                          <p:spTgt spid="30"/>
                                        </p:tgtEl>
                                        <p:attrNameLst>
                                          <p:attrName>style.visibility</p:attrName>
                                        </p:attrNameLst>
                                      </p:cBhvr>
                                      <p:to>
                                        <p:strVal val="hidden"/>
                                      </p:to>
                                    </p:set>
                                  </p:childTnLst>
                                </p:cTn>
                              </p:par>
                              <p:par>
                                <p:cTn id="53" presetID="1" presetClass="exit" presetSubtype="0" fill="hold" grpId="1" nodeType="withEffect">
                                  <p:stCondLst>
                                    <p:cond delay="0"/>
                                  </p:stCondLst>
                                  <p:childTnLst>
                                    <p:set>
                                      <p:cBhvr>
                                        <p:cTn id="54" dur="1" fill="hold">
                                          <p:stCondLst>
                                            <p:cond delay="0"/>
                                          </p:stCondLst>
                                        </p:cTn>
                                        <p:tgtEl>
                                          <p:spTgt spid="31"/>
                                        </p:tgtEl>
                                        <p:attrNameLst>
                                          <p:attrName>style.visibility</p:attrName>
                                        </p:attrNameLst>
                                      </p:cBhvr>
                                      <p:to>
                                        <p:strVal val="hidden"/>
                                      </p:to>
                                    </p:set>
                                  </p:childTnLst>
                                </p:cTn>
                              </p:par>
                              <p:par>
                                <p:cTn id="55" presetID="1" presetClass="exit" presetSubtype="0" fill="hold" grpId="1" nodeType="withEffect">
                                  <p:stCondLst>
                                    <p:cond delay="0"/>
                                  </p:stCondLst>
                                  <p:childTnLst>
                                    <p:set>
                                      <p:cBhvr>
                                        <p:cTn id="56" dur="1" fill="hold">
                                          <p:stCondLst>
                                            <p:cond delay="0"/>
                                          </p:stCondLst>
                                        </p:cTn>
                                        <p:tgtEl>
                                          <p:spTgt spid="19"/>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13"/>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18"/>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36"/>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32"/>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34"/>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33"/>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7" grpId="0" animBg="1"/>
      <p:bldP spid="17" grpId="1" animBg="1"/>
      <p:bldP spid="18" grpId="0" animBg="1"/>
      <p:bldP spid="19" grpId="0" animBg="1"/>
      <p:bldP spid="19" grpId="1" animBg="1"/>
      <p:bldP spid="28" grpId="0" animBg="1"/>
      <p:bldP spid="28" grpId="1" animBg="1"/>
      <p:bldP spid="29" grpId="0" animBg="1"/>
      <p:bldP spid="29" grpId="1" animBg="1"/>
      <p:bldP spid="30" grpId="0" animBg="1"/>
      <p:bldP spid="30" grpId="1" animBg="1"/>
      <p:bldP spid="31" grpId="0" animBg="1"/>
      <p:bldP spid="31" grpId="1" animBg="1"/>
      <p:bldP spid="32" grpId="0" animBg="1"/>
      <p:bldP spid="33" grpId="0" animBg="1"/>
      <p:bldP spid="34" grpId="0" animBg="1"/>
      <p:bldP spid="35" grpId="0" animBg="1"/>
      <p:bldP spid="36" grpId="0"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DEP Refreshed">
      <a:majorFont>
        <a:latin typeface="League Gothic"/>
        <a:ea typeface=""/>
        <a:cs typeface=""/>
      </a:majorFont>
      <a:minorFont>
        <a:latin typeface="League Gothic"/>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_Refreshed_Logo_version4 [Read-Only]" id="{77629649-F2CC-455D-9C44-B54F921D058A}" vid="{EBD03CF1-FB44-486E-A552-C78CB414B03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Document" ma:contentTypeID="0x01010012BE9B3F54A6954E918F7C88C09D8EF0" ma:contentTypeVersion="2" ma:contentTypeDescription="Create a new document." ma:contentTypeScope="" ma:versionID="50695ed675646c966cd017f00417a1a1">
  <xsd:schema xmlns:xsd="http://www.w3.org/2001/XMLSchema" xmlns:xs="http://www.w3.org/2001/XMLSchema" xmlns:p="http://schemas.microsoft.com/office/2006/metadata/properties" xmlns:ns2="ed83551b-1c74-4eb0-a689-e3b00317a30f" xmlns:ns3="21106d5d-8d90-40b9-a640-771a3308374d" targetNamespace="http://schemas.microsoft.com/office/2006/metadata/properties" ma:root="true" ma:fieldsID="1f16541759f5a049110b3a92734667d8" ns2:_="" ns3:_="">
    <xsd:import namespace="ed83551b-1c74-4eb0-a689-e3b00317a30f"/>
    <xsd:import namespace="21106d5d-8d90-40b9-a640-771a3308374d"/>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d83551b-1c74-4eb0-a689-e3b00317a30f"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21106d5d-8d90-40b9-a640-771a3308374d"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dlc_DocId xmlns="ed83551b-1c74-4eb0-a689-e3b00317a30f">NPVFY6KNS3ZM-539942623-1</_dlc_DocId>
    <_dlc_DocIdUrl xmlns="ed83551b-1c74-4eb0-a689-e3b00317a30f">
      <Url>https://floridadep.sharepoint.com/wrm/_layouts/15/DocIdRedir.aspx?ID=NPVFY6KNS3ZM-539942623-1</Url>
      <Description>NPVFY6KNS3ZM-539942623-1</Description>
    </_dlc_DocIdUrl>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89F501B-86A7-4497-A959-A847A9088E40}">
  <ds:schemaRefs>
    <ds:schemaRef ds:uri="http://schemas.microsoft.com/sharepoint/events"/>
  </ds:schemaRefs>
</ds:datastoreItem>
</file>

<file path=customXml/itemProps2.xml><?xml version="1.0" encoding="utf-8"?>
<ds:datastoreItem xmlns:ds="http://schemas.openxmlformats.org/officeDocument/2006/customXml" ds:itemID="{63987B86-2317-4DCD-B78C-E621E529786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d83551b-1c74-4eb0-a689-e3b00317a30f"/>
    <ds:schemaRef ds:uri="21106d5d-8d90-40b9-a640-771a3308374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F680797-5E20-4722-B970-AD9E84AD2BAB}">
  <ds:schemaRefs>
    <ds:schemaRef ds:uri="http://schemas.openxmlformats.org/package/2006/metadata/core-properties"/>
    <ds:schemaRef ds:uri="http://schemas.microsoft.com/office/2006/documentManagement/types"/>
    <ds:schemaRef ds:uri="21106d5d-8d90-40b9-a640-771a3308374d"/>
    <ds:schemaRef ds:uri="http://purl.org/dc/elements/1.1/"/>
    <ds:schemaRef ds:uri="http://schemas.microsoft.com/office/2006/metadata/properties"/>
    <ds:schemaRef ds:uri="ed83551b-1c74-4eb0-a689-e3b00317a30f"/>
    <ds:schemaRef ds:uri="http://purl.org/dc/terms/"/>
    <ds:schemaRef ds:uri="http://schemas.microsoft.com/office/infopath/2007/PartnerControls"/>
    <ds:schemaRef ds:uri="http://www.w3.org/XML/1998/namespace"/>
    <ds:schemaRef ds:uri="http://purl.org/dc/dcmitype/"/>
  </ds:schemaRefs>
</ds:datastoreItem>
</file>

<file path=customXml/itemProps4.xml><?xml version="1.0" encoding="utf-8"?>
<ds:datastoreItem xmlns:ds="http://schemas.openxmlformats.org/officeDocument/2006/customXml" ds:itemID="{F228649B-67DC-467A-9B28-2BE55CDF262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DEP_Refreshed_Logo_version4</Template>
  <TotalTime>11051</TotalTime>
  <Words>3356</Words>
  <Application>Microsoft Office PowerPoint</Application>
  <PresentationFormat>On-screen Show (4:3)</PresentationFormat>
  <Paragraphs>588</Paragraphs>
  <Slides>24</Slides>
  <Notes>19</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24</vt:i4>
      </vt:variant>
    </vt:vector>
  </HeadingPairs>
  <TitlesOfParts>
    <vt:vector size="31" baseType="lpstr">
      <vt:lpstr>Arial</vt:lpstr>
      <vt:lpstr>Calibri</vt:lpstr>
      <vt:lpstr>Franklin Gothic Demi</vt:lpstr>
      <vt:lpstr>League Gothic</vt:lpstr>
      <vt:lpstr>Symbol</vt:lpstr>
      <vt:lpstr>Office Theme</vt:lpstr>
      <vt:lpstr>Worksheet</vt:lpstr>
      <vt:lpstr>UMAM CALCULATIONS</vt:lpstr>
      <vt:lpstr>The Rule</vt:lpstr>
      <vt:lpstr>“No Net Loss” </vt:lpstr>
      <vt:lpstr>UMAM Is A Tool</vt:lpstr>
      <vt:lpstr>UMAM Procedure</vt:lpstr>
      <vt:lpstr>The Calculations</vt:lpstr>
      <vt:lpstr>Equations </vt:lpstr>
      <vt:lpstr>Excel Spreadsheet</vt:lpstr>
      <vt:lpstr>Credit/Unit</vt:lpstr>
      <vt:lpstr>Mitigation For Loss</vt:lpstr>
      <vt:lpstr>Types of Mitigation </vt:lpstr>
      <vt:lpstr>Adjustments</vt:lpstr>
      <vt:lpstr>Preservation</vt:lpstr>
      <vt:lpstr>Enhancement</vt:lpstr>
      <vt:lpstr>Creation</vt:lpstr>
      <vt:lpstr>Summary</vt:lpstr>
      <vt:lpstr>The Calculations</vt:lpstr>
      <vt:lpstr>Application</vt:lpstr>
      <vt:lpstr>Application</vt:lpstr>
      <vt:lpstr>Application</vt:lpstr>
      <vt:lpstr>UMAM Rounding</vt:lpstr>
      <vt:lpstr>UMAM Rounding 2</vt:lpstr>
      <vt:lpstr>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Deegan, Evie</dc:creator>
  <cp:lastModifiedBy>James, Mac</cp:lastModifiedBy>
  <cp:revision>264</cp:revision>
  <dcterms:created xsi:type="dcterms:W3CDTF">2018-09-10T19:45:24Z</dcterms:created>
  <dcterms:modified xsi:type="dcterms:W3CDTF">2020-01-15T21:09:02Z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0x01010012BE9B3F54A6954E918F7C88C09D8EF0</vt:lpwstr>
  </property>
  <property fmtid="{D5CDD505-2E9C-101B-9397-08002B2CF9AE}" pid="3" name="_dlc_DocIdItemGuid">
    <vt:lpwstr>69d4db98-a2ab-4144-a5bb-530587e33cc9</vt:lpwstr>
  </property>
</Properties>
</file>