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256" r:id="rId2"/>
    <p:sldId id="333" r:id="rId3"/>
    <p:sldId id="272" r:id="rId4"/>
    <p:sldId id="349" r:id="rId5"/>
    <p:sldId id="307" r:id="rId6"/>
    <p:sldId id="348" r:id="rId7"/>
    <p:sldId id="350" r:id="rId8"/>
    <p:sldId id="274" r:id="rId9"/>
    <p:sldId id="261" r:id="rId10"/>
    <p:sldId id="273" r:id="rId11"/>
    <p:sldId id="340" r:id="rId12"/>
    <p:sldId id="258" r:id="rId13"/>
    <p:sldId id="334" r:id="rId14"/>
    <p:sldId id="344" r:id="rId15"/>
    <p:sldId id="341" r:id="rId16"/>
    <p:sldId id="271" r:id="rId17"/>
    <p:sldId id="351" r:id="rId18"/>
    <p:sldId id="342" r:id="rId19"/>
    <p:sldId id="277" r:id="rId20"/>
    <p:sldId id="326" r:id="rId21"/>
    <p:sldId id="268" r:id="rId22"/>
    <p:sldId id="352" r:id="rId23"/>
    <p:sldId id="345" r:id="rId24"/>
    <p:sldId id="331" r:id="rId25"/>
    <p:sldId id="332" r:id="rId26"/>
    <p:sldId id="343" r:id="rId27"/>
    <p:sldId id="318" r:id="rId28"/>
    <p:sldId id="319" r:id="rId29"/>
    <p:sldId id="346" r:id="rId30"/>
    <p:sldId id="317" r:id="rId31"/>
    <p:sldId id="265" r:id="rId32"/>
    <p:sldId id="276" r:id="rId33"/>
    <p:sldId id="302" r:id="rId34"/>
    <p:sldId id="301" r:id="rId35"/>
    <p:sldId id="347" r:id="rId36"/>
    <p:sldId id="299" r:id="rId37"/>
    <p:sldId id="264" r:id="rId38"/>
    <p:sldId id="295" r:id="rId39"/>
    <p:sldId id="324" r:id="rId40"/>
    <p:sldId id="325" r:id="rId41"/>
    <p:sldId id="296" r:id="rId42"/>
    <p:sldId id="297" r:id="rId43"/>
    <p:sldId id="278" r:id="rId44"/>
    <p:sldId id="354" r:id="rId45"/>
    <p:sldId id="305" r:id="rId46"/>
    <p:sldId id="300" r:id="rId47"/>
    <p:sldId id="266" r:id="rId48"/>
    <p:sldId id="335" r:id="rId49"/>
    <p:sldId id="267" r:id="rId50"/>
    <p:sldId id="338" r:id="rId51"/>
    <p:sldId id="330" r:id="rId52"/>
    <p:sldId id="316" r:id="rId53"/>
    <p:sldId id="284" r:id="rId54"/>
    <p:sldId id="285" r:id="rId55"/>
    <p:sldId id="286" r:id="rId56"/>
    <p:sldId id="308" r:id="rId57"/>
    <p:sldId id="287" r:id="rId58"/>
    <p:sldId id="327" r:id="rId59"/>
    <p:sldId id="294" r:id="rId60"/>
    <p:sldId id="312" r:id="rId61"/>
    <p:sldId id="288" r:id="rId62"/>
    <p:sldId id="291" r:id="rId63"/>
    <p:sldId id="328" r:id="rId64"/>
    <p:sldId id="356" r:id="rId65"/>
    <p:sldId id="304" r:id="rId66"/>
    <p:sldId id="292" r:id="rId67"/>
    <p:sldId id="293" r:id="rId68"/>
    <p:sldId id="311" r:id="rId69"/>
    <p:sldId id="290" r:id="rId70"/>
    <p:sldId id="310" r:id="rId71"/>
    <p:sldId id="298" r:id="rId72"/>
    <p:sldId id="355" r:id="rId7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26" y="432"/>
      </p:cViewPr>
      <p:guideLst>
        <p:guide orient="horz" pos="2160"/>
        <p:guide pos="2880"/>
      </p:guideLst>
    </p:cSldViewPr>
  </p:slideViewPr>
  <p:notesTextViewPr>
    <p:cViewPr>
      <p:scale>
        <a:sx n="100" d="100"/>
        <a:sy n="100" d="100"/>
      </p:scale>
      <p:origin x="0" y="0"/>
    </p:cViewPr>
  </p:notesTextViewPr>
  <p:sorterViewPr>
    <p:cViewPr>
      <p:scale>
        <a:sx n="156" d="100"/>
        <a:sy n="156" d="100"/>
      </p:scale>
      <p:origin x="0" y="-57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D84F649-1433-4192-B9D2-EF1DE48E9EB7}" type="datetimeFigureOut">
              <a:rPr lang="en-US" smtClean="0"/>
              <a:pPr/>
              <a:t>6/7/2014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786FA29-082C-4A01-A6AD-816D77BF8A98}" type="slidenum">
              <a:rPr lang="en-US" smtClean="0"/>
              <a:pPr/>
              <a:t>‹#›</a:t>
            </a:fld>
            <a:endParaRPr lang="en-US"/>
          </a:p>
        </p:txBody>
      </p:sp>
    </p:spTree>
    <p:extLst>
      <p:ext uri="{BB962C8B-B14F-4D97-AF65-F5344CB8AC3E}">
        <p14:creationId xmlns:p14="http://schemas.microsoft.com/office/powerpoint/2010/main" val="3880203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DCFA083-214A-43A7-86F5-FC3C8C1F863B}" type="datetimeFigureOut">
              <a:rPr lang="en-US" smtClean="0"/>
              <a:pPr/>
              <a:t>6/7/2014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6F76815-529B-4871-BB4D-D1730D957366}" type="slidenum">
              <a:rPr lang="en-US" smtClean="0"/>
              <a:pPr/>
              <a:t>‹#›</a:t>
            </a:fld>
            <a:endParaRPr lang="en-US"/>
          </a:p>
        </p:txBody>
      </p:sp>
    </p:spTree>
    <p:extLst>
      <p:ext uri="{BB962C8B-B14F-4D97-AF65-F5344CB8AC3E}">
        <p14:creationId xmlns:p14="http://schemas.microsoft.com/office/powerpoint/2010/main" val="425017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81100" y="706438"/>
            <a:ext cx="4648200" cy="348615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701039" y="4415624"/>
            <a:ext cx="5607995" cy="281616"/>
          </a:xfrm>
        </p:spPr>
        <p:txBody>
          <a:bodyPr>
            <a:spAutoFit/>
          </a:bodyPr>
          <a:lstStyle/>
          <a:p>
            <a:endParaRPr lang="en-US"/>
          </a:p>
        </p:txBody>
      </p:sp>
    </p:spTree>
    <p:extLst>
      <p:ext uri="{BB962C8B-B14F-4D97-AF65-F5344CB8AC3E}">
        <p14:creationId xmlns:p14="http://schemas.microsoft.com/office/powerpoint/2010/main" val="353618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81100" y="706438"/>
            <a:ext cx="4648200" cy="348615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701039" y="4415624"/>
            <a:ext cx="5607995" cy="4099866"/>
          </a:xfrm>
        </p:spPr>
        <p:txBody>
          <a:bodyPr/>
          <a:lstStyle/>
          <a:p>
            <a:endParaRPr lang="en-US"/>
          </a:p>
        </p:txBody>
      </p:sp>
    </p:spTree>
    <p:extLst>
      <p:ext uri="{BB962C8B-B14F-4D97-AF65-F5344CB8AC3E}">
        <p14:creationId xmlns:p14="http://schemas.microsoft.com/office/powerpoint/2010/main" val="3280728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9BAA61-6E94-439A-A971-E3E5735BF959}" type="datetimeFigureOut">
              <a:rPr lang="en-US" smtClean="0"/>
              <a:pPr/>
              <a:t>6/7/2014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BAA61-6E94-439A-A971-E3E5735BF959}" type="datetimeFigureOut">
              <a:rPr lang="en-US" smtClean="0"/>
              <a:pPr/>
              <a:t>6/7/2014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BAA61-6E94-439A-A971-E3E5735BF959}" type="datetimeFigureOut">
              <a:rPr lang="en-US" smtClean="0"/>
              <a:pPr/>
              <a:t>6/7/2014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BAA61-6E94-439A-A971-E3E5735BF959}" type="datetimeFigureOut">
              <a:rPr lang="en-US" smtClean="0"/>
              <a:pPr/>
              <a:t>6/7/2014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9BAA61-6E94-439A-A971-E3E5735BF959}" type="datetimeFigureOut">
              <a:rPr lang="en-US" smtClean="0"/>
              <a:pPr/>
              <a:t>6/7/2014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9BAA61-6E94-439A-A971-E3E5735BF959}" type="datetimeFigureOut">
              <a:rPr lang="en-US" smtClean="0"/>
              <a:pPr/>
              <a:t>6/7/2014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9BAA61-6E94-439A-A971-E3E5735BF959}" type="datetimeFigureOut">
              <a:rPr lang="en-US" smtClean="0"/>
              <a:pPr/>
              <a:t>6/7/2014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9BAA61-6E94-439A-A971-E3E5735BF959}" type="datetimeFigureOut">
              <a:rPr lang="en-US" smtClean="0"/>
              <a:pPr/>
              <a:t>6/7/2014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BAA61-6E94-439A-A971-E3E5735BF959}" type="datetimeFigureOut">
              <a:rPr lang="en-US" smtClean="0"/>
              <a:pPr/>
              <a:t>6/7/2014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BAA61-6E94-439A-A971-E3E5735BF959}" type="datetimeFigureOut">
              <a:rPr lang="en-US" smtClean="0"/>
              <a:pPr/>
              <a:t>6/7/2014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BAA61-6E94-439A-A971-E3E5735BF959}" type="datetimeFigureOut">
              <a:rPr lang="en-US" smtClean="0"/>
              <a:pPr/>
              <a:t>6/7/2014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9BAA61-6E94-439A-A971-E3E5735BF959}" type="datetimeFigureOut">
              <a:rPr lang="en-US" smtClean="0"/>
              <a:pPr/>
              <a:t>6/7/2014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492015-2E33-425C-9897-859BB1DE501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leg.state.fl.us/Statutes/index.cfm?App_mode=Display_Statute&amp;Search_String=&amp;URL=0400-0499/0403/Sections/0403.0885.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0"/>
            <a:ext cx="8382000" cy="6172200"/>
          </a:xfrm>
        </p:spPr>
        <p:txBody>
          <a:bodyPr>
            <a:normAutofit/>
          </a:bodyPr>
          <a:lstStyle/>
          <a:p>
            <a:r>
              <a:rPr lang="en-US" dirty="0" smtClean="0"/>
              <a:t>“Non-Wetland </a:t>
            </a:r>
            <a:r>
              <a:rPr lang="en-US" dirty="0"/>
              <a:t>Surface </a:t>
            </a:r>
            <a:r>
              <a:rPr lang="en-US" dirty="0" smtClean="0"/>
              <a:t>Waters” </a:t>
            </a:r>
            <a:r>
              <a:rPr lang="en-US" dirty="0"/>
              <a:t>Identification and </a:t>
            </a:r>
            <a:r>
              <a:rPr lang="en-US" dirty="0" smtClean="0"/>
              <a:t>Delineation of</a:t>
            </a:r>
            <a:br>
              <a:rPr lang="en-US" dirty="0" smtClean="0"/>
            </a:br>
            <a:r>
              <a:rPr lang="en-US" dirty="0" smtClean="0"/>
              <a:t>Other </a:t>
            </a:r>
            <a:r>
              <a:rPr lang="en-US" dirty="0" smtClean="0"/>
              <a:t>Surface </a:t>
            </a:r>
            <a:r>
              <a:rPr lang="en-US" dirty="0" smtClean="0"/>
              <a:t>Waters</a:t>
            </a:r>
            <a:br>
              <a:rPr lang="en-US" dirty="0" smtClean="0"/>
            </a:br>
            <a:r>
              <a:rPr lang="en-US" dirty="0" smtClean="0"/>
              <a:t>pursuant to Chapter 62-340, </a:t>
            </a:r>
            <a:r>
              <a:rPr lang="en-US" dirty="0" smtClean="0"/>
              <a:t>F.A.C.</a:t>
            </a:r>
            <a:br>
              <a:rPr lang="en-US" dirty="0" smtClean="0"/>
            </a:br>
            <a:r>
              <a:rPr lang="en-US" dirty="0" smtClean="0"/>
              <a:t/>
            </a:r>
            <a:br>
              <a:rPr lang="en-US" dirty="0" smtClean="0"/>
            </a:br>
            <a:r>
              <a:rPr lang="en-US" sz="2800" dirty="0" smtClean="0">
                <a:solidFill>
                  <a:srgbClr val="FF0000"/>
                </a:solidFill>
              </a:rPr>
              <a:t>E</a:t>
            </a:r>
            <a:r>
              <a:rPr lang="en-US" sz="2800" dirty="0" smtClean="0">
                <a:solidFill>
                  <a:srgbClr val="FF0000"/>
                </a:solidFill>
              </a:rPr>
              <a:t>ric Hickman Environmental Administrator</a:t>
            </a:r>
            <a:br>
              <a:rPr lang="en-US" sz="2800" dirty="0" smtClean="0">
                <a:solidFill>
                  <a:srgbClr val="FF0000"/>
                </a:solidFill>
              </a:rPr>
            </a:br>
            <a:r>
              <a:rPr lang="en-US" sz="2800" dirty="0">
                <a:solidFill>
                  <a:srgbClr val="FF0000"/>
                </a:solidFill>
              </a:rPr>
              <a:t>W</a:t>
            </a:r>
            <a:r>
              <a:rPr lang="en-US" sz="2800" dirty="0" smtClean="0">
                <a:solidFill>
                  <a:srgbClr val="FF0000"/>
                </a:solidFill>
              </a:rPr>
              <a:t>etland </a:t>
            </a:r>
            <a:r>
              <a:rPr lang="en-US" sz="2800" dirty="0" smtClean="0">
                <a:solidFill>
                  <a:srgbClr val="FF0000"/>
                </a:solidFill>
              </a:rPr>
              <a:t>Evaluation and Delineation </a:t>
            </a:r>
            <a:r>
              <a:rPr lang="en-US" sz="2800" dirty="0" smtClean="0">
                <a:solidFill>
                  <a:srgbClr val="FF0000"/>
                </a:solidFill>
              </a:rPr>
              <a:t>dep.state.fl.us/water/wetlands/delineation</a:t>
            </a:r>
            <a:endParaRPr lang="en-US" sz="28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Surface Waters?</a:t>
            </a:r>
            <a:endParaRPr lang="en-US" dirty="0"/>
          </a:p>
        </p:txBody>
      </p:sp>
      <p:sp>
        <p:nvSpPr>
          <p:cNvPr id="3" name="Content Placeholder 2"/>
          <p:cNvSpPr>
            <a:spLocks noGrp="1"/>
          </p:cNvSpPr>
          <p:nvPr>
            <p:ph idx="1"/>
          </p:nvPr>
        </p:nvSpPr>
        <p:spPr/>
        <p:txBody>
          <a:bodyPr>
            <a:normAutofit/>
          </a:bodyPr>
          <a:lstStyle/>
          <a:p>
            <a:pPr algn="ctr">
              <a:buNone/>
            </a:pPr>
            <a:r>
              <a:rPr lang="en-US" dirty="0" smtClean="0"/>
              <a:t>373.019 F.S.</a:t>
            </a:r>
            <a:r>
              <a:rPr lang="en-US" dirty="0"/>
              <a:t> Definitions</a:t>
            </a:r>
          </a:p>
          <a:p>
            <a:pPr>
              <a:buNone/>
            </a:pPr>
            <a:r>
              <a:rPr lang="en-US" dirty="0"/>
              <a:t> </a:t>
            </a:r>
          </a:p>
          <a:p>
            <a:pPr marL="0" indent="0">
              <a:buNone/>
            </a:pPr>
            <a:r>
              <a:rPr lang="en-US" dirty="0" smtClean="0"/>
              <a:t>(</a:t>
            </a:r>
            <a:r>
              <a:rPr lang="en-US" dirty="0"/>
              <a:t>19) “</a:t>
            </a:r>
            <a:r>
              <a:rPr lang="en-US" dirty="0">
                <a:solidFill>
                  <a:srgbClr val="FF0000"/>
                </a:solidFill>
              </a:rPr>
              <a:t>Surface water</a:t>
            </a:r>
            <a:r>
              <a:rPr lang="en-US" dirty="0"/>
              <a:t>” means water upon the surface of the earth, whether contained in bounds created </a:t>
            </a:r>
            <a:r>
              <a:rPr lang="en-US" u="sng" dirty="0"/>
              <a:t>naturally </a:t>
            </a:r>
            <a:r>
              <a:rPr lang="en-US" dirty="0"/>
              <a:t>or</a:t>
            </a:r>
            <a:r>
              <a:rPr lang="en-US" u="sng" dirty="0"/>
              <a:t> artificially </a:t>
            </a:r>
            <a:r>
              <a:rPr lang="en-US" dirty="0"/>
              <a:t>or</a:t>
            </a:r>
            <a:r>
              <a:rPr lang="en-US" u="sng" dirty="0"/>
              <a:t> diffused</a:t>
            </a:r>
            <a:r>
              <a:rPr lang="en-US" dirty="0"/>
              <a:t>. Water from natural springs shall be classified as surface water when it exits from the spring onto the earth’s surface.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000" b="1" dirty="0" smtClean="0"/>
              <a:t>Surface Waters per section 62-340.600, F.A.C.</a:t>
            </a:r>
            <a:endParaRPr lang="en-US" sz="2000" b="1" dirty="0"/>
          </a:p>
        </p:txBody>
      </p:sp>
      <p:sp>
        <p:nvSpPr>
          <p:cNvPr id="3" name="Content Placeholder 2"/>
          <p:cNvSpPr>
            <a:spLocks noGrp="1"/>
          </p:cNvSpPr>
          <p:nvPr>
            <p:ph idx="1"/>
          </p:nvPr>
        </p:nvSpPr>
        <p:spPr>
          <a:xfrm>
            <a:off x="381000" y="838200"/>
            <a:ext cx="8229600" cy="5791200"/>
          </a:xfrm>
        </p:spPr>
        <p:txBody>
          <a:bodyPr>
            <a:normAutofit fontScale="25000" lnSpcReduction="20000"/>
          </a:bodyPr>
          <a:lstStyle/>
          <a:p>
            <a:pPr fontAlgn="base" hangingPunct="0">
              <a:buNone/>
            </a:pPr>
            <a:r>
              <a:rPr lang="en-US" sz="7200" dirty="0" smtClean="0"/>
              <a:t>(</a:t>
            </a:r>
            <a:r>
              <a:rPr lang="en-US" sz="7200" dirty="0" smtClean="0"/>
              <a:t>1) For the purposes of Section 373.421, F.S., surface waters are waters on the surface of the earth, contained in bounds created naturally or artificially, including, the Atlantic Ocean, the Gulf of Mexico, bays, bayous, sounds, estuaries, lagoons, lakes, ponds, impoundments, rivers, streams, springs, creeks, branches, sloughs, tributaries, and other watercourses. </a:t>
            </a:r>
            <a:r>
              <a:rPr lang="en-US" sz="7200" dirty="0" smtClean="0">
                <a:solidFill>
                  <a:srgbClr val="FF0000"/>
                </a:solidFill>
              </a:rPr>
              <a:t>However, state water quality standards apply only to those waters defined in subsection 403.031(13), F.S.</a:t>
            </a:r>
          </a:p>
          <a:p>
            <a:pPr fontAlgn="base" hangingPunct="0">
              <a:buNone/>
            </a:pPr>
            <a:r>
              <a:rPr lang="en-US" sz="7200" dirty="0" smtClean="0"/>
              <a:t>(2) The landward extent of a surface water in the State for the purposes of implementing Section 373.414, F.S., shall be the more landward of the following:</a:t>
            </a:r>
          </a:p>
          <a:p>
            <a:pPr fontAlgn="base" hangingPunct="0">
              <a:buNone/>
            </a:pPr>
            <a:r>
              <a:rPr lang="en-US" sz="7200" dirty="0" smtClean="0"/>
              <a:t>(a) Wetlands as located by Rule 62-340.300, F.A.C., of this chapter;</a:t>
            </a:r>
          </a:p>
          <a:p>
            <a:pPr fontAlgn="base" hangingPunct="0">
              <a:buNone/>
            </a:pPr>
            <a:r>
              <a:rPr lang="en-US" sz="7200" dirty="0" smtClean="0"/>
              <a:t>(b) The mean high water line elevation for tidal water bodies;</a:t>
            </a:r>
          </a:p>
          <a:p>
            <a:pPr fontAlgn="base" hangingPunct="0">
              <a:buNone/>
            </a:pPr>
            <a:r>
              <a:rPr lang="en-US" sz="7200" dirty="0" smtClean="0"/>
              <a:t>(c) The ordinary high water line for non-tidal natural water bodies;</a:t>
            </a:r>
          </a:p>
          <a:p>
            <a:pPr fontAlgn="base" hangingPunct="0">
              <a:buNone/>
            </a:pPr>
            <a:r>
              <a:rPr lang="en-US" sz="7200" dirty="0" smtClean="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7200" dirty="0" smtClean="0"/>
              <a:t>(e) The seasonal high water line for artificial lakes, borrow pits, canals, ditches, and other artificial water bodies with side slopes flatter than 1 foot vertical to 4 feet horizontal along with any artificial water body created by </a:t>
            </a:r>
            <a:r>
              <a:rPr lang="en-US" sz="7200" dirty="0" err="1" smtClean="0"/>
              <a:t>diking</a:t>
            </a:r>
            <a:r>
              <a:rPr lang="en-US" sz="7200" dirty="0" smtClean="0"/>
              <a:t> or impoundment above the ground.</a:t>
            </a:r>
          </a:p>
          <a:p>
            <a:pPr fontAlgn="base" hangingPunct="0">
              <a:buNone/>
            </a:pPr>
            <a:r>
              <a:rPr lang="en-US" sz="7200" dirty="0" smtClean="0"/>
              <a:t>(3) Determinations made pursuant to paragraphs (2)(b) and (2)(c) shall be for regulatory purposes and are not intended to be a delineation of the boundaries of lands for the purposes of title.</a:t>
            </a:r>
          </a:p>
          <a:p>
            <a:pPr fontAlgn="base" hangingPunct="0"/>
            <a:r>
              <a:rPr lang="en-US" i="1" dirty="0" smtClean="0"/>
              <a:t>Specific Authority 373.421 FS. Law Implemented 373.421, 373.4211, 403.031(13) FS. History–New 7-1-94, Formerly 17-340.600.</a:t>
            </a:r>
            <a:endParaRPr lang="en-US" dirty="0" smtClean="0"/>
          </a:p>
          <a:p>
            <a:endParaRPr lang="en-US" dirty="0"/>
          </a:p>
        </p:txBody>
      </p:sp>
    </p:spTree>
    <p:extLst>
      <p:ext uri="{BB962C8B-B14F-4D97-AF65-F5344CB8AC3E}">
        <p14:creationId xmlns:p14="http://schemas.microsoft.com/office/powerpoint/2010/main" val="3845635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763000" cy="1676400"/>
          </a:xfrm>
        </p:spPr>
        <p:txBody>
          <a:bodyPr>
            <a:noAutofit/>
          </a:bodyPr>
          <a:lstStyle/>
          <a:p>
            <a:r>
              <a:rPr lang="en-US" sz="2400" dirty="0" smtClean="0"/>
              <a:t>“Surface Water </a:t>
            </a:r>
            <a:r>
              <a:rPr lang="en-US" sz="2400" u="sng" dirty="0" smtClean="0"/>
              <a:t>in</a:t>
            </a:r>
            <a:r>
              <a:rPr lang="en-US" sz="2400" dirty="0" smtClean="0"/>
              <a:t> the State” vs. “Surface Water </a:t>
            </a:r>
            <a:r>
              <a:rPr lang="en-US" sz="2400" u="sng" dirty="0" smtClean="0"/>
              <a:t>of</a:t>
            </a:r>
            <a:r>
              <a:rPr lang="en-US" sz="2400" dirty="0" smtClean="0"/>
              <a:t> the State” </a:t>
            </a:r>
            <a:r>
              <a:rPr lang="en-US" sz="2800" dirty="0" smtClean="0"/>
              <a:t/>
            </a:r>
            <a:br>
              <a:rPr lang="en-US" sz="2800" dirty="0" smtClean="0"/>
            </a:br>
            <a:r>
              <a:rPr lang="en-US" sz="2000" dirty="0" smtClean="0"/>
              <a:t>State water quality standards apply only to those waters defined in subsection 403.031(13), F.S.</a:t>
            </a:r>
            <a:r>
              <a:rPr lang="en-US" sz="4000" dirty="0" smtClean="0"/>
              <a:t/>
            </a:r>
            <a:br>
              <a:rPr lang="en-US" sz="4000" dirty="0" smtClean="0"/>
            </a:br>
            <a:endParaRPr lang="en-US" sz="4000" dirty="0"/>
          </a:p>
        </p:txBody>
      </p:sp>
      <p:sp>
        <p:nvSpPr>
          <p:cNvPr id="3" name="Content Placeholder 2"/>
          <p:cNvSpPr>
            <a:spLocks noGrp="1"/>
          </p:cNvSpPr>
          <p:nvPr>
            <p:ph idx="1"/>
          </p:nvPr>
        </p:nvSpPr>
        <p:spPr>
          <a:xfrm>
            <a:off x="457200" y="1676400"/>
            <a:ext cx="8229600" cy="5059363"/>
          </a:xfrm>
        </p:spPr>
        <p:txBody>
          <a:bodyPr>
            <a:normAutofit fontScale="62500" lnSpcReduction="20000"/>
          </a:bodyPr>
          <a:lstStyle/>
          <a:p>
            <a:r>
              <a:rPr lang="en-US" dirty="0" smtClean="0"/>
              <a:t>403.031 Florida Statutes, Definitions:</a:t>
            </a:r>
            <a:endParaRPr lang="en-US" dirty="0"/>
          </a:p>
          <a:p>
            <a:r>
              <a:rPr lang="en-US" dirty="0"/>
              <a:t>(13) “Waters” include, but are not limited to, rivers, lakes, streams, springs, impoundments, wetlands, and all other waters or bodies of water, including fresh, brackish, saline, tidal, surface, or underground waters. </a:t>
            </a:r>
            <a:r>
              <a:rPr lang="en-US" dirty="0">
                <a:solidFill>
                  <a:srgbClr val="FF0000"/>
                </a:solidFill>
              </a:rPr>
              <a:t>Waters owned entirely by one person other than the state are included only in regard to possible discharge on other property or water.</a:t>
            </a:r>
            <a:r>
              <a:rPr lang="en-US" dirty="0">
                <a:solidFill>
                  <a:srgbClr val="C00000"/>
                </a:solidFill>
              </a:rPr>
              <a:t> </a:t>
            </a:r>
            <a:r>
              <a:rPr lang="en-US" dirty="0"/>
              <a:t>Underground waters include, but are not limited to, all underground waters passing through pores of rock or soils or flowing through in channels, whether manmade or natural. Solely for purposes of s. </a:t>
            </a:r>
            <a:r>
              <a:rPr lang="en-US" u="sng" dirty="0">
                <a:hlinkClick r:id="rId2"/>
              </a:rPr>
              <a:t>403.0885</a:t>
            </a:r>
            <a:r>
              <a:rPr lang="en-US" dirty="0"/>
              <a:t>, </a:t>
            </a:r>
            <a:r>
              <a:rPr lang="en-US" dirty="0">
                <a:solidFill>
                  <a:srgbClr val="FF0000"/>
                </a:solidFill>
              </a:rPr>
              <a:t>waters of the state </a:t>
            </a:r>
            <a:r>
              <a:rPr lang="en-US" dirty="0"/>
              <a:t>also include navigable waters or waters of the contiguous zone as used in s. 502 of the Clean Water Act, as amended, 33 U.S.C. ss. 1251 et seq., as in existence on January 1, 1993, except for those navigable waters seaward of the boundaries of the state set forth in s. 1, Art. II of the State Constitution. Solely for purposes of this chapter, </a:t>
            </a:r>
            <a:r>
              <a:rPr lang="en-US" dirty="0">
                <a:solidFill>
                  <a:srgbClr val="FF0000"/>
                </a:solidFill>
              </a:rPr>
              <a:t>waters of the state </a:t>
            </a:r>
            <a:r>
              <a:rPr lang="en-US" dirty="0"/>
              <a:t>also include the area bounded by the following: </a:t>
            </a:r>
          </a:p>
          <a:p>
            <a:r>
              <a:rPr lang="en-US" dirty="0"/>
              <a:t>(a) Commence at the intersection of State Road (SRD) 5 (U.S. 1) and the county line dividing </a:t>
            </a:r>
            <a:r>
              <a:rPr lang="en-US" dirty="0" smtClean="0"/>
              <a:t>Miami-Dade...(boundary for Everglades).</a:t>
            </a:r>
          </a:p>
          <a:p>
            <a:r>
              <a:rPr lang="en-US" dirty="0" smtClean="0"/>
              <a:t>(b)	The area…(any water contiguous with the Everglades).</a:t>
            </a:r>
            <a:endParaRPr lang="en-US" dirty="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5" y="228600"/>
            <a:ext cx="8991600" cy="868362"/>
          </a:xfrm>
        </p:spPr>
        <p:txBody>
          <a:bodyPr>
            <a:noAutofit/>
          </a:bodyPr>
          <a:lstStyle/>
          <a:p>
            <a:r>
              <a:rPr lang="en-US" sz="2400" b="1" dirty="0" smtClean="0"/>
              <a:t>Delineation of Surface Waters per subsection 62-340.600(2), F.A.C.</a:t>
            </a:r>
            <a:endParaRPr lang="en-US" sz="2400" b="1" dirty="0"/>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smtClean="0"/>
              <a:t>(</a:t>
            </a:r>
            <a:r>
              <a:rPr lang="en-US" sz="8000" dirty="0" smtClean="0"/>
              <a:t>2) The landward extent of a surface water in the State for the purposes of implementing Section 373.414, F.S., shall be the more landward of the following:</a:t>
            </a:r>
          </a:p>
          <a:p>
            <a:pPr fontAlgn="base" hangingPunct="0">
              <a:buNone/>
            </a:pPr>
            <a:r>
              <a:rPr lang="en-US" sz="8000" dirty="0" smtClean="0">
                <a:solidFill>
                  <a:srgbClr val="FF0000"/>
                </a:solidFill>
              </a:rPr>
              <a:t>(a) Wetlands as located by Rule 62-340.300, F.A.C., of this chapter</a:t>
            </a:r>
            <a:r>
              <a:rPr lang="en-US" sz="8000" dirty="0" smtClean="0"/>
              <a:t>;</a:t>
            </a:r>
          </a:p>
          <a:p>
            <a:pPr fontAlgn="base" hangingPunct="0">
              <a:buNone/>
            </a:pPr>
            <a:r>
              <a:rPr lang="en-US" sz="8000" dirty="0" smtClean="0"/>
              <a:t>(b) The mean high water line elevation for tidal water bodies;</a:t>
            </a:r>
          </a:p>
          <a:p>
            <a:pPr fontAlgn="base" hangingPunct="0">
              <a:buNone/>
            </a:pPr>
            <a:r>
              <a:rPr lang="en-US" sz="8000" dirty="0" smtClean="0"/>
              <a:t>(c) The ordinary high water line for non-tidal natural water bodies;</a:t>
            </a:r>
          </a:p>
          <a:p>
            <a:pPr fontAlgn="base" hangingPunct="0">
              <a:buNone/>
            </a:pPr>
            <a:r>
              <a:rPr lang="en-US" sz="8000" dirty="0" smtClean="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smtClean="0"/>
              <a:t>(e) The seasonal high water line for artificial lakes, borrow pits, canals, ditches, and other artificial water bodies with side slopes flatter than 1 foot vertical to 4 feet horizontal along with any artificial water body created by </a:t>
            </a:r>
            <a:r>
              <a:rPr lang="en-US" sz="8000" dirty="0" err="1" smtClean="0"/>
              <a:t>diking</a:t>
            </a:r>
            <a:r>
              <a:rPr lang="en-US" sz="8000" dirty="0" smtClean="0"/>
              <a:t> or impoundment above the ground.</a:t>
            </a:r>
          </a:p>
          <a:p>
            <a:pPr fontAlgn="base" hangingPunct="0">
              <a:buNone/>
            </a:pPr>
            <a:r>
              <a:rPr lang="en-US" sz="8000" dirty="0" smtClean="0"/>
              <a:t>(3) Determinations made pursuant to paragraphs (2)(b) and (2)(c) shall be for regulatory purposes and are not intended to be a delineation of the boundaries of lands for the purposes of title.</a:t>
            </a:r>
          </a:p>
          <a:p>
            <a:pPr fontAlgn="base" hangingPunct="0"/>
            <a:r>
              <a:rPr lang="en-US" i="1" dirty="0" smtClean="0"/>
              <a:t>Specific Authority 373.421 FS. Law Implemented 373.421, 373.4211, 403.031(13) FS. History–New 7-1-94, Formerly 17-340.600.</a:t>
            </a: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963339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smtClean="0"/>
              <a:t>Delineation of Surface Waters per subsection 62-340.600(2), F.A.C.</a:t>
            </a:r>
            <a:endParaRPr lang="en-US" sz="2400" b="1" dirty="0"/>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smtClean="0"/>
              <a:t>(</a:t>
            </a:r>
            <a:r>
              <a:rPr lang="en-US" sz="8000" dirty="0" smtClean="0"/>
              <a:t>2) The landward extent of a surface water in the State for the purposes of implementing Section 373.414, F.S., shall be the more landward of the following:</a:t>
            </a:r>
          </a:p>
          <a:p>
            <a:pPr fontAlgn="base" hangingPunct="0">
              <a:buNone/>
            </a:pPr>
            <a:r>
              <a:rPr lang="en-US" sz="8000" dirty="0" smtClean="0"/>
              <a:t>(a) Wetlands as located by Rule 62-340.300, F.A.C., of this chapter;</a:t>
            </a:r>
          </a:p>
          <a:p>
            <a:pPr fontAlgn="base" hangingPunct="0">
              <a:buNone/>
            </a:pPr>
            <a:r>
              <a:rPr lang="en-US" sz="8000" dirty="0" smtClean="0">
                <a:solidFill>
                  <a:srgbClr val="FF0000"/>
                </a:solidFill>
              </a:rPr>
              <a:t>(b) The mean high water line elevation for tidal water bodies</a:t>
            </a:r>
            <a:r>
              <a:rPr lang="en-US" sz="8000" dirty="0" smtClean="0"/>
              <a:t>;</a:t>
            </a:r>
          </a:p>
          <a:p>
            <a:pPr fontAlgn="base" hangingPunct="0">
              <a:buNone/>
            </a:pPr>
            <a:r>
              <a:rPr lang="en-US" sz="8000" dirty="0" smtClean="0"/>
              <a:t>(c) The ordinary high water line for non-tidal natural water bodies;</a:t>
            </a:r>
          </a:p>
          <a:p>
            <a:pPr fontAlgn="base" hangingPunct="0">
              <a:buNone/>
            </a:pPr>
            <a:r>
              <a:rPr lang="en-US" sz="8000" dirty="0" smtClean="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smtClean="0"/>
              <a:t>(e) The seasonal high water line for artificial lakes, borrow pits, canals, ditches, and other artificial water bodies with side slopes flatter than 1 foot vertical to 4 feet horizontal along with any artificial water body created by </a:t>
            </a:r>
            <a:r>
              <a:rPr lang="en-US" sz="8000" dirty="0" err="1" smtClean="0"/>
              <a:t>diking</a:t>
            </a:r>
            <a:r>
              <a:rPr lang="en-US" sz="8000" dirty="0" smtClean="0"/>
              <a:t> or impoundment above the ground.</a:t>
            </a:r>
          </a:p>
          <a:p>
            <a:pPr fontAlgn="base" hangingPunct="0">
              <a:buNone/>
            </a:pPr>
            <a:r>
              <a:rPr lang="en-US" sz="8000" dirty="0" smtClean="0"/>
              <a:t>(3) Determinations made pursuant to paragraphs (2)(b) and (2)(c) shall be for regulatory purposes and are not intended to be a delineation of the boundaries of lands for the purposes of title.</a:t>
            </a:r>
          </a:p>
          <a:p>
            <a:pPr fontAlgn="base" hangingPunct="0"/>
            <a:r>
              <a:rPr lang="en-US" i="1" dirty="0" smtClean="0"/>
              <a:t>Specific Authority 373.421 FS. Law Implemented 373.421, 373.4211, 403.031(13) FS. History–New 7-1-94, Formerly 17-340.600.</a:t>
            </a:r>
            <a:endParaRPr lang="en-US" dirty="0" smtClean="0"/>
          </a:p>
          <a:p>
            <a:endParaRPr lang="en-US" dirty="0"/>
          </a:p>
        </p:txBody>
      </p:sp>
    </p:spTree>
    <p:extLst>
      <p:ext uri="{BB962C8B-B14F-4D97-AF65-F5344CB8AC3E}">
        <p14:creationId xmlns:p14="http://schemas.microsoft.com/office/powerpoint/2010/main" val="41824547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0" y="1431925"/>
            <a:ext cx="9144000" cy="3429000"/>
          </a:xfrm>
          <a:prstGeom prst="rect">
            <a:avLst/>
          </a:prstGeom>
          <a:noFill/>
          <a:ln w="12700">
            <a:noFill/>
            <a:miter lim="800000"/>
            <a:headEnd/>
            <a:tailEnd/>
          </a:ln>
          <a:effectLst/>
        </p:spPr>
      </p:pic>
      <p:sp>
        <p:nvSpPr>
          <p:cNvPr id="184323" name="Text Box 3"/>
          <p:cNvSpPr txBox="1">
            <a:spLocks noChangeArrowheads="1"/>
          </p:cNvSpPr>
          <p:nvPr/>
        </p:nvSpPr>
        <p:spPr bwMode="auto">
          <a:xfrm>
            <a:off x="0" y="242888"/>
            <a:ext cx="9144000" cy="1107996"/>
          </a:xfrm>
          <a:prstGeom prst="rect">
            <a:avLst/>
          </a:prstGeom>
          <a:noFill/>
          <a:ln w="12700">
            <a:noFill/>
            <a:miter lim="800000"/>
            <a:headEnd/>
            <a:tailEnd/>
          </a:ln>
          <a:effectLst/>
        </p:spPr>
        <p:txBody>
          <a:bodyPr lIns="0" tIns="0" rIns="0" bIns="0">
            <a:spAutoFit/>
          </a:bodyPr>
          <a:lstStyle/>
          <a:p>
            <a:pPr algn="ctr"/>
            <a:r>
              <a:rPr lang="en-US" sz="2400" dirty="0" smtClean="0"/>
              <a:t>(b) The </a:t>
            </a:r>
            <a:r>
              <a:rPr lang="en-US" sz="2400" u="sng" dirty="0" smtClean="0"/>
              <a:t>mean high water line</a:t>
            </a:r>
            <a:r>
              <a:rPr lang="en-US" sz="2400" dirty="0" smtClean="0"/>
              <a:t> elevation for </a:t>
            </a:r>
            <a:r>
              <a:rPr lang="en-US" sz="2400" dirty="0" smtClean="0">
                <a:solidFill>
                  <a:srgbClr val="FF0000"/>
                </a:solidFill>
              </a:rPr>
              <a:t>tidal water bodies</a:t>
            </a:r>
            <a:r>
              <a:rPr lang="en-US" sz="2400" dirty="0" smtClean="0"/>
              <a:t>;</a:t>
            </a:r>
          </a:p>
          <a:p>
            <a:pPr algn="ctr"/>
            <a:r>
              <a:rPr lang="en-US" sz="2400" dirty="0" smtClean="0"/>
              <a:t>The </a:t>
            </a:r>
            <a:r>
              <a:rPr lang="en-US" sz="2400" dirty="0"/>
              <a:t>mean high water line is a calculated elevation based on </a:t>
            </a:r>
            <a:r>
              <a:rPr lang="en-US" sz="2400" i="1" dirty="0"/>
              <a:t>long term (19yrs)</a:t>
            </a:r>
            <a:r>
              <a:rPr lang="en-US" sz="2400" dirty="0"/>
              <a:t> tidal data.</a:t>
            </a:r>
          </a:p>
        </p:txBody>
      </p:sp>
      <p:sp>
        <p:nvSpPr>
          <p:cNvPr id="184324" name="Text Box 4"/>
          <p:cNvSpPr txBox="1">
            <a:spLocks noChangeArrowheads="1"/>
          </p:cNvSpPr>
          <p:nvPr/>
        </p:nvSpPr>
        <p:spPr bwMode="auto">
          <a:xfrm>
            <a:off x="1" y="4908550"/>
            <a:ext cx="9144000" cy="1477328"/>
          </a:xfrm>
          <a:prstGeom prst="rect">
            <a:avLst/>
          </a:prstGeom>
          <a:noFill/>
          <a:ln w="12700">
            <a:noFill/>
            <a:miter lim="800000"/>
            <a:headEnd/>
            <a:tailEnd/>
          </a:ln>
          <a:effectLst/>
        </p:spPr>
        <p:txBody>
          <a:bodyPr wrap="square" lIns="0" tIns="0" rIns="0" bIns="0">
            <a:spAutoFit/>
          </a:bodyPr>
          <a:lstStyle/>
          <a:p>
            <a:pPr algn="ctr"/>
            <a:r>
              <a:rPr lang="en-US" sz="3200" dirty="0"/>
              <a:t>Only a Florida </a:t>
            </a:r>
            <a:r>
              <a:rPr lang="en-US" sz="3200" dirty="0" err="1"/>
              <a:t>licenced</a:t>
            </a:r>
            <a:r>
              <a:rPr lang="en-US" sz="3200" dirty="0"/>
              <a:t> surveyor is qualified to determine and </a:t>
            </a:r>
            <a:r>
              <a:rPr lang="en-US" sz="3200" dirty="0" smtClean="0"/>
              <a:t>delineate </a:t>
            </a:r>
            <a:r>
              <a:rPr lang="en-US" sz="3200" dirty="0"/>
              <a:t>the location of the MHWL. Questions: </a:t>
            </a:r>
            <a:r>
              <a:rPr lang="en-US" sz="3200" dirty="0" smtClean="0"/>
              <a:t>Rod Maddox at </a:t>
            </a:r>
            <a:r>
              <a:rPr lang="en-US" sz="3200" dirty="0"/>
              <a:t>State Lands (850) </a:t>
            </a:r>
            <a:r>
              <a:rPr lang="en-US" sz="3200" dirty="0" smtClean="0"/>
              <a:t>245-2606</a:t>
            </a:r>
            <a:r>
              <a:rPr lang="en-US"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205328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smtClean="0"/>
              <a:t>Delineation of Surface Waters per subsection 62-340.600(2), F.A.C.</a:t>
            </a:r>
            <a:endParaRPr lang="en-US" sz="2400" b="1" dirty="0"/>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smtClean="0"/>
              <a:t>(</a:t>
            </a:r>
            <a:r>
              <a:rPr lang="en-US" sz="8000" dirty="0" smtClean="0"/>
              <a:t>2) The landward extent of a surface water in the State for the purposes of implementing Section 373.414, F.S., shall be the more landward of the following:</a:t>
            </a:r>
          </a:p>
          <a:p>
            <a:pPr fontAlgn="base" hangingPunct="0">
              <a:buNone/>
            </a:pPr>
            <a:r>
              <a:rPr lang="en-US" sz="8000" dirty="0" smtClean="0"/>
              <a:t>(a) Wetlands as located by Rule 62-340.300, F.A.C., of this chapter;</a:t>
            </a:r>
          </a:p>
          <a:p>
            <a:pPr fontAlgn="base" hangingPunct="0">
              <a:buNone/>
            </a:pPr>
            <a:r>
              <a:rPr lang="en-US" sz="8000" dirty="0" smtClean="0"/>
              <a:t>(b) The mean high water line elevation for tidal water bodies;</a:t>
            </a:r>
          </a:p>
          <a:p>
            <a:pPr fontAlgn="base" hangingPunct="0">
              <a:buNone/>
            </a:pPr>
            <a:r>
              <a:rPr lang="en-US" sz="8000" dirty="0" smtClean="0">
                <a:solidFill>
                  <a:srgbClr val="FF0000"/>
                </a:solidFill>
              </a:rPr>
              <a:t>(c) The ordinary high water line for non-tidal natural water bodies</a:t>
            </a:r>
            <a:r>
              <a:rPr lang="en-US" sz="8000" dirty="0" smtClean="0"/>
              <a:t>;</a:t>
            </a:r>
          </a:p>
          <a:p>
            <a:pPr fontAlgn="base" hangingPunct="0">
              <a:buNone/>
            </a:pPr>
            <a:r>
              <a:rPr lang="en-US" sz="8000" dirty="0" smtClean="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smtClean="0"/>
              <a:t>(e) The seasonal high water line for artificial lakes, borrow pits, canals, ditches, and other artificial water bodies with side slopes flatter than 1 foot vertical to 4 feet horizontal along with any artificial water body created by </a:t>
            </a:r>
            <a:r>
              <a:rPr lang="en-US" sz="8000" dirty="0" err="1" smtClean="0"/>
              <a:t>diking</a:t>
            </a:r>
            <a:r>
              <a:rPr lang="en-US" sz="8000" dirty="0" smtClean="0"/>
              <a:t> or impoundment above the ground.</a:t>
            </a:r>
          </a:p>
          <a:p>
            <a:pPr fontAlgn="base" hangingPunct="0">
              <a:buNone/>
            </a:pPr>
            <a:r>
              <a:rPr lang="en-US" sz="8000" dirty="0" smtClean="0"/>
              <a:t>(3) Determinations made pursuant to paragraphs (2)(b) and (2)(c) shall be for regulatory purposes and are not intended to be a delineation of the boundaries of lands for the purposes of title.</a:t>
            </a:r>
          </a:p>
          <a:p>
            <a:pPr fontAlgn="base" hangingPunct="0"/>
            <a:r>
              <a:rPr lang="en-US" i="1" dirty="0" smtClean="0"/>
              <a:t>Specific Authority 373.421 FS. Law Implemented 373.421, 373.4211, 403.031(13) FS. History–New 7-1-94, Formerly 17-340.600.</a:t>
            </a:r>
            <a:endParaRPr lang="en-US" dirty="0" smtClean="0"/>
          </a:p>
          <a:p>
            <a:endParaRPr lang="en-US" dirty="0"/>
          </a:p>
        </p:txBody>
      </p:sp>
    </p:spTree>
    <p:extLst>
      <p:ext uri="{BB962C8B-B14F-4D97-AF65-F5344CB8AC3E}">
        <p14:creationId xmlns:p14="http://schemas.microsoft.com/office/powerpoint/2010/main" val="10918038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610600" cy="5181600"/>
          </a:xfrm>
        </p:spPr>
        <p:txBody>
          <a:bodyPr>
            <a:normAutofit fontScale="92500"/>
          </a:bodyPr>
          <a:lstStyle/>
          <a:p>
            <a:pPr lvl="0"/>
            <a:endParaRPr lang="en-US" sz="1400" dirty="0" smtClean="0"/>
          </a:p>
          <a:p>
            <a:r>
              <a:rPr lang="en-US" sz="1600" dirty="0"/>
              <a:t>There is </a:t>
            </a:r>
            <a:r>
              <a:rPr lang="en-US" sz="1600" dirty="0">
                <a:solidFill>
                  <a:srgbClr val="FF0000"/>
                </a:solidFill>
              </a:rPr>
              <a:t>no definition</a:t>
            </a:r>
            <a:r>
              <a:rPr lang="en-US" sz="1600" dirty="0"/>
              <a:t> of OHWL in Rule </a:t>
            </a:r>
            <a:r>
              <a:rPr lang="en-US" sz="1600" u="sng" dirty="0"/>
              <a:t>or</a:t>
            </a:r>
            <a:r>
              <a:rPr lang="en-US" sz="1600" dirty="0"/>
              <a:t> </a:t>
            </a:r>
            <a:r>
              <a:rPr lang="en-US" sz="1600" dirty="0" smtClean="0"/>
              <a:t>Statute</a:t>
            </a:r>
          </a:p>
          <a:p>
            <a:endParaRPr lang="en-US" sz="1600" dirty="0" smtClean="0"/>
          </a:p>
          <a:p>
            <a:r>
              <a:rPr lang="en-US" sz="1600" dirty="0" smtClean="0"/>
              <a:t>62-340.600(3</a:t>
            </a:r>
            <a:r>
              <a:rPr lang="en-US" sz="1600" dirty="0" smtClean="0"/>
              <a:t>) Determinations made pursuant to paragraphs (2)(b) and (2) (c) shall be for regulatory purposes and are not intended to be a delineation of boundaries of lands for the purposes of </a:t>
            </a:r>
            <a:r>
              <a:rPr lang="en-US" sz="1600" dirty="0" smtClean="0">
                <a:solidFill>
                  <a:srgbClr val="FF0000"/>
                </a:solidFill>
              </a:rPr>
              <a:t>title</a:t>
            </a:r>
            <a:r>
              <a:rPr lang="en-US" sz="1600" dirty="0" smtClean="0"/>
              <a:t>.</a:t>
            </a:r>
            <a:endParaRPr lang="en-US" sz="1600" dirty="0" smtClean="0"/>
          </a:p>
          <a:p>
            <a:pPr>
              <a:buNone/>
            </a:pPr>
            <a:r>
              <a:rPr lang="en-US" sz="1600" dirty="0" smtClean="0"/>
              <a:t> </a:t>
            </a:r>
          </a:p>
          <a:p>
            <a:pPr lvl="0"/>
            <a:r>
              <a:rPr lang="en-US" sz="1600" dirty="0" smtClean="0"/>
              <a:t>The FL Wetlands Delineation Manual pg. 37 “OHWL is that point on the slope or bank where the surface water from the water body </a:t>
            </a:r>
            <a:r>
              <a:rPr lang="en-US" sz="1600" dirty="0" smtClean="0">
                <a:solidFill>
                  <a:srgbClr val="FF0000"/>
                </a:solidFill>
              </a:rPr>
              <a:t>ceases to exert a dominant influence on the character of the surrounding vegetation and soils</a:t>
            </a:r>
            <a:r>
              <a:rPr lang="en-US" sz="1600" dirty="0" smtClean="0"/>
              <a:t>.”</a:t>
            </a:r>
          </a:p>
          <a:p>
            <a:pPr>
              <a:buNone/>
            </a:pPr>
            <a:r>
              <a:rPr lang="en-US" sz="1600" dirty="0" smtClean="0"/>
              <a:t> </a:t>
            </a:r>
          </a:p>
          <a:p>
            <a:r>
              <a:rPr lang="en-US" sz="1600" dirty="0" smtClean="0"/>
              <a:t>The FL Wetlands Delineation Manual pg. 38 “high water events leave indicators on the vegetative community, including </a:t>
            </a:r>
            <a:r>
              <a:rPr lang="en-US" sz="1600" dirty="0" smtClean="0">
                <a:solidFill>
                  <a:srgbClr val="FF0000"/>
                </a:solidFill>
              </a:rPr>
              <a:t>but not limited </a:t>
            </a:r>
            <a:r>
              <a:rPr lang="en-US" sz="1600" dirty="0" smtClean="0"/>
              <a:t>to those listed in 62-340.500 which are correlated to the duration and frequency of events.”</a:t>
            </a:r>
          </a:p>
          <a:p>
            <a:endParaRPr lang="en-US" sz="1600" dirty="0" smtClean="0"/>
          </a:p>
          <a:p>
            <a:pPr>
              <a:buNone/>
            </a:pPr>
            <a:endParaRPr lang="en-US" sz="1600" dirty="0" smtClean="0"/>
          </a:p>
          <a:p>
            <a:pPr lvl="0"/>
            <a:r>
              <a:rPr lang="en-US" sz="1600" dirty="0" smtClean="0"/>
              <a:t>The FL Wetlands Delineation Manual pg. 37 “to determine an accurate elevation for the OHWL, the </a:t>
            </a:r>
            <a:r>
              <a:rPr lang="en-US" sz="1600" dirty="0" err="1" smtClean="0"/>
              <a:t>hydropattern</a:t>
            </a:r>
            <a:r>
              <a:rPr lang="en-US" sz="1600" dirty="0" smtClean="0"/>
              <a:t> of the water body needs to be assessed. This can of course be accomplished through long-term hydrologic data collection. When available, </a:t>
            </a:r>
            <a:r>
              <a:rPr lang="en-US" sz="1600" dirty="0" smtClean="0">
                <a:solidFill>
                  <a:srgbClr val="FF0000"/>
                </a:solidFill>
              </a:rPr>
              <a:t>the mean annual flood is an acceptable approximation of the OHWL for flowing water systems</a:t>
            </a:r>
            <a:r>
              <a:rPr lang="en-US" sz="1600" dirty="0" smtClean="0"/>
              <a:t>.”</a:t>
            </a:r>
          </a:p>
          <a:p>
            <a:pPr>
              <a:buNone/>
            </a:pPr>
            <a:r>
              <a:rPr lang="en-US" sz="1600" dirty="0" smtClean="0"/>
              <a:t> </a:t>
            </a:r>
          </a:p>
        </p:txBody>
      </p:sp>
      <p:sp>
        <p:nvSpPr>
          <p:cNvPr id="5" name="TextBox 4"/>
          <p:cNvSpPr txBox="1"/>
          <p:nvPr/>
        </p:nvSpPr>
        <p:spPr>
          <a:xfrm>
            <a:off x="0" y="457200"/>
            <a:ext cx="9144000" cy="461665"/>
          </a:xfrm>
          <a:prstGeom prst="rect">
            <a:avLst/>
          </a:prstGeom>
          <a:noFill/>
        </p:spPr>
        <p:txBody>
          <a:bodyPr wrap="square" rtlCol="0">
            <a:spAutoFit/>
          </a:bodyPr>
          <a:lstStyle/>
          <a:p>
            <a:pPr algn="ctr">
              <a:buNone/>
            </a:pPr>
            <a:r>
              <a:rPr lang="en-US" sz="2400" dirty="0" smtClean="0"/>
              <a:t>(c) The ordinary high water line for </a:t>
            </a:r>
            <a:r>
              <a:rPr lang="en-US" sz="2400" dirty="0" smtClean="0">
                <a:solidFill>
                  <a:srgbClr val="FF0000"/>
                </a:solidFill>
              </a:rPr>
              <a:t>non-tidal natural water bodies</a:t>
            </a:r>
            <a:r>
              <a:rPr lang="en-US" sz="2400" dirty="0" smtClean="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fontScale="55000" lnSpcReduction="20000"/>
          </a:bodyPr>
          <a:lstStyle/>
          <a:p>
            <a:pPr fontAlgn="base" hangingPunct="0">
              <a:buNone/>
            </a:pPr>
            <a:r>
              <a:rPr lang="en-US" b="1" dirty="0" smtClean="0"/>
              <a:t>62-340.100 Intent.</a:t>
            </a:r>
            <a:endParaRPr lang="en-US" dirty="0" smtClean="0"/>
          </a:p>
          <a:p>
            <a:pPr fontAlgn="base" hangingPunct="0">
              <a:buNone/>
            </a:pPr>
            <a:r>
              <a:rPr lang="en-US" dirty="0" smtClean="0"/>
              <a:t>(1) This rule’s intent is to provide a </a:t>
            </a:r>
            <a:r>
              <a:rPr lang="en-US" dirty="0" smtClean="0">
                <a:solidFill>
                  <a:srgbClr val="FF0000"/>
                </a:solidFill>
              </a:rPr>
              <a:t>unified</a:t>
            </a:r>
            <a:r>
              <a:rPr lang="en-US" dirty="0" smtClean="0"/>
              <a:t> statewide methodology for the delineation of the extent of wetlands and surface waters to satisfy the mandate of Section 373.421, F.S. This delineation methodology is intended to approximate the </a:t>
            </a:r>
            <a:r>
              <a:rPr lang="en-US" dirty="0" smtClean="0">
                <a:solidFill>
                  <a:srgbClr val="FF0000"/>
                </a:solidFill>
              </a:rPr>
              <a:t>combined</a:t>
            </a:r>
            <a:r>
              <a:rPr lang="en-US" dirty="0" smtClean="0"/>
              <a:t> landward extent of wetlands as determined by a water management district and the Department immediately before the effective date of this rule. Before implementing the specific provisions of this methodology, the regulating agency shall attempt to identify wetlands according to the </a:t>
            </a:r>
            <a:r>
              <a:rPr lang="en-US" dirty="0" smtClean="0">
                <a:solidFill>
                  <a:srgbClr val="FF0000"/>
                </a:solidFill>
              </a:rPr>
              <a:t>definition</a:t>
            </a:r>
            <a:r>
              <a:rPr lang="en-US" dirty="0" smtClean="0"/>
              <a:t> for wetlands in subsection 373.019(17), F.S., and subsection 62-340.200(19), F.A.C., below. The landward extent of wetlands shall be determined by the dominance of plant species, soils and other hydrologic evidence indicative of regular and periodic inundation or saturation. In all cases, attempts shall be made to locate the landward extent of wetlands visually by on </a:t>
            </a:r>
            <a:r>
              <a:rPr lang="en-US" dirty="0" smtClean="0">
                <a:solidFill>
                  <a:srgbClr val="FF0000"/>
                </a:solidFill>
              </a:rPr>
              <a:t>site inspection</a:t>
            </a:r>
            <a:r>
              <a:rPr lang="en-US" dirty="0" smtClean="0"/>
              <a:t>, or aerial </a:t>
            </a:r>
            <a:r>
              <a:rPr lang="en-US" dirty="0" err="1" smtClean="0"/>
              <a:t>photointerpretation</a:t>
            </a:r>
            <a:r>
              <a:rPr lang="en-US" dirty="0" smtClean="0"/>
              <a:t> in combination with ground </a:t>
            </a:r>
            <a:r>
              <a:rPr lang="en-US" dirty="0" err="1" smtClean="0"/>
              <a:t>truthing</a:t>
            </a:r>
            <a:r>
              <a:rPr lang="en-US" dirty="0" smtClean="0"/>
              <a:t>, without quantitative sampling. If this cannot be accomplished, the quantitative methods in paragraph 62-301.400(1)(c), F.A.C., shall be used unless the applicant or petitioner and regulating agency agree, in writing, on an alternative method for quantitatively analyzing the vegetation on site. The methodology shall not be used to delineate areas which are not wetlands as defined in subsection 62-340.200(19), F.A.C., nor to delineate as wetlands or surface waters areas exempted from delineation by statute or agency rule.</a:t>
            </a:r>
          </a:p>
          <a:p>
            <a:pPr fontAlgn="base" hangingPunct="0">
              <a:buNone/>
            </a:pPr>
            <a:r>
              <a:rPr lang="en-US" dirty="0" smtClean="0"/>
              <a:t>(2) The Department shall be responsible for ensuring statewide coordination and </a:t>
            </a:r>
            <a:r>
              <a:rPr lang="en-US" dirty="0" smtClean="0">
                <a:solidFill>
                  <a:srgbClr val="FF0000"/>
                </a:solidFill>
              </a:rPr>
              <a:t>consistency</a:t>
            </a:r>
            <a:r>
              <a:rPr lang="en-US" dirty="0" smtClean="0"/>
              <a:t> in the delineation of surface waters and wetlands pursuant to this rule, by providing training and guidance to the Department, Districts, and local governments in implementing the methodology.</a:t>
            </a:r>
          </a:p>
          <a:p>
            <a:pPr fontAlgn="base" hangingPunct="0">
              <a:buNone/>
            </a:pPr>
            <a:r>
              <a:rPr lang="en-US" i="1" dirty="0" smtClean="0"/>
              <a:t>Specific Authority 373.421 FS. Law Implemented 373.421, 373.4211 FS. History–New 7-1-94, Formerly 17-340.100.</a:t>
            </a: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Z:\OSW photos\OSW photos\214_0424\IMGP3481.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
        <p:nvSpPr>
          <p:cNvPr id="3" name="Rectangle 2"/>
          <p:cNvSpPr/>
          <p:nvPr/>
        </p:nvSpPr>
        <p:spPr>
          <a:xfrm>
            <a:off x="4267200" y="228600"/>
            <a:ext cx="4572000" cy="1754326"/>
          </a:xfrm>
          <a:prstGeom prst="rect">
            <a:avLst/>
          </a:prstGeom>
        </p:spPr>
        <p:txBody>
          <a:bodyPr>
            <a:spAutoFit/>
          </a:bodyPr>
          <a:lstStyle/>
          <a:p>
            <a:pPr lvl="0"/>
            <a:r>
              <a:rPr lang="en-US" dirty="0" smtClean="0"/>
              <a:t>The FL Wetlands Delineation Manuel pg. 37 “OHWL is that point on the slope or bank where the surface water from the water body ceases to exert a </a:t>
            </a:r>
            <a:r>
              <a:rPr lang="en-US" u="sng" dirty="0" smtClean="0"/>
              <a:t>dominant influence</a:t>
            </a:r>
            <a:r>
              <a:rPr lang="en-US" dirty="0" smtClean="0"/>
              <a:t> on the </a:t>
            </a:r>
            <a:r>
              <a:rPr lang="en-US" u="sng" dirty="0" smtClean="0"/>
              <a:t>character</a:t>
            </a:r>
            <a:r>
              <a:rPr lang="en-US" dirty="0" smtClean="0"/>
              <a:t> of the surrounding vegetation and soils.”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029" name="Picture 5"/>
          <p:cNvPicPr>
            <a:picLocks noChangeAspect="1" noChangeArrowheads="1"/>
          </p:cNvPicPr>
          <p:nvPr/>
        </p:nvPicPr>
        <p:blipFill>
          <a:blip r:embed="rId2" cstate="print"/>
          <a:srcRect/>
          <a:stretch>
            <a:fillRect/>
          </a:stretch>
        </p:blipFill>
        <p:spPr bwMode="auto">
          <a:xfrm>
            <a:off x="762000" y="609600"/>
            <a:ext cx="7620000" cy="5638800"/>
          </a:xfrm>
          <a:prstGeom prst="rect">
            <a:avLst/>
          </a:prstGeom>
          <a:noFill/>
        </p:spPr>
      </p:pic>
      <p:sp>
        <p:nvSpPr>
          <p:cNvPr id="257028" name="Line 4"/>
          <p:cNvSpPr>
            <a:spLocks noChangeShapeType="1"/>
          </p:cNvSpPr>
          <p:nvPr/>
        </p:nvSpPr>
        <p:spPr bwMode="auto">
          <a:xfrm>
            <a:off x="854075" y="2514600"/>
            <a:ext cx="8289925" cy="46037"/>
          </a:xfrm>
          <a:prstGeom prst="line">
            <a:avLst/>
          </a:prstGeom>
          <a:noFill/>
          <a:ln w="38100">
            <a:solidFill>
              <a:srgbClr val="FFFF00"/>
            </a:solidFill>
            <a:round/>
            <a:headEnd/>
            <a:tailEnd/>
          </a:ln>
          <a:effectLst/>
        </p:spPr>
        <p:txBody>
          <a:bodyPr lIns="0" tIns="0" rIns="0" bIns="0">
            <a:spAutoFit/>
          </a:bodyPr>
          <a:lstStyle/>
          <a:p>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50555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14065"/>
            <a:ext cx="8763000" cy="5878532"/>
          </a:xfrm>
          <a:prstGeom prst="rect">
            <a:avLst/>
          </a:prstGeom>
        </p:spPr>
        <p:txBody>
          <a:bodyPr wrap="square">
            <a:spAutoFit/>
          </a:bodyPr>
          <a:lstStyle/>
          <a:p>
            <a:pPr lvl="0"/>
            <a:r>
              <a:rPr lang="en-US" sz="2000" dirty="0"/>
              <a:t>The FL Wetlands Delineation Manual pg. 37 “to determine an accurate elevation for the OHWL, the </a:t>
            </a:r>
            <a:r>
              <a:rPr lang="en-US" sz="2000" dirty="0" err="1"/>
              <a:t>hydropattern</a:t>
            </a:r>
            <a:r>
              <a:rPr lang="en-US" sz="2000" dirty="0"/>
              <a:t> of the water body needs to be assessed. This can of course be accomplished through long-term hydrologic data collection. When available, </a:t>
            </a:r>
            <a:r>
              <a:rPr lang="en-US" sz="2000" dirty="0">
                <a:solidFill>
                  <a:srgbClr val="FF0000"/>
                </a:solidFill>
              </a:rPr>
              <a:t>the mean annual flood is an acceptable approximation of the OHWL for flowing water systems</a:t>
            </a:r>
            <a:r>
              <a:rPr lang="en-US" sz="2000" dirty="0" smtClean="0"/>
              <a:t>.”</a:t>
            </a:r>
          </a:p>
          <a:p>
            <a:pPr lvl="0"/>
            <a:endParaRPr lang="en-US" dirty="0" smtClean="0"/>
          </a:p>
          <a:p>
            <a:pPr lvl="0"/>
            <a:r>
              <a:rPr lang="en-US" dirty="0"/>
              <a:t>Richard W. Cantrell, BJ-51-253736-3, </a:t>
            </a:r>
            <a:r>
              <a:rPr lang="en-US" b="1" dirty="0"/>
              <a:t>June 15, 1998 </a:t>
            </a:r>
            <a:r>
              <a:rPr lang="en-US" dirty="0" smtClean="0"/>
              <a:t>letter:</a:t>
            </a:r>
            <a:endParaRPr lang="en-US" dirty="0"/>
          </a:p>
          <a:p>
            <a:pPr lvl="0"/>
            <a:r>
              <a:rPr lang="en-US" sz="2000" dirty="0" smtClean="0"/>
              <a:t>“The Department, based upon a common sense approach, chose the Mean Annual Flood elevation as an acceptable approximation of the regulatory OHWL envisioned in Section 403.913 F.S. which was frequently available to petitioners.  Fundamental to the choice of the Mean Annual Flood elevation as an acceptable approximation of the regulatory OHWL was the statutory establishment of “regular and periodic inundation” as the basis for determinations of the natural landward extent of waters for regulatory purposes (403.817 F.S.).  The Mean Annual Flood is, as you note, a 2.33 year flood or viewed another way, has a nearly 50% probability of occurring in any given year.  This was the single elevation, routinely available, which appeared to most conservatively fit the “regular and periodic inundation” statutory basis for the Department’s authority in establishing the landward extent of waters of the state.”</a:t>
            </a:r>
            <a:endParaRPr lang="en-US" sz="2000" dirty="0"/>
          </a:p>
        </p:txBody>
      </p:sp>
      <p:sp>
        <p:nvSpPr>
          <p:cNvPr id="3" name="TextBox 2"/>
          <p:cNvSpPr txBox="1"/>
          <p:nvPr/>
        </p:nvSpPr>
        <p:spPr>
          <a:xfrm>
            <a:off x="2728816" y="152400"/>
            <a:ext cx="3762568" cy="461665"/>
          </a:xfrm>
          <a:prstGeom prst="rect">
            <a:avLst/>
          </a:prstGeom>
          <a:noFill/>
        </p:spPr>
        <p:txBody>
          <a:bodyPr wrap="none" rtlCol="0">
            <a:spAutoFit/>
          </a:bodyPr>
          <a:lstStyle/>
          <a:p>
            <a:r>
              <a:rPr lang="en-US" sz="2400" b="1" u="sng" dirty="0" smtClean="0"/>
              <a:t>Mean Annual Flood or MAF</a:t>
            </a:r>
            <a:endParaRPr lang="en-US" sz="2400" b="1" u="sng" dirty="0"/>
          </a:p>
        </p:txBody>
      </p:sp>
    </p:spTree>
    <p:extLst>
      <p:ext uri="{BB962C8B-B14F-4D97-AF65-F5344CB8AC3E}">
        <p14:creationId xmlns:p14="http://schemas.microsoft.com/office/powerpoint/2010/main" val="26629055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normAutofit/>
          </a:bodyPr>
          <a:lstStyle/>
          <a:p>
            <a:r>
              <a:rPr lang="en-US" sz="2800" dirty="0" smtClean="0"/>
              <a:t>MAF is a statistical return interval calculation, it is temporal based and not a mean of elevations</a:t>
            </a:r>
            <a:endParaRPr lang="en-US" sz="2800" dirty="0"/>
          </a:p>
        </p:txBody>
      </p:sp>
      <p:pic>
        <p:nvPicPr>
          <p:cNvPr id="4098" name="Picture 2" descr="C:\Users\hickman_e\AppData\Local\Microsoft\Windows\Temporary Internet Files\Content.Outlook\OVJQO02Z\Day_count (2).jpg"/>
          <p:cNvPicPr>
            <a:picLocks noChangeAspect="1" noChangeArrowheads="1"/>
          </p:cNvPicPr>
          <p:nvPr/>
        </p:nvPicPr>
        <p:blipFill>
          <a:blip r:embed="rId2" cstate="print"/>
          <a:srcRect/>
          <a:stretch>
            <a:fillRect/>
          </a:stretch>
        </p:blipFill>
        <p:spPr bwMode="auto">
          <a:xfrm>
            <a:off x="838200" y="1143000"/>
            <a:ext cx="7239000" cy="525622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Most widely excepted MAF calculation is the 2.33 return interval</a:t>
            </a:r>
            <a:endParaRPr lang="en-US" dirty="0"/>
          </a:p>
        </p:txBody>
      </p:sp>
      <p:pic>
        <p:nvPicPr>
          <p:cNvPr id="5122" name="Picture 2" descr="C:\Users\hickman_e\AppData\Local\Microsoft\Windows\Temporary Internet Files\Content.Outlook\OVJQO02Z\233 Graph (3).jpg"/>
          <p:cNvPicPr>
            <a:picLocks noChangeAspect="1" noChangeArrowheads="1"/>
          </p:cNvPicPr>
          <p:nvPr/>
        </p:nvPicPr>
        <p:blipFill>
          <a:blip r:embed="rId2" cstate="print"/>
          <a:srcRect/>
          <a:stretch>
            <a:fillRect/>
          </a:stretch>
        </p:blipFill>
        <p:spPr bwMode="auto">
          <a:xfrm>
            <a:off x="0" y="1707194"/>
            <a:ext cx="9144000" cy="3443611"/>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smtClean="0"/>
              <a:t>Delineation of Surface Waters per subsection 62-340.600(2), F.A.C.</a:t>
            </a:r>
            <a:endParaRPr lang="en-US" sz="2400" b="1" dirty="0"/>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smtClean="0"/>
              <a:t>(</a:t>
            </a:r>
            <a:r>
              <a:rPr lang="en-US" sz="8000" dirty="0" smtClean="0"/>
              <a:t>2) The landward extent of a surface water in the State for the purposes of implementing Section 373.414, F.S., shall be the more landward of the following:</a:t>
            </a:r>
          </a:p>
          <a:p>
            <a:pPr fontAlgn="base" hangingPunct="0">
              <a:buNone/>
            </a:pPr>
            <a:r>
              <a:rPr lang="en-US" sz="8000" dirty="0" smtClean="0"/>
              <a:t>(a) Wetlands as located by Rule 62-340.300, F.A.C., of this chapter;</a:t>
            </a:r>
          </a:p>
          <a:p>
            <a:pPr fontAlgn="base" hangingPunct="0">
              <a:buNone/>
            </a:pPr>
            <a:r>
              <a:rPr lang="en-US" sz="8000" dirty="0" smtClean="0"/>
              <a:t>(b) The mean high water line elevation for tidal water bodies;</a:t>
            </a:r>
          </a:p>
          <a:p>
            <a:pPr fontAlgn="base" hangingPunct="0">
              <a:buNone/>
            </a:pPr>
            <a:r>
              <a:rPr lang="en-US" sz="8000" dirty="0" smtClean="0"/>
              <a:t>(c) The ordinary high water line for non-tidal natural water bodies;</a:t>
            </a:r>
          </a:p>
          <a:p>
            <a:pPr fontAlgn="base" hangingPunct="0">
              <a:buNone/>
            </a:pPr>
            <a:r>
              <a:rPr lang="en-US" sz="8000" dirty="0" smtClean="0">
                <a:solidFill>
                  <a:srgbClr val="FF0000"/>
                </a:solidFill>
              </a:rPr>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smtClean="0"/>
              <a:t>(e) The seasonal high water line for artificial lakes, borrow pits, canals, ditches, and other artificial water bodies with side slopes flatter than 1 foot vertical to 4 feet horizontal along with any artificial water body created by </a:t>
            </a:r>
            <a:r>
              <a:rPr lang="en-US" sz="8000" dirty="0" err="1" smtClean="0"/>
              <a:t>diking</a:t>
            </a:r>
            <a:r>
              <a:rPr lang="en-US" sz="8000" dirty="0" smtClean="0"/>
              <a:t> or impoundment above the ground.</a:t>
            </a:r>
          </a:p>
          <a:p>
            <a:pPr fontAlgn="base" hangingPunct="0">
              <a:buNone/>
            </a:pPr>
            <a:r>
              <a:rPr lang="en-US" sz="8000" dirty="0" smtClean="0"/>
              <a:t>(3) Determinations made pursuant to paragraphs (2)(b) and (2)(c) shall be for regulatory purposes and are not intended to be a delineation of the boundaries of lands for the purposes of title.</a:t>
            </a:r>
          </a:p>
          <a:p>
            <a:pPr fontAlgn="base" hangingPunct="0"/>
            <a:r>
              <a:rPr lang="en-US" i="1" dirty="0" smtClean="0"/>
              <a:t>Specific Authority 373.421 FS. Law Implemented 373.421, 373.4211, 403.031(13) FS. History–New 7-1-94, Formerly 17-340.600.</a:t>
            </a:r>
            <a:endParaRPr lang="en-US" dirty="0" smtClean="0"/>
          </a:p>
          <a:p>
            <a:endParaRPr lang="en-US" dirty="0"/>
          </a:p>
        </p:txBody>
      </p:sp>
    </p:spTree>
    <p:extLst>
      <p:ext uri="{BB962C8B-B14F-4D97-AF65-F5344CB8AC3E}">
        <p14:creationId xmlns:p14="http://schemas.microsoft.com/office/powerpoint/2010/main" val="20881911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hickman_e\AppData\Local\Microsoft\Windows\Temporary Internet Files\Content.Outlook\OVJQO02Z\4_2 (3).jpg"/>
          <p:cNvPicPr>
            <a:picLocks noChangeAspect="1" noChangeArrowheads="1"/>
          </p:cNvPicPr>
          <p:nvPr/>
        </p:nvPicPr>
        <p:blipFill>
          <a:blip r:embed="rId2" cstate="print"/>
          <a:srcRect/>
          <a:stretch>
            <a:fillRect/>
          </a:stretch>
        </p:blipFill>
        <p:spPr bwMode="auto">
          <a:xfrm>
            <a:off x="762000" y="3657600"/>
            <a:ext cx="7591044" cy="2476500"/>
          </a:xfrm>
          <a:prstGeom prst="rect">
            <a:avLst/>
          </a:prstGeom>
          <a:noFill/>
        </p:spPr>
      </p:pic>
      <p:sp>
        <p:nvSpPr>
          <p:cNvPr id="2" name="Rectangle 1"/>
          <p:cNvSpPr/>
          <p:nvPr/>
        </p:nvSpPr>
        <p:spPr>
          <a:xfrm>
            <a:off x="228600" y="304800"/>
            <a:ext cx="8763000" cy="923330"/>
          </a:xfrm>
          <a:prstGeom prst="rect">
            <a:avLst/>
          </a:prstGeom>
        </p:spPr>
        <p:txBody>
          <a:bodyPr wrap="square">
            <a:spAutoFit/>
          </a:bodyPr>
          <a:lstStyle/>
          <a:p>
            <a:r>
              <a:rPr lang="en-US" dirty="0" smtClean="0"/>
              <a:t>(d) The top of the bank for </a:t>
            </a:r>
            <a:r>
              <a:rPr lang="en-US" u="sng" dirty="0" smtClean="0">
                <a:solidFill>
                  <a:srgbClr val="C00000"/>
                </a:solidFill>
              </a:rPr>
              <a:t>artificial</a:t>
            </a:r>
            <a:r>
              <a:rPr lang="en-US" dirty="0" smtClean="0"/>
              <a:t> lakes, borrow pits, canals, ditches and other artificial water bodies with </a:t>
            </a:r>
            <a:r>
              <a:rPr lang="en-US" dirty="0" smtClean="0">
                <a:solidFill>
                  <a:srgbClr val="C00000"/>
                </a:solidFill>
              </a:rPr>
              <a:t>side slopes of 1 foot vertical to 4 feet horizontal </a:t>
            </a:r>
            <a:r>
              <a:rPr lang="en-US" u="sng" dirty="0" smtClean="0">
                <a:solidFill>
                  <a:srgbClr val="C00000"/>
                </a:solidFill>
              </a:rPr>
              <a:t>or steeper</a:t>
            </a:r>
            <a:r>
              <a:rPr lang="en-US" dirty="0" smtClean="0"/>
              <a:t>, excluding spoil banks when the canals and ditches have resulted from excavation into the ground;</a:t>
            </a:r>
            <a:endParaRPr lang="en-US" dirty="0"/>
          </a:p>
        </p:txBody>
      </p:sp>
      <p:pic>
        <p:nvPicPr>
          <p:cNvPr id="1027" name="Picture 3" descr="C:\Users\hickman_e\AppData\Local\Microsoft\Windows\Temporary Internet Files\Content.Outlook\OVJQO02Z\4_1 (4).jpg"/>
          <p:cNvPicPr>
            <a:picLocks noChangeAspect="1" noChangeArrowheads="1"/>
          </p:cNvPicPr>
          <p:nvPr/>
        </p:nvPicPr>
        <p:blipFill>
          <a:blip r:embed="rId3" cstate="print"/>
          <a:srcRect/>
          <a:stretch>
            <a:fillRect/>
          </a:stretch>
        </p:blipFill>
        <p:spPr bwMode="auto">
          <a:xfrm>
            <a:off x="609600" y="1752600"/>
            <a:ext cx="7648956" cy="189585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33400"/>
            <a:ext cx="8839200" cy="923330"/>
          </a:xfrm>
          <a:prstGeom prst="rect">
            <a:avLst/>
          </a:prstGeom>
        </p:spPr>
        <p:txBody>
          <a:bodyPr wrap="square">
            <a:spAutoFit/>
          </a:bodyPr>
          <a:lstStyle/>
          <a:p>
            <a:r>
              <a:rPr lang="en-US" dirty="0" smtClean="0"/>
              <a:t>(d) The top of the bank for </a:t>
            </a:r>
            <a:r>
              <a:rPr lang="en-US" u="sng" dirty="0" smtClean="0">
                <a:solidFill>
                  <a:srgbClr val="C00000"/>
                </a:solidFill>
              </a:rPr>
              <a:t>artificial</a:t>
            </a:r>
            <a:r>
              <a:rPr lang="en-US" dirty="0" smtClean="0"/>
              <a:t> lakes, borrow pits, canals, ditches and other artificial water bodies with side slopes of 1 foot vertical to 4 feet horizontal </a:t>
            </a:r>
            <a:r>
              <a:rPr lang="en-US" u="sng" dirty="0" smtClean="0"/>
              <a:t>or steeper</a:t>
            </a:r>
            <a:r>
              <a:rPr lang="en-US" dirty="0" smtClean="0"/>
              <a:t>, </a:t>
            </a:r>
            <a:r>
              <a:rPr lang="en-US" dirty="0" smtClean="0">
                <a:solidFill>
                  <a:srgbClr val="C00000"/>
                </a:solidFill>
              </a:rPr>
              <a:t>excluding spoil banks when the canals and ditches have resulted from excavation into the ground</a:t>
            </a:r>
            <a:r>
              <a:rPr lang="en-US" dirty="0" smtClean="0"/>
              <a:t>;</a:t>
            </a:r>
            <a:endParaRPr lang="en-US" dirty="0"/>
          </a:p>
        </p:txBody>
      </p:sp>
      <p:pic>
        <p:nvPicPr>
          <p:cNvPr id="2050" name="Picture 2" descr="C:\Users\hickman_e\AppData\Local\Microsoft\Windows\Temporary Internet Files\Content.Outlook\OVJQO02Z\Mound1 (2).jpg"/>
          <p:cNvPicPr>
            <a:picLocks noChangeAspect="1" noChangeArrowheads="1"/>
          </p:cNvPicPr>
          <p:nvPr/>
        </p:nvPicPr>
        <p:blipFill>
          <a:blip r:embed="rId2" cstate="print"/>
          <a:srcRect/>
          <a:stretch>
            <a:fillRect/>
          </a:stretch>
        </p:blipFill>
        <p:spPr bwMode="auto">
          <a:xfrm>
            <a:off x="152400" y="2209800"/>
            <a:ext cx="8875682" cy="28956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smtClean="0"/>
              <a:t>Delineation of Surface Waters per subsection 62-340.600(2), F.A.C.</a:t>
            </a:r>
            <a:endParaRPr lang="en-US" sz="2400" b="1" dirty="0"/>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smtClean="0"/>
              <a:t>(</a:t>
            </a:r>
            <a:r>
              <a:rPr lang="en-US" sz="8000" dirty="0" smtClean="0"/>
              <a:t>2) The landward extent of a surface water in the State for the purposes of implementing Section 373.414, F.S., shall be the more landward of the following:</a:t>
            </a:r>
          </a:p>
          <a:p>
            <a:pPr fontAlgn="base" hangingPunct="0">
              <a:buNone/>
            </a:pPr>
            <a:r>
              <a:rPr lang="en-US" sz="8000" dirty="0" smtClean="0"/>
              <a:t>(a) Wetlands as located by Rule 62-340.300, F.A.C., of this chapter;</a:t>
            </a:r>
          </a:p>
          <a:p>
            <a:pPr fontAlgn="base" hangingPunct="0">
              <a:buNone/>
            </a:pPr>
            <a:r>
              <a:rPr lang="en-US" sz="8000" dirty="0" smtClean="0"/>
              <a:t>(b) The mean high water line elevation for tidal water bodies;</a:t>
            </a:r>
          </a:p>
          <a:p>
            <a:pPr fontAlgn="base" hangingPunct="0">
              <a:buNone/>
            </a:pPr>
            <a:r>
              <a:rPr lang="en-US" sz="8000" dirty="0" smtClean="0"/>
              <a:t>(c) The ordinary high water line for non-tidal natural water bodies;</a:t>
            </a:r>
          </a:p>
          <a:p>
            <a:pPr fontAlgn="base" hangingPunct="0">
              <a:buNone/>
            </a:pPr>
            <a:r>
              <a:rPr lang="en-US" sz="8000" dirty="0" smtClean="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smtClean="0">
                <a:solidFill>
                  <a:srgbClr val="FF0000"/>
                </a:solidFill>
              </a:rPr>
              <a:t>(e) The seasonal high water line for artificial lakes, borrow pits, canals, ditches, and other artificial water bodies with side slopes flatter than 1 foot vertical to 4 feet horizontal along with any artificial water body created by </a:t>
            </a:r>
            <a:r>
              <a:rPr lang="en-US" sz="8000" dirty="0" err="1" smtClean="0">
                <a:solidFill>
                  <a:srgbClr val="FF0000"/>
                </a:solidFill>
              </a:rPr>
              <a:t>diking</a:t>
            </a:r>
            <a:r>
              <a:rPr lang="en-US" sz="8000" dirty="0" smtClean="0">
                <a:solidFill>
                  <a:srgbClr val="FF0000"/>
                </a:solidFill>
              </a:rPr>
              <a:t> or impoundment above the ground.</a:t>
            </a:r>
          </a:p>
          <a:p>
            <a:pPr fontAlgn="base" hangingPunct="0">
              <a:buNone/>
            </a:pPr>
            <a:r>
              <a:rPr lang="en-US" sz="8000" dirty="0" smtClean="0"/>
              <a:t>(3) Determinations made pursuant to paragraphs (2)(b) and (2)(c) shall be for regulatory purposes and are not intended to be a delineation of the boundaries of lands for the purposes of title.</a:t>
            </a:r>
          </a:p>
          <a:p>
            <a:pPr fontAlgn="base" hangingPunct="0"/>
            <a:r>
              <a:rPr lang="en-US" i="1" dirty="0" smtClean="0"/>
              <a:t>Specific Authority 373.421 FS. Law Implemented 373.421, 373.4211, 403.031(13) FS. History–New 7-1-94, Formerly 17-340.600.</a:t>
            </a:r>
            <a:endParaRPr lang="en-US" dirty="0" smtClean="0"/>
          </a:p>
          <a:p>
            <a:endParaRPr lang="en-US" dirty="0"/>
          </a:p>
        </p:txBody>
      </p:sp>
    </p:spTree>
    <p:extLst>
      <p:ext uri="{BB962C8B-B14F-4D97-AF65-F5344CB8AC3E}">
        <p14:creationId xmlns:p14="http://schemas.microsoft.com/office/powerpoint/2010/main" val="1748911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What are Other Surface Waters </a:t>
            </a:r>
            <a:r>
              <a:rPr lang="en-US" dirty="0" smtClean="0"/>
              <a:t>or </a:t>
            </a:r>
            <a:r>
              <a:rPr lang="en-US" dirty="0" smtClean="0"/>
              <a:t>Non-Wetland Surface Waters?</a:t>
            </a:r>
            <a:endParaRPr lang="en-US" dirty="0"/>
          </a:p>
        </p:txBody>
      </p:sp>
      <p:sp>
        <p:nvSpPr>
          <p:cNvPr id="3" name="Content Placeholder 2"/>
          <p:cNvSpPr>
            <a:spLocks noGrp="1"/>
          </p:cNvSpPr>
          <p:nvPr>
            <p:ph idx="1"/>
          </p:nvPr>
        </p:nvSpPr>
        <p:spPr>
          <a:xfrm>
            <a:off x="838200" y="2438400"/>
            <a:ext cx="7162800" cy="3048000"/>
          </a:xfrm>
        </p:spPr>
        <p:txBody>
          <a:bodyPr>
            <a:normAutofit/>
          </a:bodyPr>
          <a:lstStyle/>
          <a:p>
            <a:pPr marL="0" indent="0" algn="just">
              <a:buNone/>
            </a:pPr>
            <a:r>
              <a:rPr lang="en-US" dirty="0" smtClean="0"/>
              <a:t>Any area of the landscape that meets the definition of surface waters in Chapter 62-340.600 F.A.C. but </a:t>
            </a:r>
            <a:r>
              <a:rPr lang="en-US" dirty="0" smtClean="0">
                <a:solidFill>
                  <a:srgbClr val="FF0000"/>
                </a:solidFill>
              </a:rPr>
              <a:t>fails</a:t>
            </a:r>
            <a:r>
              <a:rPr lang="en-US" dirty="0" smtClean="0"/>
              <a:t> to meet the definition/criteria to be a wetland as set forth in Chapter 62-340.300 F.A.C. is classified as an “other surface waters”.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410200"/>
            <a:ext cx="8686800" cy="707886"/>
          </a:xfrm>
          <a:prstGeom prst="rect">
            <a:avLst/>
          </a:prstGeom>
        </p:spPr>
        <p:txBody>
          <a:bodyPr wrap="square">
            <a:spAutoFit/>
          </a:bodyPr>
          <a:lstStyle/>
          <a:p>
            <a:pPr lvl="0"/>
            <a:r>
              <a:rPr lang="en-US" sz="2000" dirty="0" smtClean="0"/>
              <a:t>Definition in 62-340.200(15) “Seasonal High Water” means the elevation to which ground and surface water can be expected to rise due to a </a:t>
            </a:r>
            <a:r>
              <a:rPr lang="en-US" sz="2000" u="sng" dirty="0" smtClean="0"/>
              <a:t>normal</a:t>
            </a:r>
            <a:r>
              <a:rPr lang="en-US" sz="2000" dirty="0" smtClean="0"/>
              <a:t> wet season.”</a:t>
            </a:r>
            <a:endParaRPr lang="en-US" sz="2000" dirty="0"/>
          </a:p>
        </p:txBody>
      </p:sp>
      <p:sp>
        <p:nvSpPr>
          <p:cNvPr id="3" name="Rectangle 2"/>
          <p:cNvSpPr/>
          <p:nvPr/>
        </p:nvSpPr>
        <p:spPr>
          <a:xfrm>
            <a:off x="0" y="457200"/>
            <a:ext cx="8991600" cy="923330"/>
          </a:xfrm>
          <a:prstGeom prst="rect">
            <a:avLst/>
          </a:prstGeom>
        </p:spPr>
        <p:txBody>
          <a:bodyPr wrap="square">
            <a:spAutoFit/>
          </a:bodyPr>
          <a:lstStyle/>
          <a:p>
            <a:pPr fontAlgn="base" hangingPunct="0">
              <a:buNone/>
            </a:pPr>
            <a:r>
              <a:rPr lang="en-US" dirty="0" smtClean="0"/>
              <a:t>(e) The </a:t>
            </a:r>
            <a:r>
              <a:rPr lang="en-US" dirty="0" smtClean="0">
                <a:solidFill>
                  <a:srgbClr val="C00000"/>
                </a:solidFill>
              </a:rPr>
              <a:t>seasonal high water line </a:t>
            </a:r>
            <a:r>
              <a:rPr lang="en-US" dirty="0" smtClean="0"/>
              <a:t>for </a:t>
            </a:r>
            <a:r>
              <a:rPr lang="en-US" u="sng" dirty="0" smtClean="0">
                <a:solidFill>
                  <a:srgbClr val="C00000"/>
                </a:solidFill>
              </a:rPr>
              <a:t>artificial</a:t>
            </a:r>
            <a:r>
              <a:rPr lang="en-US" dirty="0" smtClean="0"/>
              <a:t> lakes, borrow pits, canals, ditches, and other artificial water bodies with </a:t>
            </a:r>
            <a:r>
              <a:rPr lang="en-US" dirty="0" smtClean="0">
                <a:solidFill>
                  <a:srgbClr val="C00000"/>
                </a:solidFill>
              </a:rPr>
              <a:t>side slopes </a:t>
            </a:r>
            <a:r>
              <a:rPr lang="en-US" u="sng" dirty="0" smtClean="0">
                <a:solidFill>
                  <a:srgbClr val="C00000"/>
                </a:solidFill>
              </a:rPr>
              <a:t>flatter</a:t>
            </a:r>
            <a:r>
              <a:rPr lang="en-US" dirty="0" smtClean="0">
                <a:solidFill>
                  <a:srgbClr val="C00000"/>
                </a:solidFill>
              </a:rPr>
              <a:t> than 1 foot vertical to 4 feet horizontal </a:t>
            </a:r>
            <a:r>
              <a:rPr lang="en-US" dirty="0" smtClean="0"/>
              <a:t>along with any artificial water body created by </a:t>
            </a:r>
            <a:r>
              <a:rPr lang="en-US" dirty="0" err="1" smtClean="0"/>
              <a:t>diking</a:t>
            </a:r>
            <a:r>
              <a:rPr lang="en-US" dirty="0" smtClean="0"/>
              <a:t> or impoundment above the ground.</a:t>
            </a:r>
          </a:p>
        </p:txBody>
      </p:sp>
      <p:pic>
        <p:nvPicPr>
          <p:cNvPr id="3074" name="Picture 2" descr="C:\Users\hickman_e\AppData\Local\Microsoft\Windows\Temporary Internet Files\Content.Outlook\OVJQO02Z\SHWT2 (2).jpg"/>
          <p:cNvPicPr>
            <a:picLocks noChangeAspect="1" noChangeArrowheads="1"/>
          </p:cNvPicPr>
          <p:nvPr/>
        </p:nvPicPr>
        <p:blipFill>
          <a:blip r:embed="rId2" cstate="print"/>
          <a:srcRect/>
          <a:stretch>
            <a:fillRect/>
          </a:stretch>
        </p:blipFill>
        <p:spPr bwMode="auto">
          <a:xfrm>
            <a:off x="279810" y="2362200"/>
            <a:ext cx="8584380" cy="21336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2"/>
          <p:cNvSpPr txBox="1">
            <a:spLocks noChangeArrowheads="1"/>
          </p:cNvSpPr>
          <p:nvPr/>
        </p:nvSpPr>
        <p:spPr bwMode="auto">
          <a:xfrm>
            <a:off x="1819275" y="0"/>
            <a:ext cx="5075238" cy="792163"/>
          </a:xfrm>
          <a:prstGeom prst="rect">
            <a:avLst/>
          </a:prstGeom>
          <a:noFill/>
          <a:ln w="12700">
            <a:noFill/>
            <a:miter lim="800000"/>
            <a:headEnd/>
            <a:tailEnd/>
          </a:ln>
          <a:effectLst/>
        </p:spPr>
        <p:txBody>
          <a:bodyPr wrap="none" lIns="0" tIns="0" rIns="0" bIns="0">
            <a:spAutoFit/>
          </a:bodyPr>
          <a:lstStyle/>
          <a:p>
            <a:pPr algn="ctr"/>
            <a:r>
              <a:rPr lang="en-US" sz="3200" b="1"/>
              <a:t>Ditches and Swales</a:t>
            </a:r>
          </a:p>
          <a:p>
            <a:pPr algn="ctr"/>
            <a:r>
              <a:rPr lang="en-US" sz="2000" b="1" i="1"/>
              <a:t>see</a:t>
            </a:r>
            <a:r>
              <a:rPr lang="en-US" sz="2000" b="1"/>
              <a:t> section 403.803(7)&amp;(14) for definitions</a:t>
            </a:r>
          </a:p>
        </p:txBody>
      </p:sp>
      <p:pic>
        <p:nvPicPr>
          <p:cNvPr id="241667" name="Picture 3" descr="Ditch and swale Northwest Florida"/>
          <p:cNvPicPr>
            <a:picLocks noChangeAspect="1" noChangeArrowheads="1"/>
          </p:cNvPicPr>
          <p:nvPr/>
        </p:nvPicPr>
        <p:blipFill>
          <a:blip r:embed="rId2" cstate="print"/>
          <a:srcRect/>
          <a:stretch>
            <a:fillRect/>
          </a:stretch>
        </p:blipFill>
        <p:spPr bwMode="auto">
          <a:xfrm>
            <a:off x="0" y="762000"/>
            <a:ext cx="9144000" cy="6096000"/>
          </a:xfrm>
          <a:prstGeom prst="rect">
            <a:avLst/>
          </a:prstGeom>
          <a:noFill/>
        </p:spPr>
      </p:pic>
      <p:sp>
        <p:nvSpPr>
          <p:cNvPr id="241668" name="Text Box 4"/>
          <p:cNvSpPr txBox="1">
            <a:spLocks noChangeArrowheads="1"/>
          </p:cNvSpPr>
          <p:nvPr/>
        </p:nvSpPr>
        <p:spPr bwMode="auto">
          <a:xfrm>
            <a:off x="7210425" y="6613525"/>
            <a:ext cx="1933575" cy="244475"/>
          </a:xfrm>
          <a:prstGeom prst="rect">
            <a:avLst/>
          </a:prstGeom>
          <a:noFill/>
          <a:ln w="9525">
            <a:noFill/>
            <a:miter lim="800000"/>
            <a:headEnd/>
            <a:tailEnd/>
          </a:ln>
          <a:effectLst/>
        </p:spPr>
        <p:txBody>
          <a:bodyPr wrap="none">
            <a:spAutoFit/>
          </a:bodyPr>
          <a:lstStyle/>
          <a:p>
            <a:r>
              <a:rPr lang="en-US" sz="1000" b="1">
                <a:solidFill>
                  <a:srgbClr val="FFFFFF"/>
                </a:solidFill>
                <a:latin typeface="Georgia" pitchFamily="18" charset="0"/>
              </a:rPr>
              <a:t>Presentation©2006, FDEP</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9600"/>
            <a:ext cx="8991600" cy="1143000"/>
          </a:xfrm>
        </p:spPr>
        <p:txBody>
          <a:bodyPr>
            <a:normAutofit/>
          </a:bodyPr>
          <a:lstStyle/>
          <a:p>
            <a:r>
              <a:rPr lang="en-US" sz="2800" dirty="0" smtClean="0"/>
              <a:t>Swales are </a:t>
            </a:r>
            <a:r>
              <a:rPr lang="en-US" sz="2800" u="sng" dirty="0" smtClean="0"/>
              <a:t>exempt</a:t>
            </a:r>
            <a:r>
              <a:rPr lang="en-US" sz="2800" dirty="0" smtClean="0"/>
              <a:t> </a:t>
            </a:r>
            <a:r>
              <a:rPr lang="en-US" sz="2800" dirty="0" smtClean="0"/>
              <a:t>surface waters, but</a:t>
            </a:r>
            <a:br>
              <a:rPr lang="en-US" sz="2800" dirty="0" smtClean="0"/>
            </a:br>
            <a:r>
              <a:rPr lang="en-US" sz="2800" dirty="0" smtClean="0"/>
              <a:t>must meet </a:t>
            </a:r>
            <a:r>
              <a:rPr lang="en-US" sz="2800" u="sng" dirty="0" smtClean="0"/>
              <a:t>all</a:t>
            </a:r>
            <a:r>
              <a:rPr lang="en-US" sz="2800" dirty="0" smtClean="0"/>
              <a:t> of the swale </a:t>
            </a:r>
            <a:r>
              <a:rPr lang="en-US" sz="2800" dirty="0" smtClean="0"/>
              <a:t>criteria </a:t>
            </a:r>
            <a:r>
              <a:rPr lang="en-US" sz="2800" dirty="0" smtClean="0"/>
              <a:t>below :</a:t>
            </a:r>
            <a:endParaRPr lang="en-US" sz="2800" dirty="0"/>
          </a:p>
        </p:txBody>
      </p:sp>
      <p:sp>
        <p:nvSpPr>
          <p:cNvPr id="3" name="Content Placeholder 2"/>
          <p:cNvSpPr>
            <a:spLocks noGrp="1"/>
          </p:cNvSpPr>
          <p:nvPr>
            <p:ph idx="1"/>
          </p:nvPr>
        </p:nvSpPr>
        <p:spPr>
          <a:xfrm>
            <a:off x="457200" y="1371600"/>
            <a:ext cx="8229600" cy="5105400"/>
          </a:xfrm>
        </p:spPr>
        <p:txBody>
          <a:bodyPr>
            <a:normAutofit fontScale="77500" lnSpcReduction="20000"/>
          </a:bodyPr>
          <a:lstStyle/>
          <a:p>
            <a:pPr>
              <a:buNone/>
            </a:pPr>
            <a:endParaRPr lang="en-US" dirty="0" smtClean="0"/>
          </a:p>
          <a:p>
            <a:pPr>
              <a:buNone/>
            </a:pPr>
            <a:r>
              <a:rPr lang="en-US" dirty="0" smtClean="0"/>
              <a:t>403.803(14) Florida Statutes, “Swale” means a manmade trench which: </a:t>
            </a:r>
          </a:p>
          <a:p>
            <a:pPr>
              <a:buNone/>
            </a:pPr>
            <a:r>
              <a:rPr lang="en-US" dirty="0" smtClean="0"/>
              <a:t>(a)Has a top width-to-depth ratio of the cross-section equal to or greater than 6:1, or side slopes equal to or greater than 3 feet horizontal to 1 foot vertical;</a:t>
            </a:r>
          </a:p>
          <a:p>
            <a:pPr>
              <a:buNone/>
            </a:pPr>
            <a:r>
              <a:rPr lang="en-US" dirty="0" smtClean="0"/>
              <a:t>(b)Contains contiguous areas of standing or flowing water only following a rainfall event;</a:t>
            </a:r>
          </a:p>
          <a:p>
            <a:pPr>
              <a:buNone/>
            </a:pPr>
            <a:r>
              <a:rPr lang="en-US" dirty="0" smtClean="0"/>
              <a:t>(c)Is planted with or has stabilized vegetation suitable for soil stabilization, </a:t>
            </a:r>
            <a:r>
              <a:rPr lang="en-US" dirty="0" err="1" smtClean="0"/>
              <a:t>stormwater</a:t>
            </a:r>
            <a:r>
              <a:rPr lang="en-US" dirty="0" smtClean="0"/>
              <a:t> treatment, and nutrient uptake; and</a:t>
            </a:r>
          </a:p>
          <a:p>
            <a:pPr>
              <a:buNone/>
            </a:pPr>
            <a:r>
              <a:rPr lang="en-US" dirty="0" smtClean="0"/>
              <a:t>(d)Is designed to take into account the soil </a:t>
            </a:r>
            <a:r>
              <a:rPr lang="en-US" dirty="0" err="1" smtClean="0"/>
              <a:t>erodibility</a:t>
            </a:r>
            <a:r>
              <a:rPr lang="en-US" dirty="0" smtClean="0"/>
              <a:t>, soil percolation, slope, slope length, and drainage area so as to prevent erosion and reduce pollutant concentration of any discharge.</a:t>
            </a:r>
          </a:p>
          <a:p>
            <a:endParaRPr lang="en-US" dirty="0"/>
          </a:p>
        </p:txBody>
      </p:sp>
      <p:sp>
        <p:nvSpPr>
          <p:cNvPr id="4" name="TextBox 3"/>
          <p:cNvSpPr txBox="1"/>
          <p:nvPr/>
        </p:nvSpPr>
        <p:spPr>
          <a:xfrm>
            <a:off x="2318306" y="161836"/>
            <a:ext cx="4507388" cy="523220"/>
          </a:xfrm>
          <a:prstGeom prst="rect">
            <a:avLst/>
          </a:prstGeom>
          <a:noFill/>
        </p:spPr>
        <p:txBody>
          <a:bodyPr wrap="none" rtlCol="0">
            <a:spAutoFit/>
          </a:bodyPr>
          <a:lstStyle/>
          <a:p>
            <a:r>
              <a:rPr lang="en-US" sz="2800" b="1" dirty="0" smtClean="0"/>
              <a:t>403.813(2)(j) Exemptions F.S.</a:t>
            </a:r>
            <a:endParaRPr lang="en-US" sz="2800"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hickman_e\AppData\Local\Microsoft\Windows\Temporary Internet Files\Content.Outlook\OVJQO02Z\Graph1_ditch.jpg"/>
          <p:cNvPicPr>
            <a:picLocks noChangeAspect="1" noChangeArrowheads="1"/>
          </p:cNvPicPr>
          <p:nvPr/>
        </p:nvPicPr>
        <p:blipFill>
          <a:blip r:embed="rId2" cstate="print"/>
          <a:srcRect/>
          <a:stretch>
            <a:fillRect/>
          </a:stretch>
        </p:blipFill>
        <p:spPr bwMode="auto">
          <a:xfrm>
            <a:off x="228600" y="2133600"/>
            <a:ext cx="8610600" cy="3505200"/>
          </a:xfrm>
          <a:prstGeom prst="rect">
            <a:avLst/>
          </a:prstGeom>
          <a:noFill/>
        </p:spPr>
      </p:pic>
      <p:sp>
        <p:nvSpPr>
          <p:cNvPr id="3" name="Rectangle 2"/>
          <p:cNvSpPr/>
          <p:nvPr/>
        </p:nvSpPr>
        <p:spPr>
          <a:xfrm>
            <a:off x="723900" y="230467"/>
            <a:ext cx="7620000" cy="1938992"/>
          </a:xfrm>
          <a:prstGeom prst="rect">
            <a:avLst/>
          </a:prstGeom>
        </p:spPr>
        <p:txBody>
          <a:bodyPr wrap="square">
            <a:spAutoFit/>
          </a:bodyPr>
          <a:lstStyle/>
          <a:p>
            <a:pPr>
              <a:buNone/>
            </a:pPr>
            <a:r>
              <a:rPr lang="en-US" sz="2400" dirty="0" smtClean="0"/>
              <a:t>403.803(14) Florida Statutes, “Swale” means a manmade trench which: </a:t>
            </a:r>
          </a:p>
          <a:p>
            <a:pPr>
              <a:buNone/>
            </a:pPr>
            <a:r>
              <a:rPr lang="en-US" sz="2400" dirty="0" smtClean="0"/>
              <a:t>(a)Has a top width-to-depth ratio of the cross-section equal to or greater than 6:1, or side slopes </a:t>
            </a:r>
            <a:r>
              <a:rPr lang="en-US" sz="2400" u="sng" dirty="0" smtClean="0"/>
              <a:t>equal to </a:t>
            </a:r>
            <a:r>
              <a:rPr lang="en-US" sz="2400" dirty="0" smtClean="0"/>
              <a:t>or</a:t>
            </a:r>
            <a:r>
              <a:rPr lang="en-US" sz="2400" u="sng" dirty="0" smtClean="0"/>
              <a:t> greater </a:t>
            </a:r>
            <a:r>
              <a:rPr lang="en-US" sz="2400" dirty="0" smtClean="0"/>
              <a:t>than 3 feet horizontal to 1 foot vertical;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descr="C:\Users\hickman_e\AppData\Local\Microsoft\Windows\Temporary Internet Files\Content.Outlook\OVJQO02Z\3_2.jpg"/>
          <p:cNvPicPr>
            <a:picLocks noChangeAspect="1" noChangeArrowheads="1"/>
          </p:cNvPicPr>
          <p:nvPr/>
        </p:nvPicPr>
        <p:blipFill>
          <a:blip r:embed="rId2" cstate="print"/>
          <a:srcRect/>
          <a:stretch>
            <a:fillRect/>
          </a:stretch>
        </p:blipFill>
        <p:spPr bwMode="auto">
          <a:xfrm>
            <a:off x="838200" y="3657600"/>
            <a:ext cx="7620000" cy="2771775"/>
          </a:xfrm>
          <a:prstGeom prst="rect">
            <a:avLst/>
          </a:prstGeom>
          <a:noFill/>
        </p:spPr>
      </p:pic>
      <p:pic>
        <p:nvPicPr>
          <p:cNvPr id="32770" name="Picture 2" descr="C:\Users\hickman_e\AppData\Local\Microsoft\Windows\Temporary Internet Files\Content.Outlook\OVJQO02Z\3_0 5.jpg"/>
          <p:cNvPicPr>
            <a:picLocks noChangeAspect="1" noChangeArrowheads="1"/>
          </p:cNvPicPr>
          <p:nvPr/>
        </p:nvPicPr>
        <p:blipFill>
          <a:blip r:embed="rId3" cstate="print"/>
          <a:srcRect/>
          <a:stretch>
            <a:fillRect/>
          </a:stretch>
        </p:blipFill>
        <p:spPr bwMode="auto">
          <a:xfrm>
            <a:off x="838200" y="1447800"/>
            <a:ext cx="7620000" cy="2800350"/>
          </a:xfrm>
          <a:prstGeom prst="rect">
            <a:avLst/>
          </a:prstGeom>
          <a:noFill/>
        </p:spPr>
      </p:pic>
      <p:pic>
        <p:nvPicPr>
          <p:cNvPr id="32772" name="Picture 4" descr="C:\Users\hickman_e\AppData\Local\Microsoft\Windows\Temporary Internet Files\Content.Outlook\OVJQO02Z\Graph1_ditch (2).jpg"/>
          <p:cNvPicPr>
            <a:picLocks noChangeAspect="1" noChangeArrowheads="1"/>
          </p:cNvPicPr>
          <p:nvPr/>
        </p:nvPicPr>
        <p:blipFill>
          <a:blip r:embed="rId4" cstate="print"/>
          <a:srcRect/>
          <a:stretch>
            <a:fillRect/>
          </a:stretch>
        </p:blipFill>
        <p:spPr bwMode="auto">
          <a:xfrm>
            <a:off x="914400" y="-762000"/>
            <a:ext cx="7505700" cy="2667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smtClean="0"/>
              <a:t>Delineation of Surface Waters per subsection 62-340.600(2), F.A.C.</a:t>
            </a:r>
            <a:endParaRPr lang="en-US" sz="2400" b="1" dirty="0"/>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smtClean="0"/>
              <a:t>(</a:t>
            </a:r>
            <a:r>
              <a:rPr lang="en-US" sz="8000" dirty="0" smtClean="0"/>
              <a:t>2) The landward extent of a surface water in the State for the purposes of implementing Section 373.414, F.S., shall be the more landward of the following:</a:t>
            </a:r>
          </a:p>
          <a:p>
            <a:pPr fontAlgn="base" hangingPunct="0">
              <a:buNone/>
            </a:pPr>
            <a:r>
              <a:rPr lang="en-US" sz="8000" dirty="0" smtClean="0"/>
              <a:t>(a) Wetlands as located by Rule 62-340.300, F.A.C., of this chapter;</a:t>
            </a:r>
          </a:p>
          <a:p>
            <a:pPr fontAlgn="base" hangingPunct="0">
              <a:buNone/>
            </a:pPr>
            <a:r>
              <a:rPr lang="en-US" sz="8000" dirty="0" smtClean="0">
                <a:solidFill>
                  <a:srgbClr val="FF0000"/>
                </a:solidFill>
              </a:rPr>
              <a:t>(b) </a:t>
            </a:r>
            <a:r>
              <a:rPr lang="en-US" sz="8000" dirty="0" smtClean="0"/>
              <a:t>The mean high water line elevation for tidal water bodies;</a:t>
            </a:r>
          </a:p>
          <a:p>
            <a:pPr fontAlgn="base" hangingPunct="0">
              <a:buNone/>
            </a:pPr>
            <a:r>
              <a:rPr lang="en-US" sz="8000" dirty="0" smtClean="0">
                <a:solidFill>
                  <a:srgbClr val="FF0000"/>
                </a:solidFill>
              </a:rPr>
              <a:t>(c) </a:t>
            </a:r>
            <a:r>
              <a:rPr lang="en-US" sz="8000" dirty="0" smtClean="0"/>
              <a:t>The ordinary high water line for non-tidal natural water bodies;</a:t>
            </a:r>
          </a:p>
          <a:p>
            <a:pPr fontAlgn="base" hangingPunct="0">
              <a:buNone/>
            </a:pPr>
            <a:r>
              <a:rPr lang="en-US" sz="8000" dirty="0" smtClean="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smtClean="0"/>
              <a:t>(e) The seasonal high water line for artificial lakes, borrow pits, canals, ditches, and other artificial water bodies with side slopes flatter than 1 foot vertical to 4 feet horizontal along with any artificial water body created by </a:t>
            </a:r>
            <a:r>
              <a:rPr lang="en-US" sz="8000" dirty="0" err="1" smtClean="0"/>
              <a:t>diking</a:t>
            </a:r>
            <a:r>
              <a:rPr lang="en-US" sz="8000" dirty="0" smtClean="0"/>
              <a:t> or impoundment above the ground.</a:t>
            </a:r>
          </a:p>
          <a:p>
            <a:pPr fontAlgn="base" hangingPunct="0">
              <a:buNone/>
            </a:pPr>
            <a:r>
              <a:rPr lang="en-US" sz="8000" dirty="0" smtClean="0">
                <a:solidFill>
                  <a:srgbClr val="FF0000"/>
                </a:solidFill>
              </a:rPr>
              <a:t>(3) Determinations made pursuant to paragraphs (2)(b) and (2)(c) shall be for regulatory purposes and are not intended to be a delineation of the boundaries of lands for the purposes of title.</a:t>
            </a:r>
          </a:p>
          <a:p>
            <a:pPr fontAlgn="base" hangingPunct="0"/>
            <a:r>
              <a:rPr lang="en-US" i="1" dirty="0" smtClean="0"/>
              <a:t>Specific Authority 373.421 FS. Law Implemented 373.421, 373.4211, 403.031(13) FS. History–New 7-1-94, Formerly 17-340.600.</a:t>
            </a:r>
            <a:endParaRPr lang="en-US" dirty="0" smtClean="0"/>
          </a:p>
          <a:p>
            <a:endParaRPr lang="en-US" dirty="0"/>
          </a:p>
        </p:txBody>
      </p:sp>
    </p:spTree>
    <p:extLst>
      <p:ext uri="{BB962C8B-B14F-4D97-AF65-F5344CB8AC3E}">
        <p14:creationId xmlns:p14="http://schemas.microsoft.com/office/powerpoint/2010/main" val="26317159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Z:\OSW photos\OSW photos\214_0424\IMGP3486.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Text Box 2"/>
          <p:cNvSpPr txBox="1">
            <a:spLocks noChangeArrowheads="1"/>
          </p:cNvSpPr>
          <p:nvPr/>
        </p:nvSpPr>
        <p:spPr bwMode="auto">
          <a:xfrm>
            <a:off x="533400" y="393700"/>
            <a:ext cx="0" cy="549275"/>
          </a:xfrm>
          <a:prstGeom prst="rect">
            <a:avLst/>
          </a:prstGeom>
          <a:noFill/>
          <a:ln w="12700">
            <a:noFill/>
            <a:miter lim="800000"/>
            <a:headEnd/>
            <a:tailEnd/>
          </a:ln>
          <a:effectLst/>
        </p:spPr>
        <p:txBody>
          <a:bodyPr wrap="none" lIns="0" tIns="0" rIns="0" bIns="0">
            <a:spAutoFit/>
          </a:bodyPr>
          <a:lstStyle/>
          <a:p>
            <a:endParaRPr lang="en-US" b="1" i="1"/>
          </a:p>
        </p:txBody>
      </p:sp>
      <p:sp>
        <p:nvSpPr>
          <p:cNvPr id="339971" name="Rectangle 3"/>
          <p:cNvSpPr>
            <a:spLocks noChangeArrowheads="1"/>
          </p:cNvSpPr>
          <p:nvPr/>
        </p:nvSpPr>
        <p:spPr bwMode="auto">
          <a:xfrm>
            <a:off x="0" y="152400"/>
            <a:ext cx="9067800" cy="1231106"/>
          </a:xfrm>
          <a:prstGeom prst="rect">
            <a:avLst/>
          </a:prstGeom>
          <a:noFill/>
          <a:ln w="12700">
            <a:noFill/>
            <a:miter lim="800000"/>
            <a:headEnd/>
            <a:tailEnd/>
          </a:ln>
          <a:effectLst/>
        </p:spPr>
        <p:txBody>
          <a:bodyPr wrap="square" lIns="0" tIns="0" rIns="0" bIns="0">
            <a:spAutoFit/>
          </a:bodyPr>
          <a:lstStyle/>
          <a:p>
            <a:pPr algn="ctr"/>
            <a:r>
              <a:rPr lang="en-US" sz="2000" dirty="0" smtClean="0">
                <a:latin typeface="Verdana" pitchFamily="34" charset="0"/>
              </a:rPr>
              <a:t>Page 39 FL Delineation Manual Exemptions section </a:t>
            </a:r>
            <a:r>
              <a:rPr lang="en-US" sz="2000" dirty="0">
                <a:latin typeface="Verdana" pitchFamily="34" charset="0"/>
              </a:rPr>
              <a:t>62-340.700, F.A.C</a:t>
            </a:r>
            <a:r>
              <a:rPr lang="en-US" sz="2000" dirty="0" smtClean="0">
                <a:latin typeface="Verdana" pitchFamily="34" charset="0"/>
              </a:rPr>
              <a:t>. </a:t>
            </a:r>
            <a:r>
              <a:rPr lang="en-US" sz="2000" dirty="0" smtClean="0">
                <a:latin typeface="Verdana" pitchFamily="34" charset="0"/>
              </a:rPr>
              <a:t>“This </a:t>
            </a:r>
            <a:r>
              <a:rPr lang="en-US" sz="2000" dirty="0" smtClean="0">
                <a:latin typeface="Verdana" pitchFamily="34" charset="0"/>
              </a:rPr>
              <a:t>section further expresses the legislative intent regarding the regulation of surface waters by excluding from delineation or limiting the scope of regulatory review in surface waters</a:t>
            </a:r>
            <a:r>
              <a:rPr lang="en-US" sz="2000" dirty="0" smtClean="0">
                <a:latin typeface="Verdana" pitchFamily="34" charset="0"/>
              </a:rPr>
              <a:t>.”</a:t>
            </a:r>
            <a:endParaRPr lang="en-US" sz="2000" dirty="0">
              <a:latin typeface="Verdana" pitchFamily="34" charset="0"/>
            </a:endParaRPr>
          </a:p>
        </p:txBody>
      </p:sp>
      <p:sp>
        <p:nvSpPr>
          <p:cNvPr id="339972" name="Line 4"/>
          <p:cNvSpPr>
            <a:spLocks noChangeShapeType="1"/>
          </p:cNvSpPr>
          <p:nvPr/>
        </p:nvSpPr>
        <p:spPr bwMode="auto">
          <a:xfrm>
            <a:off x="419100" y="1511300"/>
            <a:ext cx="0" cy="4965700"/>
          </a:xfrm>
          <a:prstGeom prst="line">
            <a:avLst/>
          </a:prstGeom>
          <a:noFill/>
          <a:ln w="38100">
            <a:solidFill>
              <a:schemeClr val="tx1"/>
            </a:solidFill>
            <a:round/>
            <a:headEnd/>
            <a:tailEnd/>
          </a:ln>
          <a:effectLst/>
        </p:spPr>
        <p:txBody>
          <a:bodyPr lIns="0" tIns="0" rIns="0" bIns="0" anchor="ctr">
            <a:spAutoFit/>
          </a:bodyPr>
          <a:lstStyle/>
          <a:p>
            <a:endParaRPr lang="en-US"/>
          </a:p>
        </p:txBody>
      </p:sp>
      <p:sp>
        <p:nvSpPr>
          <p:cNvPr id="339973" name="Line 5"/>
          <p:cNvSpPr>
            <a:spLocks noChangeShapeType="1"/>
          </p:cNvSpPr>
          <p:nvPr/>
        </p:nvSpPr>
        <p:spPr bwMode="auto">
          <a:xfrm>
            <a:off x="4483100" y="1562100"/>
            <a:ext cx="0" cy="4864100"/>
          </a:xfrm>
          <a:prstGeom prst="line">
            <a:avLst/>
          </a:prstGeom>
          <a:noFill/>
          <a:ln w="38100">
            <a:solidFill>
              <a:schemeClr val="tx1"/>
            </a:solidFill>
            <a:round/>
            <a:headEnd/>
            <a:tailEnd/>
          </a:ln>
          <a:effectLst/>
        </p:spPr>
        <p:txBody>
          <a:bodyPr lIns="0" tIns="0" rIns="0" bIns="0" anchor="ctr">
            <a:spAutoFit/>
          </a:bodyPr>
          <a:lstStyle/>
          <a:p>
            <a:endParaRPr lang="en-US"/>
          </a:p>
        </p:txBody>
      </p:sp>
      <p:sp>
        <p:nvSpPr>
          <p:cNvPr id="339974" name="Line 6"/>
          <p:cNvSpPr>
            <a:spLocks noChangeShapeType="1"/>
          </p:cNvSpPr>
          <p:nvPr/>
        </p:nvSpPr>
        <p:spPr bwMode="auto">
          <a:xfrm>
            <a:off x="8724900" y="1524000"/>
            <a:ext cx="0" cy="4965700"/>
          </a:xfrm>
          <a:prstGeom prst="line">
            <a:avLst/>
          </a:prstGeom>
          <a:noFill/>
          <a:ln w="38100">
            <a:solidFill>
              <a:schemeClr val="tx1"/>
            </a:solidFill>
            <a:round/>
            <a:headEnd/>
            <a:tailEnd/>
          </a:ln>
          <a:effectLst/>
        </p:spPr>
        <p:txBody>
          <a:bodyPr lIns="0" tIns="0" rIns="0" bIns="0" anchor="ctr">
            <a:spAutoFit/>
          </a:bodyPr>
          <a:lstStyle/>
          <a:p>
            <a:endParaRPr lang="en-US"/>
          </a:p>
        </p:txBody>
      </p:sp>
      <p:sp>
        <p:nvSpPr>
          <p:cNvPr id="339975" name="Text Box 7"/>
          <p:cNvSpPr txBox="1">
            <a:spLocks noChangeArrowheads="1"/>
          </p:cNvSpPr>
          <p:nvPr/>
        </p:nvSpPr>
        <p:spPr bwMode="auto">
          <a:xfrm>
            <a:off x="558800" y="1601788"/>
            <a:ext cx="3751263" cy="733425"/>
          </a:xfrm>
          <a:prstGeom prst="rect">
            <a:avLst/>
          </a:prstGeom>
          <a:noFill/>
          <a:ln w="12700">
            <a:noFill/>
            <a:miter lim="800000"/>
            <a:headEnd/>
            <a:tailEnd/>
          </a:ln>
          <a:effectLst/>
        </p:spPr>
        <p:txBody>
          <a:bodyPr lIns="0" tIns="0" rIns="0" bIns="0">
            <a:spAutoFit/>
          </a:bodyPr>
          <a:lstStyle/>
          <a:p>
            <a:r>
              <a:rPr lang="en-US" sz="1600" b="1" dirty="0">
                <a:latin typeface="Verdana" pitchFamily="34" charset="0"/>
              </a:rPr>
              <a:t>Wastewater Treatment areas</a:t>
            </a:r>
          </a:p>
          <a:p>
            <a:r>
              <a:rPr lang="en-US" sz="1600" b="1" dirty="0">
                <a:solidFill>
                  <a:schemeClr val="hlink"/>
                </a:solidFill>
                <a:latin typeface="Verdana" pitchFamily="34" charset="0"/>
              </a:rPr>
              <a:t>except wetlands used for treating effluents under permit</a:t>
            </a:r>
          </a:p>
        </p:txBody>
      </p:sp>
      <p:sp>
        <p:nvSpPr>
          <p:cNvPr id="339976" name="Text Box 8"/>
          <p:cNvSpPr txBox="1">
            <a:spLocks noChangeArrowheads="1"/>
          </p:cNvSpPr>
          <p:nvPr/>
        </p:nvSpPr>
        <p:spPr bwMode="auto">
          <a:xfrm>
            <a:off x="571500" y="2874963"/>
            <a:ext cx="3825875" cy="488950"/>
          </a:xfrm>
          <a:prstGeom prst="rect">
            <a:avLst/>
          </a:prstGeom>
          <a:noFill/>
          <a:ln w="12700">
            <a:noFill/>
            <a:miter lim="800000"/>
            <a:headEnd/>
            <a:tailEnd/>
          </a:ln>
          <a:effectLst/>
        </p:spPr>
        <p:txBody>
          <a:bodyPr lIns="0" tIns="0" rIns="0" bIns="0">
            <a:spAutoFit/>
          </a:bodyPr>
          <a:lstStyle/>
          <a:p>
            <a:r>
              <a:rPr lang="en-US" sz="1600" b="1">
                <a:latin typeface="Verdana" pitchFamily="34" charset="0"/>
              </a:rPr>
              <a:t>Stormwater Treatment areas</a:t>
            </a:r>
          </a:p>
          <a:p>
            <a:r>
              <a:rPr lang="en-US" sz="1600" b="1">
                <a:latin typeface="Verdana" pitchFamily="34" charset="0"/>
              </a:rPr>
              <a:t>&lt; 0.5 acres in combined area</a:t>
            </a:r>
          </a:p>
        </p:txBody>
      </p:sp>
      <p:sp>
        <p:nvSpPr>
          <p:cNvPr id="339977" name="Text Box 9"/>
          <p:cNvSpPr txBox="1">
            <a:spLocks noChangeArrowheads="1"/>
          </p:cNvSpPr>
          <p:nvPr/>
        </p:nvSpPr>
        <p:spPr bwMode="auto">
          <a:xfrm>
            <a:off x="520700" y="4071938"/>
            <a:ext cx="3808413" cy="488950"/>
          </a:xfrm>
          <a:prstGeom prst="rect">
            <a:avLst/>
          </a:prstGeom>
          <a:noFill/>
          <a:ln w="12700">
            <a:noFill/>
            <a:miter lim="800000"/>
            <a:headEnd/>
            <a:tailEnd/>
          </a:ln>
          <a:effectLst/>
        </p:spPr>
        <p:txBody>
          <a:bodyPr lIns="0" tIns="0" rIns="0" bIns="0">
            <a:spAutoFit/>
          </a:bodyPr>
          <a:lstStyle/>
          <a:p>
            <a:r>
              <a:rPr lang="en-US" sz="1600" b="1">
                <a:latin typeface="Verdana" pitchFamily="34" charset="0"/>
              </a:rPr>
              <a:t>Stormwater Treatment areas</a:t>
            </a:r>
          </a:p>
          <a:p>
            <a:r>
              <a:rPr lang="en-US" sz="1600" b="1">
                <a:latin typeface="Verdana" pitchFamily="34" charset="0"/>
                <a:sym typeface="Symbol" pitchFamily="18" charset="2"/>
              </a:rPr>
              <a:t></a:t>
            </a:r>
            <a:r>
              <a:rPr lang="en-US" sz="1600" b="1">
                <a:latin typeface="Verdana" pitchFamily="34" charset="0"/>
              </a:rPr>
              <a:t> 0.5 acres in combined area</a:t>
            </a:r>
          </a:p>
        </p:txBody>
      </p:sp>
      <p:sp>
        <p:nvSpPr>
          <p:cNvPr id="339978" name="Text Box 10"/>
          <p:cNvSpPr txBox="1">
            <a:spLocks noChangeArrowheads="1"/>
          </p:cNvSpPr>
          <p:nvPr/>
        </p:nvSpPr>
        <p:spPr bwMode="auto">
          <a:xfrm>
            <a:off x="571500" y="5414963"/>
            <a:ext cx="3656013" cy="733425"/>
          </a:xfrm>
          <a:prstGeom prst="rect">
            <a:avLst/>
          </a:prstGeom>
          <a:noFill/>
          <a:ln w="12700">
            <a:noFill/>
            <a:miter lim="800000"/>
            <a:headEnd/>
            <a:tailEnd/>
          </a:ln>
          <a:effectLst/>
        </p:spPr>
        <p:txBody>
          <a:bodyPr lIns="0" tIns="0" rIns="0" bIns="0">
            <a:spAutoFit/>
          </a:bodyPr>
          <a:lstStyle/>
          <a:p>
            <a:r>
              <a:rPr lang="en-US" sz="1600" b="1" dirty="0">
                <a:latin typeface="Verdana" pitchFamily="34" charset="0"/>
              </a:rPr>
              <a:t>Previously existing</a:t>
            </a:r>
            <a:r>
              <a:rPr lang="en-US" sz="1600" dirty="0">
                <a:latin typeface="Verdana" pitchFamily="34" charset="0"/>
              </a:rPr>
              <a:t> </a:t>
            </a:r>
            <a:r>
              <a:rPr lang="en-US" sz="1600" b="1" dirty="0">
                <a:latin typeface="Verdana" pitchFamily="34" charset="0"/>
              </a:rPr>
              <a:t>wetlands</a:t>
            </a:r>
            <a:r>
              <a:rPr lang="en-US" sz="1600" dirty="0">
                <a:latin typeface="Verdana" pitchFamily="34" charset="0"/>
              </a:rPr>
              <a:t> </a:t>
            </a:r>
            <a:r>
              <a:rPr lang="en-US" sz="1600" b="1" dirty="0">
                <a:latin typeface="Verdana" pitchFamily="34" charset="0"/>
              </a:rPr>
              <a:t>incorporated into </a:t>
            </a:r>
            <a:r>
              <a:rPr lang="en-US" sz="1600" b="1" dirty="0" err="1">
                <a:latin typeface="Verdana" pitchFamily="34" charset="0"/>
              </a:rPr>
              <a:t>Stormwater</a:t>
            </a:r>
            <a:r>
              <a:rPr lang="en-US" sz="1600" b="1" dirty="0">
                <a:latin typeface="Verdana" pitchFamily="34" charset="0"/>
              </a:rPr>
              <a:t> Treatment areas</a:t>
            </a:r>
            <a:endParaRPr lang="en-US" b="1" i="1" dirty="0">
              <a:latin typeface="Verdana" pitchFamily="34" charset="0"/>
            </a:endParaRPr>
          </a:p>
        </p:txBody>
      </p:sp>
      <p:sp>
        <p:nvSpPr>
          <p:cNvPr id="339979" name="Text Box 11"/>
          <p:cNvSpPr txBox="1">
            <a:spLocks noChangeArrowheads="1"/>
          </p:cNvSpPr>
          <p:nvPr/>
        </p:nvSpPr>
        <p:spPr bwMode="auto">
          <a:xfrm>
            <a:off x="4749800" y="1592263"/>
            <a:ext cx="3579813" cy="977900"/>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Not delineated</a:t>
            </a:r>
            <a:r>
              <a:rPr lang="en-US" sz="1600">
                <a:latin typeface="Verdana" pitchFamily="34" charset="0"/>
              </a:rPr>
              <a:t> as Wetland or Surface Waters</a:t>
            </a:r>
          </a:p>
          <a:p>
            <a:pPr marL="228600" indent="-228600">
              <a:buFontTx/>
              <a:buChar char="•"/>
            </a:pPr>
            <a:r>
              <a:rPr lang="en-US" sz="1600">
                <a:latin typeface="Verdana" pitchFamily="34" charset="0"/>
              </a:rPr>
              <a:t>None of the additional wetland permitting criteria apply</a:t>
            </a:r>
            <a:endParaRPr lang="en-US" b="1" i="1">
              <a:latin typeface="Verdana" pitchFamily="34" charset="0"/>
            </a:endParaRPr>
          </a:p>
        </p:txBody>
      </p:sp>
      <p:sp>
        <p:nvSpPr>
          <p:cNvPr id="339980" name="Text Box 12"/>
          <p:cNvSpPr txBox="1">
            <a:spLocks noChangeArrowheads="1"/>
          </p:cNvSpPr>
          <p:nvPr/>
        </p:nvSpPr>
        <p:spPr bwMode="auto">
          <a:xfrm>
            <a:off x="4711700" y="2747963"/>
            <a:ext cx="3789363" cy="977900"/>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Not Delineated</a:t>
            </a:r>
            <a:r>
              <a:rPr lang="en-US" sz="1600">
                <a:latin typeface="Verdana" pitchFamily="34" charset="0"/>
              </a:rPr>
              <a:t> as Wetland or Surface Waters</a:t>
            </a:r>
          </a:p>
          <a:p>
            <a:pPr marL="228600" indent="-228600">
              <a:buFontTx/>
              <a:buChar char="•"/>
            </a:pPr>
            <a:r>
              <a:rPr lang="en-US" sz="1600">
                <a:latin typeface="Verdana" pitchFamily="34" charset="0"/>
              </a:rPr>
              <a:t>None of the additional wetland permitting criteria apply</a:t>
            </a:r>
            <a:endParaRPr lang="en-US" i="1">
              <a:latin typeface="Verdana" pitchFamily="34" charset="0"/>
            </a:endParaRPr>
          </a:p>
        </p:txBody>
      </p:sp>
      <p:sp>
        <p:nvSpPr>
          <p:cNvPr id="339981" name="Line 13"/>
          <p:cNvSpPr>
            <a:spLocks noChangeShapeType="1"/>
          </p:cNvSpPr>
          <p:nvPr/>
        </p:nvSpPr>
        <p:spPr bwMode="auto">
          <a:xfrm>
            <a:off x="406400" y="26416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
        <p:nvSpPr>
          <p:cNvPr id="339982" name="Line 14"/>
          <p:cNvSpPr>
            <a:spLocks noChangeShapeType="1"/>
          </p:cNvSpPr>
          <p:nvPr/>
        </p:nvSpPr>
        <p:spPr bwMode="auto">
          <a:xfrm>
            <a:off x="419100" y="38100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
        <p:nvSpPr>
          <p:cNvPr id="339983" name="Line 15"/>
          <p:cNvSpPr>
            <a:spLocks noChangeShapeType="1"/>
          </p:cNvSpPr>
          <p:nvPr/>
        </p:nvSpPr>
        <p:spPr bwMode="auto">
          <a:xfrm>
            <a:off x="431800" y="1524000"/>
            <a:ext cx="8305800" cy="0"/>
          </a:xfrm>
          <a:prstGeom prst="line">
            <a:avLst/>
          </a:prstGeom>
          <a:noFill/>
          <a:ln w="57150">
            <a:solidFill>
              <a:schemeClr val="tx1"/>
            </a:solidFill>
            <a:round/>
            <a:headEnd/>
            <a:tailEnd/>
          </a:ln>
          <a:effectLst/>
        </p:spPr>
        <p:txBody>
          <a:bodyPr lIns="0" tIns="0" rIns="0" bIns="0" anchor="ctr">
            <a:spAutoFit/>
          </a:bodyPr>
          <a:lstStyle/>
          <a:p>
            <a:endParaRPr lang="en-US"/>
          </a:p>
        </p:txBody>
      </p:sp>
      <p:sp>
        <p:nvSpPr>
          <p:cNvPr id="339984" name="Text Box 16"/>
          <p:cNvSpPr txBox="1">
            <a:spLocks noChangeArrowheads="1"/>
          </p:cNvSpPr>
          <p:nvPr/>
        </p:nvSpPr>
        <p:spPr bwMode="auto">
          <a:xfrm>
            <a:off x="4699000" y="3916363"/>
            <a:ext cx="3865563" cy="1222375"/>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Delineated</a:t>
            </a:r>
            <a:r>
              <a:rPr lang="en-US" sz="1600">
                <a:latin typeface="Verdana" pitchFamily="34" charset="0"/>
              </a:rPr>
              <a:t> as Wetland or Surface Waters</a:t>
            </a:r>
          </a:p>
          <a:p>
            <a:pPr marL="228600" indent="-228600">
              <a:buFontTx/>
              <a:buChar char="•"/>
            </a:pPr>
            <a:r>
              <a:rPr lang="en-US" sz="1600">
                <a:latin typeface="Verdana" pitchFamily="34" charset="0"/>
              </a:rPr>
              <a:t>Only the permitting criteria related to Endangered and Threatened Species apply</a:t>
            </a:r>
            <a:endParaRPr lang="en-US" i="1">
              <a:latin typeface="Verdana" pitchFamily="34" charset="0"/>
            </a:endParaRPr>
          </a:p>
        </p:txBody>
      </p:sp>
      <p:sp>
        <p:nvSpPr>
          <p:cNvPr id="339985" name="Text Box 17"/>
          <p:cNvSpPr txBox="1">
            <a:spLocks noChangeArrowheads="1"/>
          </p:cNvSpPr>
          <p:nvPr/>
        </p:nvSpPr>
        <p:spPr bwMode="auto">
          <a:xfrm>
            <a:off x="4737100" y="5364163"/>
            <a:ext cx="3848100" cy="977900"/>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Delineated</a:t>
            </a:r>
            <a:r>
              <a:rPr lang="en-US" sz="1600">
                <a:latin typeface="Verdana" pitchFamily="34" charset="0"/>
              </a:rPr>
              <a:t> as Wetland or Surface Waters</a:t>
            </a:r>
          </a:p>
          <a:p>
            <a:pPr marL="228600" indent="-228600">
              <a:buFontTx/>
              <a:buChar char="•"/>
            </a:pPr>
            <a:r>
              <a:rPr lang="en-US" sz="1600">
                <a:latin typeface="Verdana" pitchFamily="34" charset="0"/>
              </a:rPr>
              <a:t>Only the permitting criteria related to Fish and Wildlife apply</a:t>
            </a:r>
            <a:endParaRPr lang="en-US" i="1">
              <a:latin typeface="Verdana" pitchFamily="34" charset="0"/>
            </a:endParaRPr>
          </a:p>
        </p:txBody>
      </p:sp>
      <p:sp>
        <p:nvSpPr>
          <p:cNvPr id="339986" name="Line 18"/>
          <p:cNvSpPr>
            <a:spLocks noChangeShapeType="1"/>
          </p:cNvSpPr>
          <p:nvPr/>
        </p:nvSpPr>
        <p:spPr bwMode="auto">
          <a:xfrm>
            <a:off x="444500" y="52705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
        <p:nvSpPr>
          <p:cNvPr id="339987" name="Line 19"/>
          <p:cNvSpPr>
            <a:spLocks noChangeShapeType="1"/>
          </p:cNvSpPr>
          <p:nvPr/>
        </p:nvSpPr>
        <p:spPr bwMode="auto">
          <a:xfrm>
            <a:off x="444500" y="64770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Z:\OSW photos\OSW photos\214_0424\IMGP3464.JPG"/>
          <p:cNvPicPr>
            <a:picLocks noChangeAspect="1" noChangeArrowheads="1"/>
          </p:cNvPicPr>
          <p:nvPr/>
        </p:nvPicPr>
        <p:blipFill>
          <a:blip r:embed="rId2" cstate="print"/>
          <a:srcRect/>
          <a:stretch>
            <a:fillRect/>
          </a:stretch>
        </p:blipFill>
        <p:spPr bwMode="auto">
          <a:xfrm>
            <a:off x="152400" y="76200"/>
            <a:ext cx="8915400" cy="668655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1972369" y="13717"/>
            <a:ext cx="5288823" cy="6857968"/>
          </a:xfrm>
          <a:prstGeom prst="rect">
            <a:avLst/>
          </a:prstGeom>
          <a:noFill/>
          <a:ln>
            <a:noFill/>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55" y="0"/>
            <a:ext cx="9128145" cy="6858000"/>
          </a:xfrm>
        </p:spPr>
      </p:pic>
    </p:spTree>
    <p:extLst>
      <p:ext uri="{BB962C8B-B14F-4D97-AF65-F5344CB8AC3E}">
        <p14:creationId xmlns:p14="http://schemas.microsoft.com/office/powerpoint/2010/main" val="2553850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1857096" y="227630"/>
            <a:ext cx="5519367" cy="6430468"/>
          </a:xfrm>
          <a:prstGeom prst="rect">
            <a:avLst/>
          </a:prstGeom>
          <a:noFill/>
          <a:ln>
            <a:noFill/>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Z:\OSW photos\OSW photos\214_0424\IMGP3466.JPG"/>
          <p:cNvPicPr>
            <a:picLocks noChangeAspect="1" noChangeArrowheads="1"/>
          </p:cNvPicPr>
          <p:nvPr/>
        </p:nvPicPr>
        <p:blipFill>
          <a:blip r:embed="rId2" cstate="print"/>
          <a:srcRect/>
          <a:stretch>
            <a:fillRect/>
          </a:stretch>
        </p:blipFill>
        <p:spPr bwMode="auto">
          <a:xfrm>
            <a:off x="76200" y="76200"/>
            <a:ext cx="8915400" cy="668655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Z:\OSW photos\OSW photos\214_0424\IMGP3468.JPG"/>
          <p:cNvPicPr>
            <a:picLocks noChangeAspect="1" noChangeArrowheads="1"/>
          </p:cNvPicPr>
          <p:nvPr/>
        </p:nvPicPr>
        <p:blipFill>
          <a:blip r:embed="rId2" cstate="print"/>
          <a:srcRect/>
          <a:stretch>
            <a:fillRect/>
          </a:stretch>
        </p:blipFill>
        <p:spPr bwMode="auto">
          <a:xfrm>
            <a:off x="76200" y="76200"/>
            <a:ext cx="8940800" cy="67056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85800" y="152400"/>
            <a:ext cx="75438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tab pos="228600" algn="l"/>
              </a:tabLst>
            </a:pPr>
            <a:r>
              <a:rPr kumimoji="0" lang="en-US" altLang="zh-CN"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62-340.750 Exemption for Surface Waters or Wetlands Created by Mosquito Control Activities.</a:t>
            </a:r>
            <a:endParaRPr kumimoji="0" lang="en-US" altLang="zh-CN"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Construction, alteration, operation, maintenance, removal, and abandonment of </a:t>
            </a:r>
            <a:r>
              <a:rPr kumimoji="0" lang="en-US" altLang="zh-CN"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stormwater</a:t>
            </a:r>
            <a:r>
              <a:rPr kumimoji="0" lang="en-US" altLang="zh-CN"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management systems, dams, impoundments, reservoirs, appurtenant works, or works, in, on or over </a:t>
            </a:r>
            <a:r>
              <a:rPr kumimoji="0" lang="en-US" altLang="zh-CN" sz="2000" b="0" i="0" u="sng"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lands</a:t>
            </a:r>
            <a:r>
              <a:rPr kumimoji="0" lang="en-US" altLang="zh-CN" sz="20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that have become surface waters or wetlands </a:t>
            </a:r>
            <a:r>
              <a:rPr kumimoji="0" lang="en-US" altLang="zh-CN" sz="2000" b="0" i="0" u="sng"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solely</a:t>
            </a:r>
            <a:r>
              <a:rPr kumimoji="0" lang="en-US" altLang="zh-CN" sz="20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because of mosquito control activities undertaken as part of a </a:t>
            </a:r>
            <a:r>
              <a:rPr kumimoji="0" lang="en-US" altLang="zh-CN" sz="2000" b="0" i="0" u="sng"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governmental mosquito control program</a:t>
            </a:r>
            <a:r>
              <a:rPr kumimoji="0" lang="en-US" altLang="zh-CN" sz="20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and which lands were neither surface waters nor wetlands before such activities</a:t>
            </a:r>
            <a:r>
              <a:rPr kumimoji="0" lang="en-US" altLang="zh-CN"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shall be exempt from the rules adopted by the department and water management districts to implement subsections 373.414(1) through 373.414(6), 373.414(8), and 373.414(10), F.S.; and subsection 373.414(7), F.S., regarding any authority granted pursuant to Section 373.414, F.S. (1991). Activities exempted under this section shall not be considered in determining whether any wetland permitting threshold is met or exceeded under part IV of Chapter 373, F.S. This exemption shall not affect the regulation of impacts on other surface waters or wetlands, or the application of state water quality standards to waters as defined in subsection 403.031(13), F.S., including standards applicable to Outstanding Florida Waters.</a:t>
            </a:r>
            <a:endParaRPr kumimoji="0" lang="en-US" altLang="zh-CN"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Specific Authority 373.414(9) FS. Law Implemented 373.414(9) FS. History–New 7-1-94, Formerly 17-340.750.</a:t>
            </a:r>
            <a:endParaRPr kumimoji="0" lang="en-US" altLang="zh-CN"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438400"/>
            <a:ext cx="8229600" cy="1143000"/>
          </a:xfrm>
        </p:spPr>
        <p:txBody>
          <a:bodyPr/>
          <a:lstStyle/>
          <a:p>
            <a:r>
              <a:rPr lang="en-US" dirty="0" smtClean="0"/>
              <a:t>Quiz Examples</a:t>
            </a:r>
            <a:endParaRPr lang="en-US" dirty="0"/>
          </a:p>
        </p:txBody>
      </p:sp>
    </p:spTree>
    <p:extLst>
      <p:ext uri="{BB962C8B-B14F-4D97-AF65-F5344CB8AC3E}">
        <p14:creationId xmlns:p14="http://schemas.microsoft.com/office/powerpoint/2010/main" val="4888226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Z:\OSW photos\OSW photos\214_0424\IMGP3547.JPG"/>
          <p:cNvPicPr>
            <a:picLocks noChangeAspect="1" noChangeArrowheads="1"/>
          </p:cNvPicPr>
          <p:nvPr/>
        </p:nvPicPr>
        <p:blipFill>
          <a:blip r:embed="rId2" cstate="print"/>
          <a:srcRect/>
          <a:stretch>
            <a:fillRect/>
          </a:stretch>
        </p:blipFill>
        <p:spPr bwMode="auto">
          <a:xfrm>
            <a:off x="228600" y="114300"/>
            <a:ext cx="8763000" cy="657225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Z:\OSW photos\OSW photos\214_0424\IMGP3490.JPG"/>
          <p:cNvPicPr>
            <a:picLocks noChangeAspect="1" noChangeArrowheads="1"/>
          </p:cNvPicPr>
          <p:nvPr/>
        </p:nvPicPr>
        <p:blipFill>
          <a:blip r:embed="rId2" cstate="print"/>
          <a:srcRect/>
          <a:stretch>
            <a:fillRect/>
          </a:stretch>
        </p:blipFill>
        <p:spPr bwMode="auto">
          <a:xfrm>
            <a:off x="152400" y="152400"/>
            <a:ext cx="8763000" cy="657225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23" name="Picture 3"/>
          <p:cNvPicPr>
            <a:picLocks noChangeAspect="1" noChangeArrowheads="1"/>
          </p:cNvPicPr>
          <p:nvPr/>
        </p:nvPicPr>
        <p:blipFill>
          <a:blip r:embed="rId2" cstate="print"/>
          <a:srcRect/>
          <a:stretch>
            <a:fillRect/>
          </a:stretch>
        </p:blipFill>
        <p:spPr bwMode="auto">
          <a:xfrm>
            <a:off x="0" y="0"/>
            <a:ext cx="9144000" cy="6859588"/>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5001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4" name="Picture 2"/>
          <p:cNvPicPr>
            <a:picLocks noChangeAspect="1" noChangeArrowheads="1"/>
          </p:cNvPicPr>
          <p:nvPr/>
        </p:nvPicPr>
        <p:blipFill>
          <a:blip r:embed="rId2" cstate="print"/>
          <a:srcRect/>
          <a:stretch>
            <a:fillRect/>
          </a:stretch>
        </p:blipFill>
        <p:spPr bwMode="auto">
          <a:xfrm>
            <a:off x="0" y="0"/>
            <a:ext cx="9144000" cy="6859588"/>
          </a:xfrm>
          <a:prstGeom prst="rect">
            <a:avLst/>
          </a:prstGeom>
          <a:noFill/>
        </p:spPr>
      </p:pic>
      <p:cxnSp>
        <p:nvCxnSpPr>
          <p:cNvPr id="6" name="Straight Connector 5"/>
          <p:cNvCxnSpPr/>
          <p:nvPr/>
        </p:nvCxnSpPr>
        <p:spPr>
          <a:xfrm>
            <a:off x="1828800" y="3657600"/>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858000" y="3352800"/>
            <a:ext cx="152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04800" y="2743200"/>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382000" y="2895600"/>
            <a:ext cx="2286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Z:\OSW photos\OSW photos\214_0424\IMGP3556.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08604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Z:\OSW photos\OSW photos\214_0425\IMGP358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Z:\OSW photos\OSW photos\214_0425\IMGP3603.JPG"/>
          <p:cNvPicPr>
            <a:picLocks noChangeAspect="1" noChangeArrowheads="1"/>
          </p:cNvPicPr>
          <p:nvPr/>
        </p:nvPicPr>
        <p:blipFill>
          <a:blip r:embed="rId2" cstate="print"/>
          <a:srcRect/>
          <a:stretch>
            <a:fillRect/>
          </a:stretch>
        </p:blipFill>
        <p:spPr bwMode="auto">
          <a:xfrm>
            <a:off x="203200" y="114300"/>
            <a:ext cx="8788400" cy="65913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Z:\OSW photos\OSW photos\214_0425\IMGP3607.JPG"/>
          <p:cNvPicPr>
            <a:picLocks noChangeAspect="1" noChangeArrowheads="1"/>
          </p:cNvPicPr>
          <p:nvPr/>
        </p:nvPicPr>
        <p:blipFill>
          <a:blip r:embed="rId2" cstate="print"/>
          <a:srcRect/>
          <a:stretch>
            <a:fillRect/>
          </a:stretch>
        </p:blipFill>
        <p:spPr bwMode="auto">
          <a:xfrm>
            <a:off x="152400" y="76200"/>
            <a:ext cx="8890000" cy="666750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Z:\OSW photos\OSW photos\214_0425\IMGP3610.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Z:\OSW photos\OSW photos\214_0424\IMGP3528.JPG"/>
          <p:cNvPicPr>
            <a:picLocks noChangeAspect="1" noChangeArrowheads="1"/>
          </p:cNvPicPr>
          <p:nvPr/>
        </p:nvPicPr>
        <p:blipFill>
          <a:blip r:embed="rId2" cstate="print"/>
          <a:srcRect/>
          <a:stretch>
            <a:fillRect/>
          </a:stretch>
        </p:blipFill>
        <p:spPr bwMode="auto">
          <a:xfrm>
            <a:off x="152400" y="152400"/>
            <a:ext cx="8839200" cy="657225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Z:\OSW photos\OSW photos\214_0424\IMGP3566.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Z:\OSW photos\OSW photos\214_0424\IMGP3531.JPG"/>
          <p:cNvPicPr>
            <a:picLocks noChangeAspect="1" noChangeArrowheads="1"/>
          </p:cNvPicPr>
          <p:nvPr/>
        </p:nvPicPr>
        <p:blipFill>
          <a:blip r:embed="rId2" cstate="print"/>
          <a:srcRect/>
          <a:stretch>
            <a:fillRect/>
          </a:stretch>
        </p:blipFill>
        <p:spPr bwMode="auto">
          <a:xfrm>
            <a:off x="152400" y="76200"/>
            <a:ext cx="8864600" cy="664845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Z:\OSW photos\OSW photos\214_0425\IMGP3568.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Z:\OSW photos\OSW photos\214_0424\IMGP3456.JPG"/>
          <p:cNvPicPr>
            <a:picLocks noChangeAspect="1" noChangeArrowheads="1"/>
          </p:cNvPicPr>
          <p:nvPr/>
        </p:nvPicPr>
        <p:blipFill>
          <a:blip r:embed="rId2" cstate="print"/>
          <a:srcRect/>
          <a:stretch>
            <a:fillRect/>
          </a:stretch>
        </p:blipFill>
        <p:spPr bwMode="auto">
          <a:xfrm>
            <a:off x="76200" y="76200"/>
            <a:ext cx="8991600" cy="67437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13309" cy="6834982"/>
          </a:xfrm>
        </p:spPr>
      </p:pic>
    </p:spTree>
    <p:extLst>
      <p:ext uri="{BB962C8B-B14F-4D97-AF65-F5344CB8AC3E}">
        <p14:creationId xmlns:p14="http://schemas.microsoft.com/office/powerpoint/2010/main" val="26415763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Z:\OSW photos\OSW photos\214_0424\IMGP3508.JPG"/>
          <p:cNvPicPr>
            <a:picLocks noChangeAspect="1" noChangeArrowheads="1"/>
          </p:cNvPicPr>
          <p:nvPr/>
        </p:nvPicPr>
        <p:blipFill>
          <a:blip r:embed="rId2" cstate="print"/>
          <a:srcRect/>
          <a:stretch>
            <a:fillRect/>
          </a:stretch>
        </p:blipFill>
        <p:spPr bwMode="auto">
          <a:xfrm>
            <a:off x="203200" y="152400"/>
            <a:ext cx="8737600" cy="655320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Z:\OSW photos\OSW photos\214_0424\IMGP3532.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Z:\OSW photos\OSW photos\214_0424\IMGP3512.JPG"/>
          <p:cNvPicPr>
            <a:picLocks noChangeAspect="1" noChangeArrowheads="1"/>
          </p:cNvPicPr>
          <p:nvPr/>
        </p:nvPicPr>
        <p:blipFill>
          <a:blip r:embed="rId2" cstate="print"/>
          <a:srcRect/>
          <a:stretch>
            <a:fillRect/>
          </a:stretch>
        </p:blipFill>
        <p:spPr bwMode="auto">
          <a:xfrm>
            <a:off x="76200" y="38100"/>
            <a:ext cx="8991600" cy="674370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Z:\OSW photos\OSW photos\214_0425\IMGP3611.JPG"/>
          <p:cNvPicPr>
            <a:picLocks noChangeAspect="1" noChangeArrowheads="1"/>
          </p:cNvPicPr>
          <p:nvPr/>
        </p:nvPicPr>
        <p:blipFill>
          <a:blip r:embed="rId2" cstate="print"/>
          <a:srcRect/>
          <a:stretch>
            <a:fillRect/>
          </a:stretch>
        </p:blipFill>
        <p:spPr bwMode="auto">
          <a:xfrm>
            <a:off x="101600" y="57150"/>
            <a:ext cx="8966200" cy="6724650"/>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993"/>
            <a:ext cx="9144000" cy="6842014"/>
          </a:xfrm>
          <a:prstGeom prst="rect">
            <a:avLst/>
          </a:prstGeom>
        </p:spPr>
      </p:pic>
    </p:spTree>
    <p:extLst>
      <p:ext uri="{BB962C8B-B14F-4D97-AF65-F5344CB8AC3E}">
        <p14:creationId xmlns:p14="http://schemas.microsoft.com/office/powerpoint/2010/main" val="602831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Z:\OSW photos\OSW photos\214_0424\IMGP3545.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Z:\OSW photos\OSW photos\214_0424\IMGP3476.JPG"/>
          <p:cNvPicPr>
            <a:picLocks noChangeAspect="1" noChangeArrowheads="1"/>
          </p:cNvPicPr>
          <p:nvPr/>
        </p:nvPicPr>
        <p:blipFill>
          <a:blip r:embed="rId2" cstate="print"/>
          <a:srcRect/>
          <a:stretch>
            <a:fillRect/>
          </a:stretch>
        </p:blipFill>
        <p:spPr bwMode="auto">
          <a:xfrm>
            <a:off x="152400" y="76200"/>
            <a:ext cx="8839200" cy="66294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Z:\OSW photos\OSW photos\214_0424\IMGP3475.JPG"/>
          <p:cNvPicPr>
            <a:picLocks noChangeAspect="1" noChangeArrowheads="1"/>
          </p:cNvPicPr>
          <p:nvPr/>
        </p:nvPicPr>
        <p:blipFill>
          <a:blip r:embed="rId2" cstate="print"/>
          <a:srcRect/>
          <a:stretch>
            <a:fillRect/>
          </a:stretch>
        </p:blipFill>
        <p:spPr bwMode="auto">
          <a:xfrm>
            <a:off x="-25400" y="76200"/>
            <a:ext cx="9042400" cy="67818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Z:\OSW photos\OSW photos\214_0424\IMGP3543.JPG"/>
          <p:cNvPicPr>
            <a:picLocks noChangeAspect="1" noChangeArrowheads="1"/>
          </p:cNvPicPr>
          <p:nvPr/>
        </p:nvPicPr>
        <p:blipFill>
          <a:blip r:embed="rId2" cstate="print"/>
          <a:srcRect/>
          <a:stretch>
            <a:fillRect/>
          </a:stretch>
        </p:blipFill>
        <p:spPr bwMode="auto">
          <a:xfrm>
            <a:off x="203200" y="152400"/>
            <a:ext cx="8737600" cy="655320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Z:\OSW photos\OSW photos\214_0424\IMGP3541.JPG"/>
          <p:cNvPicPr>
            <a:picLocks noChangeAspect="1" noChangeArrowheads="1"/>
          </p:cNvPicPr>
          <p:nvPr/>
        </p:nvPicPr>
        <p:blipFill>
          <a:blip r:embed="rId2" cstate="print"/>
          <a:srcRect/>
          <a:stretch>
            <a:fillRect/>
          </a:stretch>
        </p:blipFill>
        <p:spPr bwMode="auto">
          <a:xfrm>
            <a:off x="152400" y="76200"/>
            <a:ext cx="8839200" cy="66294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7466482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Z:\OSW photos\OSW photos\214_0424\IMGP3554.JPG"/>
          <p:cNvPicPr>
            <a:picLocks noChangeAspect="1" noChangeArrowheads="1"/>
          </p:cNvPicPr>
          <p:nvPr/>
        </p:nvPicPr>
        <p:blipFill>
          <a:blip r:embed="rId2" cstate="print"/>
          <a:srcRect/>
          <a:stretch>
            <a:fillRect/>
          </a:stretch>
        </p:blipFill>
        <p:spPr bwMode="auto">
          <a:xfrm>
            <a:off x="203200" y="114300"/>
            <a:ext cx="8788400" cy="65913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Z:\OSW photos\OSW photos\214_0424\IMGP3471.JPG"/>
          <p:cNvPicPr>
            <a:picLocks noChangeAspect="1" noChangeArrowheads="1"/>
          </p:cNvPicPr>
          <p:nvPr/>
        </p:nvPicPr>
        <p:blipFill>
          <a:blip r:embed="rId2" cstate="print"/>
          <a:srcRect/>
          <a:stretch>
            <a:fillRect/>
          </a:stretch>
        </p:blipFill>
        <p:spPr bwMode="auto">
          <a:xfrm>
            <a:off x="152400" y="114300"/>
            <a:ext cx="8763000" cy="6572250"/>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22559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2800" dirty="0" smtClean="0"/>
              <a:t>If the features below fail the criteria to be a “wetland” they may still be delineated as “other” Surface Waters</a:t>
            </a:r>
            <a:endParaRPr lang="en-US" sz="2800" dirty="0"/>
          </a:p>
        </p:txBody>
      </p:sp>
      <p:sp>
        <p:nvSpPr>
          <p:cNvPr id="3" name="Content Placeholder 2"/>
          <p:cNvSpPr>
            <a:spLocks noGrp="1"/>
          </p:cNvSpPr>
          <p:nvPr>
            <p:ph idx="1"/>
          </p:nvPr>
        </p:nvSpPr>
        <p:spPr>
          <a:xfrm>
            <a:off x="457200" y="1295400"/>
            <a:ext cx="8229600" cy="5334000"/>
          </a:xfrm>
        </p:spPr>
        <p:txBody>
          <a:bodyPr>
            <a:normAutofit fontScale="55000" lnSpcReduction="20000"/>
          </a:bodyPr>
          <a:lstStyle/>
          <a:p>
            <a:pPr algn="ctr">
              <a:buNone/>
            </a:pPr>
            <a:r>
              <a:rPr lang="en-US" dirty="0" smtClean="0"/>
              <a:t>373.019 F.S.</a:t>
            </a:r>
            <a:r>
              <a:rPr lang="en-US" dirty="0"/>
              <a:t> </a:t>
            </a:r>
            <a:r>
              <a:rPr lang="en-US" dirty="0" smtClean="0"/>
              <a:t>Definitions</a:t>
            </a:r>
          </a:p>
          <a:p>
            <a:pPr>
              <a:buNone/>
            </a:pPr>
            <a:endParaRPr lang="en-US" dirty="0"/>
          </a:p>
          <a:p>
            <a:r>
              <a:rPr lang="en-US" dirty="0" smtClean="0"/>
              <a:t> (2) “Canal” is a manmade trench, the bottom of which is </a:t>
            </a:r>
            <a:r>
              <a:rPr lang="en-US" dirty="0" smtClean="0">
                <a:solidFill>
                  <a:srgbClr val="FF0000"/>
                </a:solidFill>
              </a:rPr>
              <a:t>normally covered by water </a:t>
            </a:r>
            <a:r>
              <a:rPr lang="en-US" dirty="0" smtClean="0"/>
              <a:t>with the upper edges of its sides normally above water.</a:t>
            </a:r>
          </a:p>
          <a:p>
            <a:r>
              <a:rPr lang="en-US" dirty="0" smtClean="0"/>
              <a:t>(7) “Drainage ditch” or “irrigation ditch” is a manmade trench dug for the purpose of draining water from the land or for </a:t>
            </a:r>
            <a:r>
              <a:rPr lang="en-US" dirty="0" smtClean="0">
                <a:solidFill>
                  <a:srgbClr val="FF0000"/>
                </a:solidFill>
              </a:rPr>
              <a:t>transporting water </a:t>
            </a:r>
            <a:r>
              <a:rPr lang="en-US" dirty="0" smtClean="0"/>
              <a:t>for use on the land and is not built for navigational purposes.</a:t>
            </a:r>
          </a:p>
          <a:p>
            <a:r>
              <a:rPr lang="en-US" dirty="0" smtClean="0"/>
              <a:t>(8)     “Impoundment” means any lake, reservoir, pond, or other containment of surface water occupying a bed or depression in the earth’s surface and having a </a:t>
            </a:r>
            <a:r>
              <a:rPr lang="en-US" dirty="0" smtClean="0">
                <a:solidFill>
                  <a:srgbClr val="FF0000"/>
                </a:solidFill>
              </a:rPr>
              <a:t>discernible shoreline</a:t>
            </a:r>
            <a:r>
              <a:rPr lang="en-US" dirty="0" smtClean="0"/>
              <a:t>.</a:t>
            </a:r>
          </a:p>
          <a:p>
            <a:r>
              <a:rPr lang="en-US" dirty="0" smtClean="0"/>
              <a:t>(</a:t>
            </a:r>
            <a:r>
              <a:rPr lang="en-US" dirty="0"/>
              <a:t>14) “Other watercourse” means any canal, ditch, or other </a:t>
            </a:r>
            <a:r>
              <a:rPr lang="en-US" dirty="0">
                <a:solidFill>
                  <a:srgbClr val="FF0000"/>
                </a:solidFill>
              </a:rPr>
              <a:t>artificial </a:t>
            </a:r>
            <a:r>
              <a:rPr lang="en-US" dirty="0"/>
              <a:t>watercourse</a:t>
            </a:r>
            <a:r>
              <a:rPr lang="en-US" dirty="0">
                <a:solidFill>
                  <a:srgbClr val="FF0000"/>
                </a:solidFill>
              </a:rPr>
              <a:t> </a:t>
            </a:r>
            <a:r>
              <a:rPr lang="en-US" dirty="0"/>
              <a:t>in which water usually flows in a defined bed or channel. </a:t>
            </a:r>
            <a:r>
              <a:rPr lang="en-US" dirty="0">
                <a:solidFill>
                  <a:srgbClr val="FF0000"/>
                </a:solidFill>
              </a:rPr>
              <a:t>It is not essential that the flowing be uniform or uninterrupted</a:t>
            </a:r>
            <a:r>
              <a:rPr lang="en-US" dirty="0"/>
              <a:t>.</a:t>
            </a:r>
          </a:p>
          <a:p>
            <a:r>
              <a:rPr lang="en-US" dirty="0"/>
              <a:t>(18) “Stream” means any river, creek, slough, or </a:t>
            </a:r>
            <a:r>
              <a:rPr lang="en-US" dirty="0">
                <a:solidFill>
                  <a:srgbClr val="FF0000"/>
                </a:solidFill>
              </a:rPr>
              <a:t>natural</a:t>
            </a:r>
            <a:r>
              <a:rPr lang="en-US" dirty="0"/>
              <a:t> watercourse in which water usually flows in a defined bed or channel. </a:t>
            </a:r>
            <a:r>
              <a:rPr lang="en-US" dirty="0">
                <a:solidFill>
                  <a:srgbClr val="FF0000"/>
                </a:solidFill>
              </a:rPr>
              <a:t>It is not essential that the flowing be uniform or uninterrupted</a:t>
            </a:r>
            <a:r>
              <a:rPr lang="en-US" dirty="0"/>
              <a:t>. The fact that some part of the bed or channel has been dredged or improved does not prevent the watercourse from being a stream</a:t>
            </a:r>
            <a:r>
              <a:rPr lang="en-US" dirty="0" smtClean="0"/>
              <a:t>.</a:t>
            </a:r>
          </a:p>
          <a:p>
            <a:r>
              <a:rPr lang="en-US" dirty="0" smtClean="0"/>
              <a:t>(19) “Surface water” means water upon the surface of the earth, </a:t>
            </a:r>
            <a:r>
              <a:rPr lang="en-US" dirty="0" smtClean="0">
                <a:solidFill>
                  <a:srgbClr val="FF0000"/>
                </a:solidFill>
              </a:rPr>
              <a:t>whether contained in bounds created naturally or artificially or diffused</a:t>
            </a:r>
            <a:r>
              <a:rPr lang="en-US" dirty="0" smtClean="0"/>
              <a:t>. Water from natural springs shall be classified as surface water when it exits from the spring onto the earth’s surface.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Waters?</a:t>
            </a:r>
            <a:endParaRPr lang="en-US" dirty="0"/>
          </a:p>
        </p:txBody>
      </p:sp>
      <p:sp>
        <p:nvSpPr>
          <p:cNvPr id="3" name="Content Placeholder 2"/>
          <p:cNvSpPr>
            <a:spLocks noGrp="1"/>
          </p:cNvSpPr>
          <p:nvPr>
            <p:ph idx="1"/>
          </p:nvPr>
        </p:nvSpPr>
        <p:spPr/>
        <p:txBody>
          <a:bodyPr>
            <a:normAutofit fontScale="92500" lnSpcReduction="10000"/>
          </a:bodyPr>
          <a:lstStyle/>
          <a:p>
            <a:pPr algn="ctr">
              <a:buNone/>
            </a:pPr>
            <a:r>
              <a:rPr lang="en-US" dirty="0" smtClean="0"/>
              <a:t>373.019 F.S.</a:t>
            </a:r>
            <a:r>
              <a:rPr lang="en-US" dirty="0"/>
              <a:t> Definitions</a:t>
            </a:r>
          </a:p>
          <a:p>
            <a:pPr>
              <a:buNone/>
            </a:pPr>
            <a:endParaRPr lang="en-US" dirty="0"/>
          </a:p>
          <a:p>
            <a:pPr marL="0" indent="0">
              <a:buNone/>
            </a:pPr>
            <a:r>
              <a:rPr lang="en-US" dirty="0"/>
              <a:t>(20) “Water” or “</a:t>
            </a:r>
            <a:r>
              <a:rPr lang="en-US" dirty="0">
                <a:solidFill>
                  <a:srgbClr val="FF0000"/>
                </a:solidFill>
              </a:rPr>
              <a:t>waters in the state</a:t>
            </a:r>
            <a:r>
              <a:rPr lang="en-US" dirty="0"/>
              <a:t>” means any and all water on or beneath the surface of the ground or in the atmosphere, including natural or artificial watercourses, lakes, ponds, or diffused surface water and water percolating, standing, or flowing beneath the surface of the ground, as well as all coastal waters within the jurisdiction of the state.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1627</TotalTime>
  <Words>3499</Words>
  <Application>Microsoft Office PowerPoint</Application>
  <PresentationFormat>On-screen Show (4:3)</PresentationFormat>
  <Paragraphs>154</Paragraphs>
  <Slides>72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72</vt:i4>
      </vt:variant>
    </vt:vector>
  </HeadingPairs>
  <TitlesOfParts>
    <vt:vector size="80" baseType="lpstr">
      <vt:lpstr>宋体</vt:lpstr>
      <vt:lpstr>Arial</vt:lpstr>
      <vt:lpstr>Calibri</vt:lpstr>
      <vt:lpstr>Georgia</vt:lpstr>
      <vt:lpstr>Symbol</vt:lpstr>
      <vt:lpstr>Times New Roman</vt:lpstr>
      <vt:lpstr>Verdana</vt:lpstr>
      <vt:lpstr>Office Theme</vt:lpstr>
      <vt:lpstr>“Non-Wetland Surface Waters” Identification and Delineation of Other Surface Waters pursuant to Chapter 62-340, F.A.C.  Eric Hickman Environmental Administrator Wetland Evaluation and Delineation dep.state.fl.us/water/wetlands/delineation</vt:lpstr>
      <vt:lpstr>PowerPoint Presentation</vt:lpstr>
      <vt:lpstr>What are Other Surface Waters or Non-Wetland Surface Waters?</vt:lpstr>
      <vt:lpstr>PowerPoint Presentation</vt:lpstr>
      <vt:lpstr>PowerPoint Presentation</vt:lpstr>
      <vt:lpstr>PowerPoint Presentation</vt:lpstr>
      <vt:lpstr>PowerPoint Presentation</vt:lpstr>
      <vt:lpstr>If the features below fail the criteria to be a “wetland” they may still be delineated as “other” Surface Waters</vt:lpstr>
      <vt:lpstr>What are Waters?</vt:lpstr>
      <vt:lpstr>What are Surface Waters?</vt:lpstr>
      <vt:lpstr>Surface Waters per section 62-340.600, F.A.C.</vt:lpstr>
      <vt:lpstr>“Surface Water in the State” vs. “Surface Water of the State”  State water quality standards apply only to those waters defined in subsection 403.031(13), F.S. </vt:lpstr>
      <vt:lpstr>Delineation of Surface Waters per subsection 62-340.600(2), F.A.C.</vt:lpstr>
      <vt:lpstr>PowerPoint Presentation</vt:lpstr>
      <vt:lpstr>Delineation of Surface Waters per subsection 62-340.600(2), F.A.C.</vt:lpstr>
      <vt:lpstr>PowerPoint Presentation</vt:lpstr>
      <vt:lpstr>PowerPoint Presentation</vt:lpstr>
      <vt:lpstr>Delineation of Surface Waters per subsection 62-340.600(2), F.A.C.</vt:lpstr>
      <vt:lpstr>PowerPoint Presentation</vt:lpstr>
      <vt:lpstr>PowerPoint Presentation</vt:lpstr>
      <vt:lpstr>PowerPoint Presentation</vt:lpstr>
      <vt:lpstr>PowerPoint Presentation</vt:lpstr>
      <vt:lpstr>PowerPoint Presentation</vt:lpstr>
      <vt:lpstr>MAF is a statistical return interval calculation, it is temporal based and not a mean of elevations</vt:lpstr>
      <vt:lpstr>Most widely excepted MAF calculation is the 2.33 return interval</vt:lpstr>
      <vt:lpstr>Delineation of Surface Waters per subsection 62-340.600(2), F.A.C.</vt:lpstr>
      <vt:lpstr>PowerPoint Presentation</vt:lpstr>
      <vt:lpstr>PowerPoint Presentation</vt:lpstr>
      <vt:lpstr>Delineation of Surface Waters per subsection 62-340.600(2), F.A.C.</vt:lpstr>
      <vt:lpstr>PowerPoint Presentation</vt:lpstr>
      <vt:lpstr>PowerPoint Presentation</vt:lpstr>
      <vt:lpstr>Swales are exempt surface waters, but must meet all of the swale criteria below :</vt:lpstr>
      <vt:lpstr>PowerPoint Presentation</vt:lpstr>
      <vt:lpstr>PowerPoint Presentation</vt:lpstr>
      <vt:lpstr>Delineation of Surface Waters per subsection 62-340.600(2), F.A.C.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Quiz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kendall_d</dc:creator>
  <cp:lastModifiedBy>Hickman, Eric</cp:lastModifiedBy>
  <cp:revision>38</cp:revision>
  <dcterms:created xsi:type="dcterms:W3CDTF">2012-01-31T16:17:05Z</dcterms:created>
  <dcterms:modified xsi:type="dcterms:W3CDTF">2014-06-07T22:40:29Z</dcterms:modified>
</cp:coreProperties>
</file>