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92" r:id="rId1"/>
  </p:sldMasterIdLst>
  <p:notesMasterIdLst>
    <p:notesMasterId r:id="rId46"/>
  </p:notesMasterIdLst>
  <p:handoutMasterIdLst>
    <p:handoutMasterId r:id="rId47"/>
  </p:handoutMasterIdLst>
  <p:sldIdLst>
    <p:sldId id="256" r:id="rId2"/>
    <p:sldId id="292" r:id="rId3"/>
    <p:sldId id="406" r:id="rId4"/>
    <p:sldId id="421" r:id="rId5"/>
    <p:sldId id="453" r:id="rId6"/>
    <p:sldId id="404" r:id="rId7"/>
    <p:sldId id="422" r:id="rId8"/>
    <p:sldId id="407" r:id="rId9"/>
    <p:sldId id="423" r:id="rId10"/>
    <p:sldId id="424" r:id="rId11"/>
    <p:sldId id="428" r:id="rId12"/>
    <p:sldId id="426" r:id="rId13"/>
    <p:sldId id="433" r:id="rId14"/>
    <p:sldId id="434" r:id="rId15"/>
    <p:sldId id="435" r:id="rId16"/>
    <p:sldId id="436" r:id="rId17"/>
    <p:sldId id="437" r:id="rId18"/>
    <p:sldId id="438" r:id="rId19"/>
    <p:sldId id="425" r:id="rId20"/>
    <p:sldId id="439" r:id="rId21"/>
    <p:sldId id="440" r:id="rId22"/>
    <p:sldId id="431" r:id="rId23"/>
    <p:sldId id="451" r:id="rId24"/>
    <p:sldId id="452" r:id="rId25"/>
    <p:sldId id="444" r:id="rId26"/>
    <p:sldId id="445" r:id="rId27"/>
    <p:sldId id="450" r:id="rId28"/>
    <p:sldId id="441" r:id="rId29"/>
    <p:sldId id="442" r:id="rId30"/>
    <p:sldId id="443" r:id="rId31"/>
    <p:sldId id="411" r:id="rId32"/>
    <p:sldId id="413" r:id="rId33"/>
    <p:sldId id="412" r:id="rId34"/>
    <p:sldId id="414" r:id="rId35"/>
    <p:sldId id="446" r:id="rId36"/>
    <p:sldId id="447" r:id="rId37"/>
    <p:sldId id="415" r:id="rId38"/>
    <p:sldId id="416" r:id="rId39"/>
    <p:sldId id="417" r:id="rId40"/>
    <p:sldId id="448" r:id="rId41"/>
    <p:sldId id="418" r:id="rId42"/>
    <p:sldId id="449" r:id="rId43"/>
    <p:sldId id="419" r:id="rId44"/>
    <p:sldId id="420" r:id="rId4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2017" autoAdjust="0"/>
    <p:restoredTop sz="90987" autoAdjust="0"/>
  </p:normalViewPr>
  <p:slideViewPr>
    <p:cSldViewPr>
      <p:cViewPr varScale="1">
        <p:scale>
          <a:sx n="111" d="100"/>
          <a:sy n="111" d="100"/>
        </p:scale>
        <p:origin x="123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p:cViewPr>
        <p:scale>
          <a:sx n="66" d="100"/>
          <a:sy n="66" d="100"/>
        </p:scale>
        <p:origin x="-2598" y="46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8909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pPr>
              <a:defRPr/>
            </a:pPr>
            <a:endParaRPr lang="en-US"/>
          </a:p>
        </p:txBody>
      </p:sp>
      <p:sp>
        <p:nvSpPr>
          <p:cNvPr id="8909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8909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charset="0"/>
              </a:defRPr>
            </a:lvl1pPr>
          </a:lstStyle>
          <a:p>
            <a:pPr>
              <a:defRPr/>
            </a:pPr>
            <a:fld id="{930B32B2-DFE4-41AF-B44C-CE8E86F020C6}" type="slidenum">
              <a:rPr lang="en-US"/>
              <a:pPr>
                <a:defRPr/>
              </a:pPr>
              <a:t>‹#›</a:t>
            </a:fld>
            <a:endParaRPr lang="en-US"/>
          </a:p>
        </p:txBody>
      </p:sp>
    </p:spTree>
    <p:extLst>
      <p:ext uri="{BB962C8B-B14F-4D97-AF65-F5344CB8AC3E}">
        <p14:creationId xmlns:p14="http://schemas.microsoft.com/office/powerpoint/2010/main" val="32386899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9219"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pPr>
              <a:defRPr/>
            </a:pPr>
            <a:endParaRPr lang="en-US"/>
          </a:p>
        </p:txBody>
      </p:sp>
      <p:sp>
        <p:nvSpPr>
          <p:cNvPr id="7168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9223"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charset="0"/>
              </a:defRPr>
            </a:lvl1pPr>
          </a:lstStyle>
          <a:p>
            <a:pPr>
              <a:defRPr/>
            </a:pPr>
            <a:fld id="{6264933D-28CD-49C6-B0CB-95D8C8BE39AE}" type="slidenum">
              <a:rPr lang="en-US"/>
              <a:pPr>
                <a:defRPr/>
              </a:pPr>
              <a:t>‹#›</a:t>
            </a:fld>
            <a:endParaRPr lang="en-US"/>
          </a:p>
        </p:txBody>
      </p:sp>
    </p:spTree>
    <p:extLst>
      <p:ext uri="{BB962C8B-B14F-4D97-AF65-F5344CB8AC3E}">
        <p14:creationId xmlns:p14="http://schemas.microsoft.com/office/powerpoint/2010/main" val="2445031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spcBef>
                <a:spcPct val="0"/>
              </a:spcBef>
            </a:pPr>
            <a:endParaRPr lang="en-US" sz="1800" smtClean="0">
              <a:latin typeface="Verdana" pitchFamily="34" charset="0"/>
            </a:endParaRPr>
          </a:p>
        </p:txBody>
      </p:sp>
    </p:spTree>
    <p:extLst>
      <p:ext uri="{BB962C8B-B14F-4D97-AF65-F5344CB8AC3E}">
        <p14:creationId xmlns:p14="http://schemas.microsoft.com/office/powerpoint/2010/main" val="3485411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11</a:t>
            </a:fld>
            <a:endParaRPr lang="en-US"/>
          </a:p>
        </p:txBody>
      </p:sp>
    </p:spTree>
    <p:extLst>
      <p:ext uri="{BB962C8B-B14F-4D97-AF65-F5344CB8AC3E}">
        <p14:creationId xmlns:p14="http://schemas.microsoft.com/office/powerpoint/2010/main" val="1672094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12</a:t>
            </a:fld>
            <a:endParaRPr lang="en-US"/>
          </a:p>
        </p:txBody>
      </p:sp>
    </p:spTree>
    <p:extLst>
      <p:ext uri="{BB962C8B-B14F-4D97-AF65-F5344CB8AC3E}">
        <p14:creationId xmlns:p14="http://schemas.microsoft.com/office/powerpoint/2010/main" val="1254460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499253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454203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1394861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16</a:t>
            </a:fld>
            <a:endParaRPr lang="en-US"/>
          </a:p>
        </p:txBody>
      </p:sp>
    </p:spTree>
    <p:extLst>
      <p:ext uri="{BB962C8B-B14F-4D97-AF65-F5344CB8AC3E}">
        <p14:creationId xmlns:p14="http://schemas.microsoft.com/office/powerpoint/2010/main" val="1819605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17</a:t>
            </a:fld>
            <a:endParaRPr lang="en-US"/>
          </a:p>
        </p:txBody>
      </p:sp>
    </p:spTree>
    <p:extLst>
      <p:ext uri="{BB962C8B-B14F-4D97-AF65-F5344CB8AC3E}">
        <p14:creationId xmlns:p14="http://schemas.microsoft.com/office/powerpoint/2010/main" val="950609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18</a:t>
            </a:fld>
            <a:endParaRPr lang="en-US"/>
          </a:p>
        </p:txBody>
      </p:sp>
    </p:spTree>
    <p:extLst>
      <p:ext uri="{BB962C8B-B14F-4D97-AF65-F5344CB8AC3E}">
        <p14:creationId xmlns:p14="http://schemas.microsoft.com/office/powerpoint/2010/main" val="862466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19</a:t>
            </a:fld>
            <a:endParaRPr lang="en-US"/>
          </a:p>
        </p:txBody>
      </p:sp>
    </p:spTree>
    <p:extLst>
      <p:ext uri="{BB962C8B-B14F-4D97-AF65-F5344CB8AC3E}">
        <p14:creationId xmlns:p14="http://schemas.microsoft.com/office/powerpoint/2010/main" val="280796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20</a:t>
            </a:fld>
            <a:endParaRPr lang="en-US"/>
          </a:p>
        </p:txBody>
      </p:sp>
    </p:spTree>
    <p:extLst>
      <p:ext uri="{BB962C8B-B14F-4D97-AF65-F5344CB8AC3E}">
        <p14:creationId xmlns:p14="http://schemas.microsoft.com/office/powerpoint/2010/main" val="3919657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915635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21</a:t>
            </a:fld>
            <a:endParaRPr lang="en-US"/>
          </a:p>
        </p:txBody>
      </p:sp>
    </p:spTree>
    <p:extLst>
      <p:ext uri="{BB962C8B-B14F-4D97-AF65-F5344CB8AC3E}">
        <p14:creationId xmlns:p14="http://schemas.microsoft.com/office/powerpoint/2010/main" val="454820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22</a:t>
            </a:fld>
            <a:endParaRPr lang="en-US"/>
          </a:p>
        </p:txBody>
      </p:sp>
    </p:spTree>
    <p:extLst>
      <p:ext uri="{BB962C8B-B14F-4D97-AF65-F5344CB8AC3E}">
        <p14:creationId xmlns:p14="http://schemas.microsoft.com/office/powerpoint/2010/main" val="35681173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23</a:t>
            </a:fld>
            <a:endParaRPr lang="en-US"/>
          </a:p>
        </p:txBody>
      </p:sp>
    </p:spTree>
    <p:extLst>
      <p:ext uri="{BB962C8B-B14F-4D97-AF65-F5344CB8AC3E}">
        <p14:creationId xmlns:p14="http://schemas.microsoft.com/office/powerpoint/2010/main" val="7231448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24</a:t>
            </a:fld>
            <a:endParaRPr lang="en-US"/>
          </a:p>
        </p:txBody>
      </p:sp>
    </p:spTree>
    <p:extLst>
      <p:ext uri="{BB962C8B-B14F-4D97-AF65-F5344CB8AC3E}">
        <p14:creationId xmlns:p14="http://schemas.microsoft.com/office/powerpoint/2010/main" val="1062389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10081693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23236244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90902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28</a:t>
            </a:fld>
            <a:endParaRPr lang="en-US"/>
          </a:p>
        </p:txBody>
      </p:sp>
    </p:spTree>
    <p:extLst>
      <p:ext uri="{BB962C8B-B14F-4D97-AF65-F5344CB8AC3E}">
        <p14:creationId xmlns:p14="http://schemas.microsoft.com/office/powerpoint/2010/main" val="34178766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1386093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1000705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40849034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40932096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6079383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28787578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761487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6289321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7700644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21786808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4746083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20247150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9698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4</a:t>
            </a:fld>
            <a:endParaRPr lang="en-US"/>
          </a:p>
        </p:txBody>
      </p:sp>
    </p:spTree>
    <p:extLst>
      <p:ext uri="{BB962C8B-B14F-4D97-AF65-F5344CB8AC3E}">
        <p14:creationId xmlns:p14="http://schemas.microsoft.com/office/powerpoint/2010/main" val="7250563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41259973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927767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64895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7</a:t>
            </a:fld>
            <a:endParaRPr lang="en-US"/>
          </a:p>
        </p:txBody>
      </p:sp>
    </p:spTree>
    <p:extLst>
      <p:ext uri="{BB962C8B-B14F-4D97-AF65-F5344CB8AC3E}">
        <p14:creationId xmlns:p14="http://schemas.microsoft.com/office/powerpoint/2010/main" val="4177430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spcBef>
                <a:spcPct val="0"/>
              </a:spcBef>
            </a:pPr>
            <a:endParaRPr lang="en-US" sz="1800" dirty="0" smtClean="0">
              <a:latin typeface="Verdana" pitchFamily="34" charset="0"/>
            </a:endParaRPr>
          </a:p>
        </p:txBody>
      </p:sp>
    </p:spTree>
    <p:extLst>
      <p:ext uri="{BB962C8B-B14F-4D97-AF65-F5344CB8AC3E}">
        <p14:creationId xmlns:p14="http://schemas.microsoft.com/office/powerpoint/2010/main" val="3154845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9</a:t>
            </a:fld>
            <a:endParaRPr lang="en-US"/>
          </a:p>
        </p:txBody>
      </p:sp>
    </p:spTree>
    <p:extLst>
      <p:ext uri="{BB962C8B-B14F-4D97-AF65-F5344CB8AC3E}">
        <p14:creationId xmlns:p14="http://schemas.microsoft.com/office/powerpoint/2010/main" val="3295064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264933D-28CD-49C6-B0CB-95D8C8BE39AE}" type="slidenum">
              <a:rPr lang="en-US"/>
              <a:pPr>
                <a:defRPr/>
              </a:pPr>
              <a:t>10</a:t>
            </a:fld>
            <a:endParaRPr lang="en-US"/>
          </a:p>
        </p:txBody>
      </p:sp>
    </p:spTree>
    <p:extLst>
      <p:ext uri="{BB962C8B-B14F-4D97-AF65-F5344CB8AC3E}">
        <p14:creationId xmlns:p14="http://schemas.microsoft.com/office/powerpoint/2010/main" val="6930796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pPr eaLnBrk="0" hangingPunct="0">
                <a:defRPr/>
              </a:pPr>
              <a:endParaRPr lang="en-US"/>
            </a:p>
          </p:txBody>
        </p:sp>
        <p:sp>
          <p:nvSpPr>
            <p:cNvPr id="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a:defRPr/>
              </a:pPr>
              <a:endParaRPr lang="en-US" sz="2400">
                <a:latin typeface="Times New Roman" pitchFamily="18" charset="0"/>
              </a:endParaRPr>
            </a:p>
          </p:txBody>
        </p:sp>
        <p:sp>
          <p:nvSpPr>
            <p:cNvPr id="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a:defRPr/>
              </a:pPr>
              <a:endParaRPr lang="en-US">
                <a:latin typeface="Arial" charset="0"/>
              </a:endParaRPr>
            </a:p>
          </p:txBody>
        </p:sp>
      </p:grpSp>
      <p:pic>
        <p:nvPicPr>
          <p:cNvPr id="8" name="Picture 13" descr="DEP_2clr_s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8600" y="59436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1443038" y="985838"/>
            <a:ext cx="7239000" cy="1444625"/>
          </a:xfrm>
        </p:spPr>
        <p:txBody>
          <a:bodyPr/>
          <a:lstStyle>
            <a:lvl1pPr>
              <a:defRPr sz="3600" b="0"/>
            </a:lvl1pPr>
          </a:lstStyle>
          <a:p>
            <a:r>
              <a:rPr lang="en-US"/>
              <a:t>Click to edit Master title style</a:t>
            </a:r>
          </a:p>
        </p:txBody>
      </p:sp>
      <p:sp>
        <p:nvSpPr>
          <p:cNvPr id="53255" name="Rectangle 7"/>
          <p:cNvSpPr>
            <a:spLocks noGrp="1" noChangeArrowheads="1"/>
          </p:cNvSpPr>
          <p:nvPr>
            <p:ph type="subTitle" idx="1"/>
          </p:nvPr>
        </p:nvSpPr>
        <p:spPr>
          <a:xfrm>
            <a:off x="1443038" y="3427413"/>
            <a:ext cx="7239000" cy="1752600"/>
          </a:xfrm>
        </p:spPr>
        <p:txBody>
          <a:bodyPr/>
          <a:lstStyle>
            <a:lvl1pPr marL="0" indent="0">
              <a:buFontTx/>
              <a:buNone/>
              <a:defRPr/>
            </a:lvl1pPr>
          </a:lstStyle>
          <a:p>
            <a:r>
              <a:rPr lang="en-US"/>
              <a:t>Click to edit Master subtitle style</a:t>
            </a:r>
          </a:p>
        </p:txBody>
      </p:sp>
      <p:sp>
        <p:nvSpPr>
          <p:cNvPr id="9" name="Rectangle 9"/>
          <p:cNvSpPr>
            <a:spLocks noGrp="1" noChangeArrowheads="1"/>
          </p:cNvSpPr>
          <p:nvPr>
            <p:ph type="ftr" sz="quarter" idx="10"/>
          </p:nvPr>
        </p:nvSpPr>
        <p:spPr>
          <a:xfrm>
            <a:off x="5181600" y="6172200"/>
            <a:ext cx="3352800" cy="457200"/>
          </a:xfrm>
        </p:spPr>
        <p:txBody>
          <a:bodyPr/>
          <a:lstStyle>
            <a:lvl1pPr>
              <a:defRPr/>
            </a:lvl1pPr>
          </a:lstStyle>
          <a:p>
            <a:pPr>
              <a:defRPr/>
            </a:pPr>
            <a:r>
              <a:rPr lang="en-US"/>
              <a:t>House Committee - January 10, 2007</a:t>
            </a:r>
          </a:p>
          <a:p>
            <a:pPr>
              <a:defRPr/>
            </a:pPr>
            <a:fld id="{02F37B22-E828-459B-BBFF-4F3D936C844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2"/>
          <p:cNvGrpSpPr>
            <a:grpSpLocks/>
          </p:cNvGrpSpPr>
          <p:nvPr/>
        </p:nvGrpSpPr>
        <p:grpSpPr bwMode="auto">
          <a:xfrm>
            <a:off x="-2819400" y="0"/>
            <a:ext cx="10401300" cy="2362200"/>
            <a:chOff x="-2040" y="0"/>
            <a:chExt cx="7512" cy="2400"/>
          </a:xfrm>
        </p:grpSpPr>
        <p:sp>
          <p:nvSpPr>
            <p:cNvPr id="5"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a:defRPr/>
              </a:pPr>
              <a:endParaRPr lang="en-US" sz="2400">
                <a:latin typeface="Times New Roman" pitchFamily="18" charset="0"/>
              </a:endParaRPr>
            </a:p>
          </p:txBody>
        </p:sp>
        <p:sp>
          <p:nvSpPr>
            <p:cNvPr id="6" name="AutoShape 4"/>
            <p:cNvSpPr>
              <a:spLocks noChangeArrowheads="1"/>
            </p:cNvSpPr>
            <p:nvPr/>
          </p:nvSpPr>
          <p:spPr bwMode="auto">
            <a:xfrm>
              <a:off x="-1528" y="0"/>
              <a:ext cx="1948"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a:defRPr/>
              </a:pPr>
              <a:endParaRPr lang="en-US">
                <a:latin typeface="Arial" charset="0"/>
              </a:endParaRPr>
            </a:p>
          </p:txBody>
        </p:sp>
        <p:sp>
          <p:nvSpPr>
            <p:cNvPr id="7"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pPr eaLnBrk="0" hangingPunct="0">
                <a:defRPr/>
              </a:pPr>
              <a:endParaRPr lang="en-US"/>
            </a:p>
          </p:txBody>
        </p:sp>
      </p:grpSp>
      <p:pic>
        <p:nvPicPr>
          <p:cNvPr id="8" name="Picture 16" descr="DEP_2clr_s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8600" y="6143625"/>
            <a:ext cx="838200" cy="549275"/>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2"/>
          <p:cNvGrpSpPr>
            <a:grpSpLocks/>
          </p:cNvGrpSpPr>
          <p:nvPr/>
        </p:nvGrpSpPr>
        <p:grpSpPr bwMode="auto">
          <a:xfrm>
            <a:off x="-2819400" y="0"/>
            <a:ext cx="10401300" cy="2362200"/>
            <a:chOff x="-2040" y="0"/>
            <a:chExt cx="7512" cy="2400"/>
          </a:xfrm>
        </p:grpSpPr>
        <p:sp>
          <p:nvSpPr>
            <p:cNvPr id="6"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a:defRPr/>
              </a:pPr>
              <a:endParaRPr lang="en-US" sz="2400">
                <a:latin typeface="Times New Roman" pitchFamily="18" charset="0"/>
              </a:endParaRPr>
            </a:p>
          </p:txBody>
        </p:sp>
        <p:sp>
          <p:nvSpPr>
            <p:cNvPr id="7" name="AutoShape 4"/>
            <p:cNvSpPr>
              <a:spLocks noChangeArrowheads="1"/>
            </p:cNvSpPr>
            <p:nvPr/>
          </p:nvSpPr>
          <p:spPr bwMode="auto">
            <a:xfrm>
              <a:off x="-1528" y="0"/>
              <a:ext cx="1948"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a:defRPr/>
              </a:pPr>
              <a:endParaRPr lang="en-US">
                <a:latin typeface="Arial" charset="0"/>
              </a:endParaRPr>
            </a:p>
          </p:txBody>
        </p:sp>
        <p:sp>
          <p:nvSpPr>
            <p:cNvPr id="8"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pPr eaLnBrk="0" hangingPunct="0">
                <a:defRPr/>
              </a:pPr>
              <a:endParaRPr lang="en-US"/>
            </a:p>
          </p:txBody>
        </p:sp>
      </p:grpSp>
      <p:pic>
        <p:nvPicPr>
          <p:cNvPr id="9" name="Picture 16" descr="DEP_2clr_s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8600" y="6143625"/>
            <a:ext cx="838200" cy="549275"/>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4"/>
          <p:cNvSpPr>
            <a:spLocks noGrp="1"/>
          </p:cNvSpPr>
          <p:nvPr>
            <p:ph type="ftr" sz="quarter" idx="10"/>
          </p:nvPr>
        </p:nvSpPr>
        <p:spPr>
          <a:xfrm>
            <a:off x="8001000" y="6324600"/>
            <a:ext cx="838200" cy="228600"/>
          </a:xfrm>
        </p:spPr>
        <p:txBody>
          <a:bodyPr/>
          <a:lstStyle>
            <a:lvl1pPr>
              <a:defRPr/>
            </a:lvl1pPr>
          </a:lstStyle>
          <a:p>
            <a:pPr>
              <a:defRPr/>
            </a:pPr>
            <a:fld id="{3446164B-CB60-4EA9-BED0-CE44C3B4324F}" type="slidenum">
              <a:rPr lang="en-US"/>
              <a:pPr>
                <a:defRPr/>
              </a:pPr>
              <a:t>‹#›</a:t>
            </a:fld>
            <a:endParaRPr lang="en-US"/>
          </a:p>
          <a:p>
            <a:pPr>
              <a:defRPr/>
            </a:pPr>
            <a:r>
              <a:rPr lang="en-US"/>
              <a:t>September 25, 2007</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624963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6"/>
          <p:cNvSpPr>
            <a:spLocks noGrp="1" noChangeArrowheads="1"/>
          </p:cNvSpPr>
          <p:nvPr>
            <p:ph type="title"/>
          </p:nvPr>
        </p:nvSpPr>
        <p:spPr bwMode="auto">
          <a:xfrm>
            <a:off x="1219200" y="228600"/>
            <a:ext cx="6478588"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7171"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Footer Placeholder 5"/>
          <p:cNvSpPr>
            <a:spLocks noGrp="1"/>
          </p:cNvSpPr>
          <p:nvPr>
            <p:ph type="ftr" sz="quarter" idx="3"/>
          </p:nvPr>
        </p:nvSpPr>
        <p:spPr bwMode="auto">
          <a:xfrm>
            <a:off x="5257800" y="6172200"/>
            <a:ext cx="33528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200" b="1" i="1">
                <a:solidFill>
                  <a:schemeClr val="hlink"/>
                </a:solidFill>
                <a:latin typeface="+mn-lt"/>
              </a:defRPr>
            </a:lvl1pPr>
          </a:lstStyle>
          <a:p>
            <a:pPr>
              <a:defRPr/>
            </a:pPr>
            <a:fld id="{023322CE-2D6D-4B62-ABB2-555A189F416E}" type="slidenum">
              <a:rPr lang="en-US"/>
              <a:pPr>
                <a:defRPr/>
              </a:pPr>
              <a:t>‹#›</a:t>
            </a:fld>
            <a:endParaRPr lang="en-US"/>
          </a:p>
          <a:p>
            <a:pPr>
              <a:defRPr/>
            </a:pPr>
            <a:r>
              <a:rPr lang="en-US"/>
              <a:t>September 25, 2007</a:t>
            </a:r>
            <a:endParaRPr lang="en-US" dirty="0"/>
          </a:p>
        </p:txBody>
      </p:sp>
    </p:spTree>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5" r:id="rId4"/>
  </p:sldLayoutIdLst>
  <p:hf sldNum="0" hdr="0" dt="0"/>
  <p:txStyles>
    <p:titleStyle>
      <a:lvl1pPr algn="l" rtl="0" eaLnBrk="0" fontAlgn="base" hangingPunct="0">
        <a:spcBef>
          <a:spcPct val="0"/>
        </a:spcBef>
        <a:spcAft>
          <a:spcPct val="0"/>
        </a:spcAft>
        <a:defRPr sz="3200" b="1" i="1">
          <a:solidFill>
            <a:schemeClr val="tx2"/>
          </a:solidFill>
          <a:latin typeface="Arial" charset="0"/>
          <a:ea typeface="+mj-ea"/>
          <a:cs typeface="+mj-cs"/>
        </a:defRPr>
      </a:lvl1pPr>
      <a:lvl2pPr algn="l" rtl="0" eaLnBrk="0" fontAlgn="base" hangingPunct="0">
        <a:spcBef>
          <a:spcPct val="0"/>
        </a:spcBef>
        <a:spcAft>
          <a:spcPct val="0"/>
        </a:spcAft>
        <a:defRPr sz="3200" b="1" i="1">
          <a:solidFill>
            <a:schemeClr val="tx2"/>
          </a:solidFill>
          <a:latin typeface="Arial" charset="0"/>
        </a:defRPr>
      </a:lvl2pPr>
      <a:lvl3pPr algn="l" rtl="0" eaLnBrk="0" fontAlgn="base" hangingPunct="0">
        <a:spcBef>
          <a:spcPct val="0"/>
        </a:spcBef>
        <a:spcAft>
          <a:spcPct val="0"/>
        </a:spcAft>
        <a:defRPr sz="3200" b="1" i="1">
          <a:solidFill>
            <a:schemeClr val="tx2"/>
          </a:solidFill>
          <a:latin typeface="Arial" charset="0"/>
        </a:defRPr>
      </a:lvl3pPr>
      <a:lvl4pPr algn="l" rtl="0" eaLnBrk="0" fontAlgn="base" hangingPunct="0">
        <a:spcBef>
          <a:spcPct val="0"/>
        </a:spcBef>
        <a:spcAft>
          <a:spcPct val="0"/>
        </a:spcAft>
        <a:defRPr sz="3200" b="1" i="1">
          <a:solidFill>
            <a:schemeClr val="tx2"/>
          </a:solidFill>
          <a:latin typeface="Arial" charset="0"/>
        </a:defRPr>
      </a:lvl4pPr>
      <a:lvl5pPr algn="l" rtl="0" eaLnBrk="0" fontAlgn="base" hangingPunct="0">
        <a:spcBef>
          <a:spcPct val="0"/>
        </a:spcBef>
        <a:spcAft>
          <a:spcPct val="0"/>
        </a:spcAft>
        <a:defRPr sz="3200" b="1" i="1">
          <a:solidFill>
            <a:schemeClr val="tx2"/>
          </a:solidFill>
          <a:latin typeface="Arial" charset="0"/>
        </a:defRPr>
      </a:lvl5pPr>
      <a:lvl6pPr marL="457200" algn="l" rtl="0" fontAlgn="base">
        <a:spcBef>
          <a:spcPct val="0"/>
        </a:spcBef>
        <a:spcAft>
          <a:spcPct val="0"/>
        </a:spcAft>
        <a:defRPr sz="3200" b="1" i="1">
          <a:solidFill>
            <a:schemeClr val="tx2"/>
          </a:solidFill>
          <a:latin typeface="Book Antiqua" pitchFamily="18" charset="0"/>
        </a:defRPr>
      </a:lvl6pPr>
      <a:lvl7pPr marL="914400" algn="l" rtl="0" fontAlgn="base">
        <a:spcBef>
          <a:spcPct val="0"/>
        </a:spcBef>
        <a:spcAft>
          <a:spcPct val="0"/>
        </a:spcAft>
        <a:defRPr sz="3200" b="1" i="1">
          <a:solidFill>
            <a:schemeClr val="tx2"/>
          </a:solidFill>
          <a:latin typeface="Book Antiqua" pitchFamily="18" charset="0"/>
        </a:defRPr>
      </a:lvl7pPr>
      <a:lvl8pPr marL="1371600" algn="l" rtl="0" fontAlgn="base">
        <a:spcBef>
          <a:spcPct val="0"/>
        </a:spcBef>
        <a:spcAft>
          <a:spcPct val="0"/>
        </a:spcAft>
        <a:defRPr sz="3200" b="1" i="1">
          <a:solidFill>
            <a:schemeClr val="tx2"/>
          </a:solidFill>
          <a:latin typeface="Book Antiqua" pitchFamily="18" charset="0"/>
        </a:defRPr>
      </a:lvl8pPr>
      <a:lvl9pPr marL="1828800" algn="l" rtl="0" fontAlgn="base">
        <a:spcBef>
          <a:spcPct val="0"/>
        </a:spcBef>
        <a:spcAft>
          <a:spcPct val="0"/>
        </a:spcAft>
        <a:defRPr sz="3200" b="1" i="1">
          <a:solidFill>
            <a:schemeClr val="tx2"/>
          </a:solidFill>
          <a:latin typeface="Book Antiqua" pitchFamily="18" charset="0"/>
        </a:defRPr>
      </a:lvl9pPr>
    </p:titleStyle>
    <p:bodyStyle>
      <a:lvl1pPr marL="342900" indent="-342900" algn="l" rtl="0" eaLnBrk="0" fontAlgn="base" hangingPunct="0">
        <a:spcBef>
          <a:spcPct val="40000"/>
        </a:spcBef>
        <a:spcAft>
          <a:spcPct val="0"/>
        </a:spcAft>
        <a:buClr>
          <a:schemeClr val="tx2"/>
        </a:buClr>
        <a:buChar char="•"/>
        <a:defRPr sz="2900">
          <a:solidFill>
            <a:schemeClr val="tx1"/>
          </a:solidFill>
          <a:latin typeface="Arial" charset="0"/>
          <a:ea typeface="+mn-ea"/>
          <a:cs typeface="+mn-cs"/>
        </a:defRPr>
      </a:lvl1pPr>
      <a:lvl2pPr marL="742950" indent="-285750" algn="l" rtl="0" eaLnBrk="0" fontAlgn="base" hangingPunct="0">
        <a:spcBef>
          <a:spcPct val="20000"/>
        </a:spcBef>
        <a:spcAft>
          <a:spcPct val="0"/>
        </a:spcAft>
        <a:buClr>
          <a:schemeClr val="accent2"/>
        </a:buClr>
        <a:buChar char="•"/>
        <a:defRPr sz="2500">
          <a:solidFill>
            <a:schemeClr val="tx1"/>
          </a:solidFill>
          <a:latin typeface="Arial" charset="0"/>
        </a:defRPr>
      </a:lvl2pPr>
      <a:lvl3pPr marL="1143000" indent="-228600" algn="l" rtl="0" eaLnBrk="0" fontAlgn="base" hangingPunct="0">
        <a:spcBef>
          <a:spcPct val="20000"/>
        </a:spcBef>
        <a:spcAft>
          <a:spcPct val="0"/>
        </a:spcAft>
        <a:buClr>
          <a:schemeClr val="tx2"/>
        </a:buClr>
        <a:buChar char="•"/>
        <a:defRPr sz="2200">
          <a:solidFill>
            <a:schemeClr val="tx1"/>
          </a:solidFill>
          <a:latin typeface="Arial" charset="0"/>
        </a:defRPr>
      </a:lvl3pPr>
      <a:lvl4pPr marL="1600200" indent="-228600" algn="l" rtl="0" eaLnBrk="0" fontAlgn="base" hangingPunct="0">
        <a:spcBef>
          <a:spcPct val="20000"/>
        </a:spcBef>
        <a:spcAft>
          <a:spcPct val="0"/>
        </a:spcAft>
        <a:buClr>
          <a:schemeClr val="accent2"/>
        </a:buClr>
        <a:buChar char="•"/>
        <a:defRPr sz="1900">
          <a:solidFill>
            <a:schemeClr val="tx1"/>
          </a:solidFill>
          <a:latin typeface="Arial" charset="0"/>
        </a:defRPr>
      </a:lvl4pPr>
      <a:lvl5pPr marL="2057400" indent="-228600" algn="l" rtl="0" eaLnBrk="0" fontAlgn="base" hangingPunct="0">
        <a:spcBef>
          <a:spcPct val="20000"/>
        </a:spcBef>
        <a:spcAft>
          <a:spcPct val="0"/>
        </a:spcAft>
        <a:buClr>
          <a:schemeClr val="tx2"/>
        </a:buClr>
        <a:buChar char="•"/>
        <a:defRPr sz="1900">
          <a:solidFill>
            <a:schemeClr val="tx1"/>
          </a:solidFill>
          <a:latin typeface="Arial" charset="0"/>
        </a:defRPr>
      </a:lvl5pPr>
      <a:lvl6pPr marL="2514600" indent="-228600" algn="l" rtl="0" fontAlgn="base">
        <a:spcBef>
          <a:spcPct val="20000"/>
        </a:spcBef>
        <a:spcAft>
          <a:spcPct val="0"/>
        </a:spcAft>
        <a:buClr>
          <a:schemeClr val="tx2"/>
        </a:buClr>
        <a:buChar char="•"/>
        <a:defRPr sz="1900">
          <a:solidFill>
            <a:schemeClr val="tx1"/>
          </a:solidFill>
          <a:latin typeface="+mn-lt"/>
        </a:defRPr>
      </a:lvl6pPr>
      <a:lvl7pPr marL="2971800" indent="-228600" algn="l" rtl="0" fontAlgn="base">
        <a:spcBef>
          <a:spcPct val="20000"/>
        </a:spcBef>
        <a:spcAft>
          <a:spcPct val="0"/>
        </a:spcAft>
        <a:buClr>
          <a:schemeClr val="tx2"/>
        </a:buClr>
        <a:buChar char="•"/>
        <a:defRPr sz="1900">
          <a:solidFill>
            <a:schemeClr val="tx1"/>
          </a:solidFill>
          <a:latin typeface="+mn-lt"/>
        </a:defRPr>
      </a:lvl7pPr>
      <a:lvl8pPr marL="3429000" indent="-228600" algn="l" rtl="0" fontAlgn="base">
        <a:spcBef>
          <a:spcPct val="20000"/>
        </a:spcBef>
        <a:spcAft>
          <a:spcPct val="0"/>
        </a:spcAft>
        <a:buClr>
          <a:schemeClr val="tx2"/>
        </a:buClr>
        <a:buChar char="•"/>
        <a:defRPr sz="1900">
          <a:solidFill>
            <a:schemeClr val="tx1"/>
          </a:solidFill>
          <a:latin typeface="+mn-lt"/>
        </a:defRPr>
      </a:lvl8pPr>
      <a:lvl9pPr marL="3886200" indent="-228600" algn="l" rtl="0" fontAlgn="base">
        <a:spcBef>
          <a:spcPct val="20000"/>
        </a:spcBef>
        <a:spcAft>
          <a:spcPct val="0"/>
        </a:spcAft>
        <a:buClr>
          <a:schemeClr val="tx2"/>
        </a:buClr>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harles.Bidwell@dep.state.fl.u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daniel.Irick@dep.state.fl.us" TargetMode="External"/><Relationship Id="rId4" Type="http://schemas.openxmlformats.org/officeDocument/2006/relationships/hyperlink" Target="mailto:jay.kamke@dep.state.fl.u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package" Target="../embeddings/Microsoft_Word_Document1.docx"/></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3.emf"/><Relationship Id="rId4" Type="http://schemas.openxmlformats.org/officeDocument/2006/relationships/package" Target="../embeddings/Microsoft_Word_Document2.docx"/></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ufdc.ufl.edu/aerials" TargetMode="External"/><Relationship Id="rId4" Type="http://schemas.openxmlformats.org/officeDocument/2006/relationships/image" Target="../media/image21.jpg"/></Relationships>
</file>

<file path=ppt/slides/_rels/slide2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ebsoilsurvey.sc.egov.usda.gov/App/HomePage.htm" TargetMode="Externa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2.emf"/><Relationship Id="rId4" Type="http://schemas.openxmlformats.org/officeDocument/2006/relationships/package" Target="../embeddings/Microsoft_Word_Document3.docx"/></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37.emf"/><Relationship Id="rId4" Type="http://schemas.openxmlformats.org/officeDocument/2006/relationships/package" Target="../embeddings/Microsoft_Word_Document4.docx"/></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flrules.org/Gateway/reference.asp?No=Ref-0247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40.emf"/><Relationship Id="rId4" Type="http://schemas.openxmlformats.org/officeDocument/2006/relationships/package" Target="../embeddings/Microsoft_Word_Document5.docx"/></Relationships>
</file>

<file path=ppt/slides/_rels/slide4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914400" y="990600"/>
            <a:ext cx="7315200" cy="609600"/>
          </a:xfrm>
        </p:spPr>
        <p:txBody>
          <a:bodyPr anchor="ctr"/>
          <a:lstStyle/>
          <a:p>
            <a:pPr algn="ctr" eaLnBrk="1" hangingPunct="1"/>
            <a:r>
              <a:rPr lang="en-US" sz="2800" i="0" dirty="0" smtClean="0">
                <a:latin typeface="Book Antiqua" pitchFamily="18" charset="0"/>
              </a:rPr>
              <a:t>Mining and Mitigation Program</a:t>
            </a:r>
            <a:endParaRPr lang="en-US" sz="2800" dirty="0" smtClean="0">
              <a:latin typeface="Book Antiqua" pitchFamily="18" charset="0"/>
            </a:endParaRPr>
          </a:p>
        </p:txBody>
      </p:sp>
      <p:sp>
        <p:nvSpPr>
          <p:cNvPr id="12291" name="Text Box 7"/>
          <p:cNvSpPr txBox="1">
            <a:spLocks noChangeArrowheads="1"/>
          </p:cNvSpPr>
          <p:nvPr/>
        </p:nvSpPr>
        <p:spPr bwMode="auto">
          <a:xfrm>
            <a:off x="914400" y="609600"/>
            <a:ext cx="7315200" cy="461963"/>
          </a:xfrm>
          <a:prstGeom prst="rect">
            <a:avLst/>
          </a:prstGeom>
          <a:noFill/>
          <a:ln w="12700" cap="sq">
            <a:noFill/>
            <a:miter lim="800000"/>
            <a:headEnd type="none" w="sm" len="sm"/>
            <a:tailEnd type="none" w="sm" len="sm"/>
          </a:ln>
        </p:spPr>
        <p:txBody>
          <a:bodyPr wrap="square" anchor="ctr">
            <a:spAutoFit/>
          </a:bodyPr>
          <a:lstStyle/>
          <a:p>
            <a:pPr algn="ctr" eaLnBrk="0" hangingPunct="0">
              <a:spcBef>
                <a:spcPct val="50000"/>
              </a:spcBef>
            </a:pPr>
            <a:r>
              <a:rPr lang="en-US" sz="2400" b="1" i="1" dirty="0">
                <a:solidFill>
                  <a:schemeClr val="tx2"/>
                </a:solidFill>
                <a:latin typeface="Book Antiqua" pitchFamily="18" charset="0"/>
              </a:rPr>
              <a:t>Florida Department of Environmental Protection</a:t>
            </a:r>
          </a:p>
        </p:txBody>
      </p:sp>
      <p:sp>
        <p:nvSpPr>
          <p:cNvPr id="4" name="Rectangle 2"/>
          <p:cNvSpPr txBox="1">
            <a:spLocks noChangeArrowheads="1"/>
          </p:cNvSpPr>
          <p:nvPr/>
        </p:nvSpPr>
        <p:spPr bwMode="auto">
          <a:xfrm>
            <a:off x="152400" y="2514600"/>
            <a:ext cx="8839200" cy="2362200"/>
          </a:xfrm>
          <a:prstGeom prst="rect">
            <a:avLst/>
          </a:prstGeom>
          <a:noFill/>
          <a:ln w="9525">
            <a:noFill/>
            <a:miter lim="800000"/>
            <a:headEnd/>
            <a:tailEnd/>
          </a:ln>
          <a:effectLst/>
        </p:spPr>
        <p:txBody>
          <a:bodyPr anchor="ctr"/>
          <a:lstStyle/>
          <a:p>
            <a:pPr algn="ctr">
              <a:defRPr/>
            </a:pPr>
            <a:r>
              <a:rPr lang="en-US" sz="4000" kern="0" dirty="0" smtClean="0">
                <a:solidFill>
                  <a:schemeClr val="tx2"/>
                </a:solidFill>
                <a:latin typeface="+mj-lt"/>
                <a:ea typeface="+mj-ea"/>
                <a:cs typeface="+mj-cs"/>
              </a:rPr>
              <a:t>Petition Process for Formal Determinations of Wetlands and Other Surface Waters</a:t>
            </a:r>
            <a:endParaRPr lang="en-US" sz="4000" kern="0" dirty="0">
              <a:solidFill>
                <a:schemeClr val="tx2"/>
              </a:solidFill>
              <a:latin typeface="+mj-lt"/>
              <a:ea typeface="+mj-ea"/>
              <a:cs typeface="+mj-cs"/>
            </a:endParaRPr>
          </a:p>
        </p:txBody>
      </p:sp>
      <p:sp>
        <p:nvSpPr>
          <p:cNvPr id="5" name="Rectangle 2"/>
          <p:cNvSpPr txBox="1">
            <a:spLocks noChangeArrowheads="1"/>
          </p:cNvSpPr>
          <p:nvPr/>
        </p:nvSpPr>
        <p:spPr bwMode="auto">
          <a:xfrm>
            <a:off x="3657600" y="6362700"/>
            <a:ext cx="1828800" cy="381000"/>
          </a:xfrm>
          <a:prstGeom prst="rect">
            <a:avLst/>
          </a:prstGeom>
          <a:noFill/>
          <a:ln w="9525">
            <a:noFill/>
            <a:miter lim="800000"/>
            <a:headEnd/>
            <a:tailEnd/>
          </a:ln>
          <a:effectLst/>
        </p:spPr>
        <p:txBody>
          <a:bodyPr anchor="ctr"/>
          <a:lstStyle/>
          <a:p>
            <a:pPr algn="ctr">
              <a:defRPr/>
            </a:pPr>
            <a:r>
              <a:rPr lang="en-US" sz="1400" kern="0" dirty="0" smtClean="0">
                <a:solidFill>
                  <a:schemeClr val="tx2"/>
                </a:solidFill>
                <a:latin typeface="+mj-lt"/>
                <a:ea typeface="+mj-ea"/>
                <a:cs typeface="+mj-cs"/>
              </a:rPr>
              <a:t>June 2015</a:t>
            </a:r>
            <a:endParaRPr lang="en-US" sz="1400" i="1" kern="0" dirty="0">
              <a:solidFill>
                <a:schemeClr val="tx2"/>
              </a:solidFill>
              <a:latin typeface="+mj-lt"/>
              <a:ea typeface="+mj-ea"/>
              <a:cs typeface="+mj-cs"/>
            </a:endParaRPr>
          </a:p>
        </p:txBody>
      </p:sp>
      <p:sp>
        <p:nvSpPr>
          <p:cNvPr id="2" name="TextBox 1"/>
          <p:cNvSpPr txBox="1"/>
          <p:nvPr/>
        </p:nvSpPr>
        <p:spPr>
          <a:xfrm>
            <a:off x="152400" y="4944070"/>
            <a:ext cx="8839200" cy="923330"/>
          </a:xfrm>
          <a:prstGeom prst="rect">
            <a:avLst/>
          </a:prstGeom>
          <a:noFill/>
        </p:spPr>
        <p:txBody>
          <a:bodyPr wrap="square" rtlCol="0">
            <a:spAutoFit/>
          </a:bodyPr>
          <a:lstStyle/>
          <a:p>
            <a:r>
              <a:rPr lang="en-US" dirty="0" smtClean="0">
                <a:solidFill>
                  <a:schemeClr val="tx2"/>
                </a:solidFill>
              </a:rPr>
              <a:t>Charles Bidwell, </a:t>
            </a:r>
            <a:r>
              <a:rPr lang="en-US" dirty="0" smtClean="0">
                <a:solidFill>
                  <a:schemeClr val="tx2"/>
                </a:solidFill>
                <a:hlinkClick r:id="rId3"/>
              </a:rPr>
              <a:t>charles.bidwell@dep.state.fl.us</a:t>
            </a:r>
            <a:endParaRPr lang="en-US" dirty="0" smtClean="0">
              <a:solidFill>
                <a:schemeClr val="tx2"/>
              </a:solidFill>
            </a:endParaRPr>
          </a:p>
          <a:p>
            <a:r>
              <a:rPr lang="en-US" dirty="0" smtClean="0">
                <a:solidFill>
                  <a:schemeClr val="tx2"/>
                </a:solidFill>
              </a:rPr>
              <a:t>Jay Kamke, (850) 245-8497, </a:t>
            </a:r>
            <a:r>
              <a:rPr lang="en-US" dirty="0" smtClean="0">
                <a:solidFill>
                  <a:schemeClr val="tx2"/>
                </a:solidFill>
                <a:hlinkClick r:id="rId4"/>
              </a:rPr>
              <a:t>jay.kamke@dep.state.fl.us</a:t>
            </a:r>
            <a:endParaRPr lang="en-US" dirty="0" smtClean="0">
              <a:solidFill>
                <a:schemeClr val="tx2"/>
              </a:solidFill>
            </a:endParaRPr>
          </a:p>
          <a:p>
            <a:r>
              <a:rPr lang="en-US" dirty="0" smtClean="0">
                <a:solidFill>
                  <a:schemeClr val="tx2"/>
                </a:solidFill>
              </a:rPr>
              <a:t>Daniel Irick, (850) 245-7560, </a:t>
            </a:r>
            <a:r>
              <a:rPr lang="en-US" dirty="0" smtClean="0">
                <a:solidFill>
                  <a:schemeClr val="tx2"/>
                </a:solidFill>
                <a:hlinkClick r:id="rId5"/>
              </a:rPr>
              <a:t>daniel.Irick@dep.state.fl.us</a:t>
            </a:r>
            <a:endParaRPr lang="en-US" dirty="0" smtClean="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sz="3500" dirty="0" smtClean="0">
                <a:latin typeface="Book Antiqua" panose="02040602050305030304" pitchFamily="18" charset="0"/>
              </a:rPr>
              <a:t>No Trespassing!</a:t>
            </a:r>
            <a:endParaRPr lang="en-US" sz="3500" dirty="0">
              <a:latin typeface="Book Antiqua" panose="02040602050305030304" pitchFamily="18"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2133600"/>
            <a:ext cx="7945030" cy="3276600"/>
          </a:xfrm>
        </p:spPr>
      </p:pic>
    </p:spTree>
    <p:extLst>
      <p:ext uri="{BB962C8B-B14F-4D97-AF65-F5344CB8AC3E}">
        <p14:creationId xmlns:p14="http://schemas.microsoft.com/office/powerpoint/2010/main" val="2464397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sz="3500" dirty="0" smtClean="0">
                <a:latin typeface="Book Antiqua" panose="02040602050305030304" pitchFamily="18" charset="0"/>
              </a:rPr>
              <a:t>Examples of Maps (Scale)</a:t>
            </a:r>
            <a:endParaRPr lang="en-US" sz="3500" dirty="0">
              <a:latin typeface="Book Antiqua" panose="02040602050305030304" pitchFamily="18"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2396672" y="757035"/>
            <a:ext cx="4045858" cy="5334001"/>
          </a:xfrm>
        </p:spPr>
      </p:pic>
      <p:sp>
        <p:nvSpPr>
          <p:cNvPr id="3" name="TextBox 2"/>
          <p:cNvSpPr txBox="1"/>
          <p:nvPr/>
        </p:nvSpPr>
        <p:spPr>
          <a:xfrm>
            <a:off x="4114800" y="5567514"/>
            <a:ext cx="3276600" cy="369332"/>
          </a:xfrm>
          <a:prstGeom prst="rect">
            <a:avLst/>
          </a:prstGeom>
          <a:noFill/>
        </p:spPr>
        <p:txBody>
          <a:bodyPr wrap="square" rtlCol="0">
            <a:spAutoFit/>
          </a:bodyPr>
          <a:lstStyle/>
          <a:p>
            <a:r>
              <a:rPr lang="en-US" dirty="0" smtClean="0"/>
              <a:t>*This scale is not to scale</a:t>
            </a:r>
            <a:endParaRPr lang="en-US" dirty="0"/>
          </a:p>
        </p:txBody>
      </p:sp>
    </p:spTree>
    <p:extLst>
      <p:ext uri="{BB962C8B-B14F-4D97-AF65-F5344CB8AC3E}">
        <p14:creationId xmlns:p14="http://schemas.microsoft.com/office/powerpoint/2010/main" val="2163193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sz="3500" dirty="0" smtClean="0">
                <a:latin typeface="Book Antiqua" panose="02040602050305030304" pitchFamily="18" charset="0"/>
              </a:rPr>
              <a:t>Examples of Maps (Soils)</a:t>
            </a:r>
            <a:endParaRPr lang="en-US" sz="3500" dirty="0">
              <a:latin typeface="Book Antiqua" panose="02040602050305030304" pitchFamily="18" charset="0"/>
            </a:endParaRP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1002926"/>
            <a:ext cx="7836623" cy="5702674"/>
          </a:xfrm>
        </p:spPr>
      </p:pic>
    </p:spTree>
    <p:extLst>
      <p:ext uri="{BB962C8B-B14F-4D97-AF65-F5344CB8AC3E}">
        <p14:creationId xmlns:p14="http://schemas.microsoft.com/office/powerpoint/2010/main" val="39153548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13</a:t>
            </a:fld>
            <a:endParaRPr lang="en-US" dirty="0"/>
          </a:p>
        </p:txBody>
      </p:sp>
      <p:sp>
        <p:nvSpPr>
          <p:cNvPr id="14339" name="Rectangle 2"/>
          <p:cNvSpPr>
            <a:spLocks noGrp="1" noChangeArrowheads="1"/>
          </p:cNvSpPr>
          <p:nvPr>
            <p:ph type="title"/>
          </p:nvPr>
        </p:nvSpPr>
        <p:spPr>
          <a:xfrm>
            <a:off x="152400" y="0"/>
            <a:ext cx="8839200" cy="990600"/>
          </a:xfrm>
        </p:spPr>
        <p:txBody>
          <a:bodyPr/>
          <a:lstStyle/>
          <a:p>
            <a:pPr algn="ctr" eaLnBrk="1" hangingPunct="1"/>
            <a:r>
              <a:rPr lang="en-US" dirty="0" smtClean="0">
                <a:latin typeface="Book Antiqua" pitchFamily="18" charset="0"/>
              </a:rPr>
              <a:t>Petition Review Correspondence</a:t>
            </a:r>
            <a:br>
              <a:rPr lang="en-US" dirty="0" smtClean="0">
                <a:latin typeface="Book Antiqua" pitchFamily="18" charset="0"/>
              </a:rPr>
            </a:br>
            <a:r>
              <a:rPr lang="en-US" dirty="0" smtClean="0">
                <a:latin typeface="Book Antiqua" pitchFamily="18" charset="0"/>
              </a:rPr>
              <a:t>(Items Missing)</a:t>
            </a: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If the petition does not include sufficient information to conduct a site inspection send a Request for Additional Information (RAI).</a:t>
            </a:r>
          </a:p>
        </p:txBody>
      </p:sp>
      <p:graphicFrame>
        <p:nvGraphicFramePr>
          <p:cNvPr id="6" name="Object 5"/>
          <p:cNvGraphicFramePr>
            <a:graphicFrameLocks noChangeAspect="1"/>
          </p:cNvGraphicFramePr>
          <p:nvPr>
            <p:extLst/>
          </p:nvPr>
        </p:nvGraphicFramePr>
        <p:xfrm>
          <a:off x="5697719" y="2286000"/>
          <a:ext cx="3428999" cy="4503971"/>
        </p:xfrm>
        <a:graphic>
          <a:graphicData uri="http://schemas.openxmlformats.org/presentationml/2006/ole">
            <mc:AlternateContent xmlns:mc="http://schemas.openxmlformats.org/markup-compatibility/2006">
              <mc:Choice xmlns:v="urn:schemas-microsoft-com:vml" Requires="v">
                <p:oleObj spid="_x0000_s6176" name="Document" r:id="rId4" imgW="6121989" imgH="8038411" progId="Word.Document.12">
                  <p:embed/>
                </p:oleObj>
              </mc:Choice>
              <mc:Fallback>
                <p:oleObj name="Document" r:id="rId4" imgW="6121989" imgH="8038411" progId="Word.Document.12">
                  <p:embed/>
                  <p:pic>
                    <p:nvPicPr>
                      <p:cNvPr id="0" name=""/>
                      <p:cNvPicPr/>
                      <p:nvPr/>
                    </p:nvPicPr>
                    <p:blipFill>
                      <a:blip r:embed="rId5"/>
                      <a:stretch>
                        <a:fillRect/>
                      </a:stretch>
                    </p:blipFill>
                    <p:spPr>
                      <a:xfrm>
                        <a:off x="5697719" y="2286000"/>
                        <a:ext cx="3428999" cy="4503971"/>
                      </a:xfrm>
                      <a:prstGeom prst="rect">
                        <a:avLst/>
                      </a:prstGeom>
                    </p:spPr>
                  </p:pic>
                </p:oleObj>
              </mc:Fallback>
            </mc:AlternateContent>
          </a:graphicData>
        </a:graphic>
      </p:graphicFrame>
      <p:sp>
        <p:nvSpPr>
          <p:cNvPr id="7" name="TextBox 6"/>
          <p:cNvSpPr txBox="1"/>
          <p:nvPr/>
        </p:nvSpPr>
        <p:spPr>
          <a:xfrm>
            <a:off x="914400" y="3025676"/>
            <a:ext cx="4572000"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rPr>
              <a:t>A template is available through One Drive</a:t>
            </a:r>
          </a:p>
          <a:p>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The file name is “Petition Review RAI”</a:t>
            </a:r>
            <a:endParaRPr lang="en-US" sz="2400" dirty="0">
              <a:solidFill>
                <a:schemeClr val="tx2"/>
              </a:solidFill>
            </a:endParaRPr>
          </a:p>
        </p:txBody>
      </p:sp>
    </p:spTree>
    <p:extLst>
      <p:ext uri="{BB962C8B-B14F-4D97-AF65-F5344CB8AC3E}">
        <p14:creationId xmlns:p14="http://schemas.microsoft.com/office/powerpoint/2010/main" val="7728752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29833" y="6397658"/>
            <a:ext cx="990600" cy="457200"/>
          </a:xfrm>
        </p:spPr>
        <p:txBody>
          <a:bodyPr/>
          <a:lstStyle/>
          <a:p>
            <a:pPr>
              <a:defRPr/>
            </a:pPr>
            <a:fld id="{AA85C572-DFBC-4107-A9DC-D068232763FB}" type="slidenum">
              <a:rPr lang="en-US"/>
              <a:pPr>
                <a:defRPr/>
              </a:pPr>
              <a:t>14</a:t>
            </a:fld>
            <a:endParaRPr lang="en-US" dirty="0"/>
          </a:p>
        </p:txBody>
      </p:sp>
      <p:sp>
        <p:nvSpPr>
          <p:cNvPr id="14339" name="Rectangle 2"/>
          <p:cNvSpPr>
            <a:spLocks noGrp="1" noChangeArrowheads="1"/>
          </p:cNvSpPr>
          <p:nvPr>
            <p:ph type="title"/>
          </p:nvPr>
        </p:nvSpPr>
        <p:spPr>
          <a:xfrm>
            <a:off x="152400" y="457200"/>
            <a:ext cx="8839200" cy="533400"/>
          </a:xfrm>
        </p:spPr>
        <p:txBody>
          <a:bodyPr/>
          <a:lstStyle/>
          <a:p>
            <a:pPr algn="ctr" eaLnBrk="1" hangingPunct="1"/>
            <a:r>
              <a:rPr lang="en-US" dirty="0" smtClean="0">
                <a:latin typeface="Book Antiqua" pitchFamily="18" charset="0"/>
              </a:rPr>
              <a:t>Petition Review Correspondence</a:t>
            </a:r>
            <a:br>
              <a:rPr lang="en-US" dirty="0" smtClean="0">
                <a:latin typeface="Book Antiqua" pitchFamily="18" charset="0"/>
              </a:rPr>
            </a:br>
            <a:r>
              <a:rPr lang="en-US" dirty="0" smtClean="0">
                <a:latin typeface="Book Antiqua" pitchFamily="18" charset="0"/>
              </a:rPr>
              <a:t>(No Items </a:t>
            </a:r>
            <a:r>
              <a:rPr lang="en-US" dirty="0">
                <a:latin typeface="Book Antiqua" pitchFamily="18" charset="0"/>
              </a:rPr>
              <a:t>M</a:t>
            </a:r>
            <a:r>
              <a:rPr lang="en-US" dirty="0" smtClean="0">
                <a:latin typeface="Book Antiqua" pitchFamily="18" charset="0"/>
              </a:rPr>
              <a:t>issing)</a:t>
            </a: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If the petition does include sufficient information to conduct a site inspection send a letter indicating all items have been received.</a:t>
            </a:r>
          </a:p>
        </p:txBody>
      </p:sp>
      <p:sp>
        <p:nvSpPr>
          <p:cNvPr id="7" name="TextBox 6"/>
          <p:cNvSpPr txBox="1"/>
          <p:nvPr/>
        </p:nvSpPr>
        <p:spPr>
          <a:xfrm>
            <a:off x="914400" y="3025676"/>
            <a:ext cx="4114800"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rPr>
              <a:t>A template is available through One Drive</a:t>
            </a:r>
          </a:p>
          <a:p>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The file name is “Initial Review Letter”</a:t>
            </a:r>
            <a:endParaRPr lang="en-US" sz="2400" dirty="0">
              <a:solidFill>
                <a:schemeClr val="tx2"/>
              </a:solidFill>
            </a:endParaRPr>
          </a:p>
        </p:txBody>
      </p:sp>
      <p:graphicFrame>
        <p:nvGraphicFramePr>
          <p:cNvPr id="2" name="Object 1"/>
          <p:cNvGraphicFramePr>
            <a:graphicFrameLocks noChangeAspect="1"/>
          </p:cNvGraphicFramePr>
          <p:nvPr>
            <p:extLst/>
          </p:nvPr>
        </p:nvGraphicFramePr>
        <p:xfrm>
          <a:off x="5334000" y="2265575"/>
          <a:ext cx="3352800" cy="4553405"/>
        </p:xfrm>
        <a:graphic>
          <a:graphicData uri="http://schemas.openxmlformats.org/presentationml/2006/ole">
            <mc:AlternateContent xmlns:mc="http://schemas.openxmlformats.org/markup-compatibility/2006">
              <mc:Choice xmlns:v="urn:schemas-microsoft-com:vml" Requires="v">
                <p:oleObj spid="_x0000_s7200" name="Document" r:id="rId4" imgW="5956042" imgH="8088986" progId="Word.Document.12">
                  <p:embed/>
                </p:oleObj>
              </mc:Choice>
              <mc:Fallback>
                <p:oleObj name="Document" r:id="rId4" imgW="5956042" imgH="8088986" progId="Word.Document.12">
                  <p:embed/>
                  <p:pic>
                    <p:nvPicPr>
                      <p:cNvPr id="0" name=""/>
                      <p:cNvPicPr/>
                      <p:nvPr/>
                    </p:nvPicPr>
                    <p:blipFill>
                      <a:blip r:embed="rId5"/>
                      <a:stretch>
                        <a:fillRect/>
                      </a:stretch>
                    </p:blipFill>
                    <p:spPr>
                      <a:xfrm>
                        <a:off x="5334000" y="2265575"/>
                        <a:ext cx="3352800" cy="4553405"/>
                      </a:xfrm>
                      <a:prstGeom prst="rect">
                        <a:avLst/>
                      </a:prstGeom>
                    </p:spPr>
                  </p:pic>
                </p:oleObj>
              </mc:Fallback>
            </mc:AlternateContent>
          </a:graphicData>
        </a:graphic>
      </p:graphicFrame>
    </p:spTree>
    <p:extLst>
      <p:ext uri="{BB962C8B-B14F-4D97-AF65-F5344CB8AC3E}">
        <p14:creationId xmlns:p14="http://schemas.microsoft.com/office/powerpoint/2010/main" val="791546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29833" y="6397658"/>
            <a:ext cx="990600" cy="457200"/>
          </a:xfrm>
        </p:spPr>
        <p:txBody>
          <a:bodyPr/>
          <a:lstStyle/>
          <a:p>
            <a:pPr>
              <a:defRPr/>
            </a:pPr>
            <a:fld id="{AA85C572-DFBC-4107-A9DC-D068232763FB}" type="slidenum">
              <a:rPr lang="en-US"/>
              <a:pPr>
                <a:defRPr/>
              </a:pPr>
              <a:t>15</a:t>
            </a:fld>
            <a:endParaRPr lang="en-US" dirty="0"/>
          </a:p>
        </p:txBody>
      </p:sp>
      <p:sp>
        <p:nvSpPr>
          <p:cNvPr id="14339" name="Rectangle 2"/>
          <p:cNvSpPr>
            <a:spLocks noGrp="1" noChangeArrowheads="1"/>
          </p:cNvSpPr>
          <p:nvPr>
            <p:ph type="title"/>
          </p:nvPr>
        </p:nvSpPr>
        <p:spPr>
          <a:xfrm>
            <a:off x="152400" y="0"/>
            <a:ext cx="8839200" cy="990600"/>
          </a:xfrm>
        </p:spPr>
        <p:txBody>
          <a:bodyPr/>
          <a:lstStyle/>
          <a:p>
            <a:pPr algn="ctr" eaLnBrk="1" hangingPunct="1"/>
            <a:r>
              <a:rPr lang="en-US" dirty="0" smtClean="0">
                <a:latin typeface="Book Antiqua" pitchFamily="18" charset="0"/>
              </a:rPr>
              <a:t>Update Permitting Database</a:t>
            </a: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If an Initial Review Letter is sent to the Petitioner or Agent, Permitting Application (PA) should be updated to reflect the petition status.</a:t>
            </a:r>
          </a:p>
        </p:txBody>
      </p:sp>
      <p:sp>
        <p:nvSpPr>
          <p:cNvPr id="7" name="TextBox 6"/>
          <p:cNvSpPr txBox="1"/>
          <p:nvPr/>
        </p:nvSpPr>
        <p:spPr>
          <a:xfrm>
            <a:off x="914400" y="3025676"/>
            <a:ext cx="7315200" cy="323165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rPr>
              <a:t>Enter the petition as “Incomplete” in PA </a:t>
            </a:r>
            <a:r>
              <a:rPr lang="en-US" i="1" dirty="0" smtClean="0">
                <a:solidFill>
                  <a:schemeClr val="tx2"/>
                </a:solidFill>
              </a:rPr>
              <a:t>(given the process and review of wetland lines, allow for additional days to process)</a:t>
            </a:r>
          </a:p>
          <a:p>
            <a:pPr marL="285750" indent="-285750">
              <a:buFont typeface="Arial" panose="020B0604020202020204" pitchFamily="34" charset="0"/>
              <a:buChar char="•"/>
            </a:pPr>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Petition will remain “</a:t>
            </a:r>
            <a:r>
              <a:rPr lang="en-US" sz="2400" dirty="0" smtClean="0">
                <a:solidFill>
                  <a:schemeClr val="tx2"/>
                </a:solidFill>
              </a:rPr>
              <a:t>Incomplete” </a:t>
            </a:r>
            <a:r>
              <a:rPr lang="en-US" sz="2400" dirty="0" smtClean="0">
                <a:solidFill>
                  <a:schemeClr val="tx2"/>
                </a:solidFill>
              </a:rPr>
              <a:t>until the Department accepts the Final Maps after a site inspection</a:t>
            </a:r>
          </a:p>
          <a:p>
            <a:endParaRPr lang="en-US" sz="2400" dirty="0" smtClean="0">
              <a:solidFill>
                <a:schemeClr val="tx2"/>
              </a:solidFill>
            </a:endParaRPr>
          </a:p>
          <a:p>
            <a:endParaRPr lang="en-US" sz="2400" dirty="0" smtClean="0">
              <a:solidFill>
                <a:schemeClr val="tx2"/>
              </a:solidFill>
            </a:endParaRPr>
          </a:p>
        </p:txBody>
      </p:sp>
    </p:spTree>
    <p:extLst>
      <p:ext uri="{BB962C8B-B14F-4D97-AF65-F5344CB8AC3E}">
        <p14:creationId xmlns:p14="http://schemas.microsoft.com/office/powerpoint/2010/main" val="29430198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49225"/>
            <a:ext cx="8915400" cy="1139825"/>
          </a:xfrm>
        </p:spPr>
        <p:txBody>
          <a:bodyPr/>
          <a:lstStyle/>
          <a:p>
            <a:pPr algn="ctr"/>
            <a:r>
              <a:rPr lang="en-US" dirty="0" smtClean="0">
                <a:latin typeface="Book Antiqua" panose="02040602050305030304" pitchFamily="18" charset="0"/>
              </a:rPr>
              <a:t>Certified Survey? Approximate Delineation? Combination thereof?</a:t>
            </a:r>
            <a:endParaRPr lang="en-US" dirty="0">
              <a:latin typeface="Book Antiqua" panose="02040602050305030304" pitchFamily="18" charset="0"/>
            </a:endParaRPr>
          </a:p>
        </p:txBody>
      </p:sp>
      <p:sp>
        <p:nvSpPr>
          <p:cNvPr id="6" name="TextBox 5"/>
          <p:cNvSpPr txBox="1"/>
          <p:nvPr/>
        </p:nvSpPr>
        <p:spPr>
          <a:xfrm>
            <a:off x="1066800" y="990600"/>
            <a:ext cx="7228273" cy="1877437"/>
          </a:xfrm>
          <a:prstGeom prst="rect">
            <a:avLst/>
          </a:prstGeom>
          <a:noFill/>
        </p:spPr>
        <p:txBody>
          <a:bodyPr wrap="square" rtlCol="0">
            <a:spAutoFit/>
          </a:bodyPr>
          <a:lstStyle/>
          <a:p>
            <a:r>
              <a:rPr lang="en-US" b="1" u="sng" dirty="0" smtClean="0">
                <a:latin typeface="Times New Roman" panose="02020603050405020304" pitchFamily="18" charset="0"/>
                <a:cs typeface="Times New Roman" panose="02020603050405020304" pitchFamily="18" charset="0"/>
              </a:rPr>
              <a:t>Applicant’s Handbook (A.H.) Volume I</a:t>
            </a:r>
          </a:p>
          <a:p>
            <a:r>
              <a:rPr lang="en-US" b="1" dirty="0" smtClean="0">
                <a:latin typeface="Times New Roman" panose="02020603050405020304" pitchFamily="18" charset="0"/>
                <a:cs typeface="Times New Roman" panose="02020603050405020304" pitchFamily="18" charset="0"/>
              </a:rPr>
              <a:t>7.1  Methodology</a:t>
            </a:r>
            <a:endParaRPr lang="en-US"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Determinations of the landward extent of wetlands and other surface waters shall be performed using Chapter 62-340, F.A.C., as ratified under Section 373.4211, F.S.  Two types of determinations are available: </a:t>
            </a:r>
          </a:p>
          <a:p>
            <a:r>
              <a:rPr lang="en-US" sz="1600" dirty="0" smtClean="0">
                <a:latin typeface="Times New Roman" panose="02020603050405020304" pitchFamily="18" charset="0"/>
                <a:cs typeface="Times New Roman" panose="02020603050405020304" pitchFamily="18" charset="0"/>
              </a:rPr>
              <a:t>(a)  A </a:t>
            </a:r>
            <a:r>
              <a:rPr lang="en-US" sz="1600" dirty="0">
                <a:latin typeface="Times New Roman" panose="02020603050405020304" pitchFamily="18" charset="0"/>
                <a:cs typeface="Times New Roman" panose="02020603050405020304" pitchFamily="18" charset="0"/>
              </a:rPr>
              <a:t>formal, certified survey, an approximate delineation, or a combination thereof, as discussed in</a:t>
            </a:r>
            <a:r>
              <a:rPr lang="en-US" sz="1600" b="1" dirty="0">
                <a:latin typeface="Times New Roman" panose="02020603050405020304" pitchFamily="18" charset="0"/>
                <a:cs typeface="Times New Roman" panose="02020603050405020304" pitchFamily="18" charset="0"/>
              </a:rPr>
              <a:t> sections 7.2 through 7.2.7</a:t>
            </a:r>
            <a:r>
              <a:rPr lang="en-US" sz="1600" dirty="0">
                <a:latin typeface="Times New Roman" panose="02020603050405020304" pitchFamily="18" charset="0"/>
                <a:cs typeface="Times New Roman" panose="02020603050405020304" pitchFamily="18" charset="0"/>
              </a:rPr>
              <a:t>, below; </a:t>
            </a:r>
          </a:p>
        </p:txBody>
      </p:sp>
      <p:sp>
        <p:nvSpPr>
          <p:cNvPr id="8" name="TextBox 7"/>
          <p:cNvSpPr txBox="1"/>
          <p:nvPr/>
        </p:nvSpPr>
        <p:spPr>
          <a:xfrm>
            <a:off x="1037208" y="2826127"/>
            <a:ext cx="7228273" cy="4031873"/>
          </a:xfrm>
          <a:prstGeom prst="rect">
            <a:avLst/>
          </a:prstGeom>
          <a:noFill/>
        </p:spPr>
        <p:txBody>
          <a:bodyPr wrap="square" rtlCol="0">
            <a:spAutoFit/>
          </a:bodyPr>
          <a:lstStyle/>
          <a:p>
            <a:r>
              <a:rPr lang="en-US" sz="1600" b="1" dirty="0" smtClean="0">
                <a:latin typeface="Times New Roman" panose="02020603050405020304" pitchFamily="18" charset="0"/>
                <a:cs typeface="Times New Roman" panose="02020603050405020304" pitchFamily="18" charset="0"/>
              </a:rPr>
              <a:t>7.2.2  Processing </a:t>
            </a:r>
            <a:r>
              <a:rPr lang="en-US" sz="1600" b="1" dirty="0">
                <a:latin typeface="Times New Roman" panose="02020603050405020304" pitchFamily="18" charset="0"/>
                <a:cs typeface="Times New Roman" panose="02020603050405020304" pitchFamily="18" charset="0"/>
              </a:rPr>
              <a:t>the </a:t>
            </a:r>
            <a:r>
              <a:rPr lang="en-US" sz="1600" b="1" dirty="0" smtClean="0">
                <a:latin typeface="Times New Roman" panose="02020603050405020304" pitchFamily="18" charset="0"/>
                <a:cs typeface="Times New Roman" panose="02020603050405020304" pitchFamily="18" charset="0"/>
              </a:rPr>
              <a:t>Petition</a:t>
            </a:r>
          </a:p>
          <a:p>
            <a:r>
              <a:rPr lang="en-US" sz="1600" dirty="0">
                <a:latin typeface="Times New Roman" panose="02020603050405020304" pitchFamily="18" charset="0"/>
                <a:cs typeface="Times New Roman" panose="02020603050405020304" pitchFamily="18" charset="0"/>
              </a:rPr>
              <a:t>(</a:t>
            </a:r>
            <a:r>
              <a:rPr lang="en-US" sz="1600" dirty="0" smtClean="0">
                <a:latin typeface="Times New Roman" panose="02020603050405020304" pitchFamily="18" charset="0"/>
                <a:cs typeface="Times New Roman" panose="02020603050405020304" pitchFamily="18" charset="0"/>
              </a:rPr>
              <a:t>e)  A </a:t>
            </a:r>
            <a:r>
              <a:rPr lang="en-US" sz="1600" dirty="0">
                <a:latin typeface="Times New Roman" panose="02020603050405020304" pitchFamily="18" charset="0"/>
                <a:cs typeface="Times New Roman" panose="02020603050405020304" pitchFamily="18" charset="0"/>
              </a:rPr>
              <a:t>petitioner may request a formal determination in the form of a certified survey, an approximate delineation, or combinations thereof, as described below.</a:t>
            </a:r>
          </a:p>
          <a:p>
            <a:r>
              <a:rPr lang="en-US" sz="1600" dirty="0">
                <a:latin typeface="Times New Roman" panose="02020603050405020304" pitchFamily="18" charset="0"/>
                <a:cs typeface="Times New Roman" panose="02020603050405020304" pitchFamily="18" charset="0"/>
              </a:rPr>
              <a:t> </a:t>
            </a:r>
          </a:p>
          <a:p>
            <a:pPr marL="228600" indent="-228600">
              <a:buAutoNum type="arabicPeriod"/>
            </a:pPr>
            <a:r>
              <a:rPr lang="en-US" sz="1600" dirty="0" smtClean="0">
                <a:latin typeface="Times New Roman" panose="02020603050405020304" pitchFamily="18" charset="0"/>
                <a:cs typeface="Times New Roman" panose="02020603050405020304" pitchFamily="18" charset="0"/>
              </a:rPr>
              <a:t>When </a:t>
            </a:r>
            <a:r>
              <a:rPr lang="en-US" sz="1600" dirty="0">
                <a:latin typeface="Times New Roman" panose="02020603050405020304" pitchFamily="18" charset="0"/>
                <a:cs typeface="Times New Roman" panose="02020603050405020304" pitchFamily="18" charset="0"/>
              </a:rPr>
              <a:t>a </a:t>
            </a:r>
            <a:r>
              <a:rPr lang="en-US" sz="1600" b="1" dirty="0">
                <a:solidFill>
                  <a:srgbClr val="C00000"/>
                </a:solidFill>
                <a:latin typeface="Times New Roman" panose="02020603050405020304" pitchFamily="18" charset="0"/>
                <a:cs typeface="Times New Roman" panose="02020603050405020304" pitchFamily="18" charset="0"/>
              </a:rPr>
              <a:t>certified surveyed delineation </a:t>
            </a:r>
            <a:r>
              <a:rPr lang="en-US" sz="1600" dirty="0">
                <a:latin typeface="Times New Roman" panose="02020603050405020304" pitchFamily="18" charset="0"/>
                <a:cs typeface="Times New Roman" panose="02020603050405020304" pitchFamily="18" charset="0"/>
              </a:rPr>
              <a:t>of the extent of wetlands and other surface waters is used, the survey shall be prepared and certified by a Professional Surveyor and Mapper registered in the State of </a:t>
            </a:r>
            <a:r>
              <a:rPr lang="en-US" sz="1600" dirty="0" smtClean="0">
                <a:latin typeface="Times New Roman" panose="02020603050405020304" pitchFamily="18" charset="0"/>
                <a:cs typeface="Times New Roman" panose="02020603050405020304" pitchFamily="18" charset="0"/>
              </a:rPr>
              <a:t>Florida. </a:t>
            </a:r>
            <a:r>
              <a:rPr lang="en-US" sz="1600" dirty="0">
                <a:solidFill>
                  <a:srgbClr val="FF0000"/>
                </a:solidFill>
                <a:latin typeface="Times New Roman" panose="02020603050405020304" pitchFamily="18" charset="0"/>
                <a:cs typeface="Times New Roman" panose="02020603050405020304" pitchFamily="18" charset="0"/>
              </a:rPr>
              <a:t>The surveyor or the surveyor's representative shall accompany the Agency representative on the delineation verification described in section </a:t>
            </a:r>
            <a:r>
              <a:rPr lang="en-US" sz="1600" b="1" dirty="0">
                <a:solidFill>
                  <a:srgbClr val="FF0000"/>
                </a:solidFill>
                <a:latin typeface="Times New Roman" panose="02020603050405020304" pitchFamily="18" charset="0"/>
                <a:cs typeface="Times New Roman" panose="02020603050405020304" pitchFamily="18" charset="0"/>
              </a:rPr>
              <a:t>7.2.2(f)</a:t>
            </a:r>
            <a:r>
              <a:rPr lang="en-US" sz="1600" dirty="0">
                <a:solidFill>
                  <a:srgbClr val="FF0000"/>
                </a:solidFill>
                <a:latin typeface="Times New Roman" panose="02020603050405020304" pitchFamily="18" charset="0"/>
                <a:cs typeface="Times New Roman" panose="02020603050405020304" pitchFamily="18" charset="0"/>
              </a:rPr>
              <a:t>, below, and shall have the surveyor survey the verified boundaries of wetlands and other surface waters.</a:t>
            </a:r>
            <a:endParaRPr lang="en-US" sz="1600" dirty="0" smtClean="0">
              <a:solidFill>
                <a:srgbClr val="FF0000"/>
              </a:solidFill>
              <a:latin typeface="Times New Roman" panose="02020603050405020304" pitchFamily="18" charset="0"/>
              <a:cs typeface="Times New Roman" panose="02020603050405020304" pitchFamily="18" charset="0"/>
            </a:endParaRPr>
          </a:p>
          <a:p>
            <a:pPr marL="228600" indent="-228600">
              <a:buAutoNum type="arabicPeriod"/>
            </a:pPr>
            <a:endParaRPr lang="en-US" sz="1600" dirty="0">
              <a:latin typeface="Times New Roman" panose="02020603050405020304" pitchFamily="18" charset="0"/>
              <a:cs typeface="Times New Roman" panose="02020603050405020304" pitchFamily="18" charset="0"/>
            </a:endParaRPr>
          </a:p>
          <a:p>
            <a:pPr marL="228600" indent="-228600">
              <a:buFontTx/>
              <a:buAutoNum type="arabicPeriod"/>
            </a:pPr>
            <a:r>
              <a:rPr lang="en-US" sz="1600" dirty="0">
                <a:latin typeface="Times New Roman" panose="02020603050405020304" pitchFamily="18" charset="0"/>
                <a:cs typeface="Times New Roman" panose="02020603050405020304" pitchFamily="18" charset="0"/>
              </a:rPr>
              <a:t>When an </a:t>
            </a:r>
            <a:r>
              <a:rPr lang="en-US" sz="1600" b="1" dirty="0">
                <a:solidFill>
                  <a:srgbClr val="C00000"/>
                </a:solidFill>
                <a:latin typeface="Times New Roman" panose="02020603050405020304" pitchFamily="18" charset="0"/>
                <a:cs typeface="Times New Roman" panose="02020603050405020304" pitchFamily="18" charset="0"/>
              </a:rPr>
              <a:t>approximate delineation </a:t>
            </a:r>
            <a:r>
              <a:rPr lang="en-US" sz="1600" dirty="0">
                <a:latin typeface="Times New Roman" panose="02020603050405020304" pitchFamily="18" charset="0"/>
                <a:cs typeface="Times New Roman" panose="02020603050405020304" pitchFamily="18" charset="0"/>
              </a:rPr>
              <a:t>is used, it shall consist of a depiction of the approximate boundary of wetlands and other surface waters produced by using a GPS, or the boundary of wetlands and other surface waters drawn on rectified aerial photographs, or a combination thereof.  The approximate delineation shall be subject to the </a:t>
            </a:r>
            <a:r>
              <a:rPr lang="en-US" sz="1600" dirty="0" smtClean="0">
                <a:latin typeface="Times New Roman" panose="02020603050405020304" pitchFamily="18" charset="0"/>
                <a:cs typeface="Times New Roman" panose="02020603050405020304" pitchFamily="18" charset="0"/>
              </a:rPr>
              <a:t>following…</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30765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561" y="381000"/>
            <a:ext cx="7239000" cy="533400"/>
          </a:xfrm>
        </p:spPr>
        <p:txBody>
          <a:bodyPr/>
          <a:lstStyle/>
          <a:p>
            <a:pPr algn="ctr"/>
            <a:r>
              <a:rPr lang="en-US" sz="3500" dirty="0" smtClean="0">
                <a:latin typeface="Book Antiqua" panose="02040602050305030304" pitchFamily="18" charset="0"/>
              </a:rPr>
              <a:t>Map Submittals…Unacceptable*</a:t>
            </a: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861" y="1066800"/>
            <a:ext cx="6248400" cy="4874354"/>
          </a:xfrm>
          <a:prstGeom prst="rect">
            <a:avLst/>
          </a:prstGeom>
        </p:spPr>
      </p:pic>
      <p:sp>
        <p:nvSpPr>
          <p:cNvPr id="3" name="TextBox 2"/>
          <p:cNvSpPr txBox="1"/>
          <p:nvPr/>
        </p:nvSpPr>
        <p:spPr>
          <a:xfrm>
            <a:off x="1237861" y="6095911"/>
            <a:ext cx="7753740" cy="400110"/>
          </a:xfrm>
          <a:prstGeom prst="rect">
            <a:avLst/>
          </a:prstGeom>
          <a:noFill/>
        </p:spPr>
        <p:txBody>
          <a:bodyPr wrap="square" rtlCol="0">
            <a:spAutoFit/>
          </a:bodyPr>
          <a:lstStyle/>
          <a:p>
            <a:r>
              <a:rPr lang="en-US" sz="2000" dirty="0" smtClean="0">
                <a:solidFill>
                  <a:schemeClr val="tx2"/>
                </a:solidFill>
                <a:latin typeface="Book Antiqua" panose="02040602050305030304" pitchFamily="18" charset="0"/>
                <a:ea typeface="Verdana" panose="020B0604030504040204" pitchFamily="34" charset="0"/>
                <a:cs typeface="Verdana" panose="020B0604030504040204" pitchFamily="34" charset="0"/>
              </a:rPr>
              <a:t>*</a:t>
            </a:r>
            <a:r>
              <a:rPr lang="en-US" sz="2000" dirty="0" smtClean="0">
                <a:solidFill>
                  <a:schemeClr val="tx2"/>
                </a:solidFill>
                <a:ea typeface="Verdana" panose="020B0604030504040204" pitchFamily="34" charset="0"/>
                <a:cs typeface="Verdana" panose="020B0604030504040204" pitchFamily="34" charset="0"/>
              </a:rPr>
              <a:t>Unless the surveyor is present during the site inspection</a:t>
            </a:r>
            <a:endParaRPr lang="en-US" sz="2000" dirty="0">
              <a:solidFill>
                <a:schemeClr val="tx2"/>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682846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sz="3500" dirty="0" smtClean="0">
                <a:latin typeface="Book Antiqua" panose="02040602050305030304" pitchFamily="18" charset="0"/>
              </a:rPr>
              <a:t>Map Submittals…Acceptable*</a:t>
            </a:r>
            <a:endParaRPr lang="en-US" sz="3500" dirty="0">
              <a:latin typeface="Book Antiqua" panose="02040602050305030304" pitchFamily="18" charset="0"/>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66800" y="998456"/>
            <a:ext cx="6595110" cy="4876800"/>
          </a:xfrm>
          <a:prstGeom prst="rect">
            <a:avLst/>
          </a:prstGeom>
        </p:spPr>
      </p:pic>
      <p:sp>
        <p:nvSpPr>
          <p:cNvPr id="4" name="TextBox 3"/>
          <p:cNvSpPr txBox="1"/>
          <p:nvPr/>
        </p:nvSpPr>
        <p:spPr>
          <a:xfrm>
            <a:off x="1066800" y="6095911"/>
            <a:ext cx="8000999" cy="400110"/>
          </a:xfrm>
          <a:prstGeom prst="rect">
            <a:avLst/>
          </a:prstGeom>
          <a:noFill/>
        </p:spPr>
        <p:txBody>
          <a:bodyPr wrap="square" rtlCol="0">
            <a:spAutoFit/>
          </a:bodyPr>
          <a:lstStyle/>
          <a:p>
            <a:r>
              <a:rPr lang="en-US" sz="2000" dirty="0" smtClean="0">
                <a:solidFill>
                  <a:schemeClr val="tx2"/>
                </a:solidFill>
                <a:latin typeface="Book Antiqua" panose="02040602050305030304" pitchFamily="18" charset="0"/>
                <a:ea typeface="Verdana" panose="020B0604030504040204" pitchFamily="34" charset="0"/>
                <a:cs typeface="Verdana" panose="020B0604030504040204" pitchFamily="34" charset="0"/>
              </a:rPr>
              <a:t>*</a:t>
            </a:r>
            <a:r>
              <a:rPr lang="en-US" sz="2000" dirty="0">
                <a:solidFill>
                  <a:schemeClr val="tx2"/>
                </a:solidFill>
                <a:ea typeface="Verdana" panose="020B0604030504040204" pitchFamily="34" charset="0"/>
                <a:cs typeface="Verdana" panose="020B0604030504040204" pitchFamily="34" charset="0"/>
              </a:rPr>
              <a:t>S</a:t>
            </a:r>
            <a:r>
              <a:rPr lang="en-US" sz="2000" dirty="0" smtClean="0">
                <a:solidFill>
                  <a:schemeClr val="tx2"/>
                </a:solidFill>
                <a:ea typeface="Verdana" panose="020B0604030504040204" pitchFamily="34" charset="0"/>
                <a:cs typeface="Verdana" panose="020B0604030504040204" pitchFamily="34" charset="0"/>
              </a:rPr>
              <a:t>urveyor does not have to be present during site inspection</a:t>
            </a:r>
            <a:endParaRPr lang="en-US" sz="2000" dirty="0">
              <a:solidFill>
                <a:schemeClr val="tx2"/>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000831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sz="3500" dirty="0" smtClean="0">
                <a:latin typeface="Book Antiqua" panose="02040602050305030304" pitchFamily="18" charset="0"/>
              </a:rPr>
              <a:t>Examples of Maps (Project Boundary) </a:t>
            </a:r>
            <a:endParaRPr lang="en-US" sz="3500" dirty="0">
              <a:latin typeface="Book Antiqua" panose="02040602050305030304" pitchFamily="18" charset="0"/>
            </a:endParaRPr>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1524000" y="1003479"/>
            <a:ext cx="6019800" cy="5765442"/>
          </a:xfrm>
        </p:spPr>
      </p:pic>
    </p:spTree>
    <p:extLst>
      <p:ext uri="{BB962C8B-B14F-4D97-AF65-F5344CB8AC3E}">
        <p14:creationId xmlns:p14="http://schemas.microsoft.com/office/powerpoint/2010/main" val="3542397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0800"/>
            <a:ext cx="990600" cy="457200"/>
          </a:xfrm>
        </p:spPr>
        <p:txBody>
          <a:bodyPr/>
          <a:lstStyle/>
          <a:p>
            <a:pPr>
              <a:defRPr/>
            </a:pPr>
            <a:fld id="{AA85C572-DFBC-4107-A9DC-D068232763FB}" type="slidenum">
              <a:rPr lang="en-US"/>
              <a:pPr>
                <a:defRPr/>
              </a:pPr>
              <a:t>2</a:t>
            </a:fld>
            <a:endParaRPr lang="en-US" dirty="0"/>
          </a:p>
        </p:txBody>
      </p:sp>
      <p:sp>
        <p:nvSpPr>
          <p:cNvPr id="14339" name="Rectangle 2"/>
          <p:cNvSpPr>
            <a:spLocks noGrp="1" noChangeArrowheads="1"/>
          </p:cNvSpPr>
          <p:nvPr>
            <p:ph type="title"/>
          </p:nvPr>
        </p:nvSpPr>
        <p:spPr>
          <a:xfrm>
            <a:off x="152400" y="304800"/>
            <a:ext cx="8839200" cy="685800"/>
          </a:xfrm>
        </p:spPr>
        <p:txBody>
          <a:bodyPr/>
          <a:lstStyle/>
          <a:p>
            <a:pPr algn="ctr" eaLnBrk="1" hangingPunct="1"/>
            <a:r>
              <a:rPr lang="en-US" sz="3500" dirty="0" smtClean="0">
                <a:latin typeface="Book Antiqua" pitchFamily="18" charset="0"/>
              </a:rPr>
              <a:t>Petition Process Flowchart</a:t>
            </a:r>
            <a:endParaRPr lang="en-US" dirty="0" smtClean="0">
              <a:latin typeface="Book Antiqua"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28800"/>
            <a:ext cx="9144000" cy="181774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33800"/>
            <a:ext cx="9144000" cy="2282980"/>
          </a:xfrm>
          <a:prstGeom prst="rect">
            <a:avLst/>
          </a:prstGeom>
        </p:spPr>
      </p:pic>
      <p:sp>
        <p:nvSpPr>
          <p:cNvPr id="2" name="TextBox 1"/>
          <p:cNvSpPr txBox="1"/>
          <p:nvPr/>
        </p:nvSpPr>
        <p:spPr>
          <a:xfrm>
            <a:off x="1524000" y="6248400"/>
            <a:ext cx="5791200" cy="369332"/>
          </a:xfrm>
          <a:prstGeom prst="rect">
            <a:avLst/>
          </a:prstGeom>
          <a:noFill/>
        </p:spPr>
        <p:txBody>
          <a:bodyPr wrap="square" rtlCol="0">
            <a:spAutoFit/>
          </a:bodyPr>
          <a:lstStyle/>
          <a:p>
            <a:r>
              <a:rPr lang="en-US" dirty="0" smtClean="0"/>
              <a:t>Process flowchart is available on One Drive</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sz="3500" dirty="0" smtClean="0">
                <a:latin typeface="Book Antiqua" panose="02040602050305030304" pitchFamily="18" charset="0"/>
              </a:rPr>
              <a:t>Examples of Maps (Project Boundary) </a:t>
            </a:r>
            <a:endParaRPr lang="en-US" sz="3500" dirty="0">
              <a:latin typeface="Book Antiqua" panose="02040602050305030304" pitchFamily="18" charset="0"/>
            </a:endParaRPr>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1524000" y="1003479"/>
            <a:ext cx="6019800" cy="5765442"/>
          </a:xfrm>
        </p:spPr>
      </p:pic>
      <p:sp>
        <p:nvSpPr>
          <p:cNvPr id="3" name="Left Brace 2"/>
          <p:cNvSpPr/>
          <p:nvPr/>
        </p:nvSpPr>
        <p:spPr bwMode="auto">
          <a:xfrm rot="-60000">
            <a:off x="3758414" y="3578740"/>
            <a:ext cx="280163" cy="2823175"/>
          </a:xfrm>
          <a:prstGeom prst="leftBrace">
            <a:avLst/>
          </a:prstGeom>
          <a:ln>
            <a:headEnd type="none" w="sm" len="sm"/>
            <a:tailEnd type="none" w="sm" len="sm"/>
          </a:ln>
        </p:spPr>
        <p:style>
          <a:lnRef idx="3">
            <a:schemeClr val="accent5"/>
          </a:lnRef>
          <a:fillRef idx="0">
            <a:schemeClr val="accent5"/>
          </a:fillRef>
          <a:effectRef idx="2">
            <a:schemeClr val="accent5"/>
          </a:effectRef>
          <a:fontRef idx="minor">
            <a:schemeClr val="tx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9" name="Left Brace 8"/>
          <p:cNvSpPr/>
          <p:nvPr/>
        </p:nvSpPr>
        <p:spPr bwMode="auto">
          <a:xfrm rot="5280000">
            <a:off x="4369962" y="999154"/>
            <a:ext cx="200066" cy="821091"/>
          </a:xfrm>
          <a:prstGeom prst="leftBrace">
            <a:avLst>
              <a:gd name="adj1" fmla="val 8333"/>
              <a:gd name="adj2" fmla="val 52561"/>
            </a:avLst>
          </a:prstGeom>
          <a:ln>
            <a:headEnd type="none" w="sm" len="sm"/>
            <a:tailEnd type="none" w="sm" len="sm"/>
          </a:ln>
        </p:spPr>
        <p:style>
          <a:lnRef idx="3">
            <a:schemeClr val="accent5"/>
          </a:lnRef>
          <a:fillRef idx="0">
            <a:schemeClr val="accent5"/>
          </a:fillRef>
          <a:effectRef idx="2">
            <a:schemeClr val="accent5"/>
          </a:effectRef>
          <a:fontRef idx="minor">
            <a:schemeClr val="tx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10" name="Left Brace 9"/>
          <p:cNvSpPr/>
          <p:nvPr/>
        </p:nvSpPr>
        <p:spPr bwMode="auto">
          <a:xfrm rot="-5520000">
            <a:off x="4491829" y="6052092"/>
            <a:ext cx="162918" cy="902659"/>
          </a:xfrm>
          <a:prstGeom prst="leftBrace">
            <a:avLst>
              <a:gd name="adj1" fmla="val 8333"/>
              <a:gd name="adj2" fmla="val 52561"/>
            </a:avLst>
          </a:prstGeom>
          <a:ln>
            <a:headEnd type="none" w="sm" len="sm"/>
            <a:tailEnd type="none" w="sm" len="sm"/>
          </a:ln>
        </p:spPr>
        <p:style>
          <a:lnRef idx="3">
            <a:schemeClr val="accent5"/>
          </a:lnRef>
          <a:fillRef idx="0">
            <a:schemeClr val="accent5"/>
          </a:fillRef>
          <a:effectRef idx="2">
            <a:schemeClr val="accent5"/>
          </a:effectRef>
          <a:fontRef idx="minor">
            <a:schemeClr val="tx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12" name="TextBox 11"/>
          <p:cNvSpPr txBox="1"/>
          <p:nvPr/>
        </p:nvSpPr>
        <p:spPr>
          <a:xfrm>
            <a:off x="1981200" y="4113164"/>
            <a:ext cx="1752599" cy="1754326"/>
          </a:xfrm>
          <a:prstGeom prst="rect">
            <a:avLst/>
          </a:prstGeom>
          <a:solidFill>
            <a:schemeClr val="tx2">
              <a:lumMod val="20000"/>
              <a:lumOff val="80000"/>
            </a:schemeClr>
          </a:solidFill>
          <a:ln>
            <a:solidFill>
              <a:schemeClr val="accent1"/>
            </a:solidFill>
          </a:ln>
        </p:spPr>
        <p:txBody>
          <a:bodyPr wrap="square" rtlCol="0">
            <a:spAutoFit/>
          </a:bodyPr>
          <a:lstStyle/>
          <a:p>
            <a:pPr algn="ctr"/>
            <a:r>
              <a:rPr lang="en-US" dirty="0" smtClean="0"/>
              <a:t>Portions of Inspection Boundary that are naturally marked.</a:t>
            </a:r>
            <a:endParaRPr lang="en-US" dirty="0"/>
          </a:p>
        </p:txBody>
      </p:sp>
      <p:sp>
        <p:nvSpPr>
          <p:cNvPr id="13" name="TextBox 12"/>
          <p:cNvSpPr txBox="1"/>
          <p:nvPr/>
        </p:nvSpPr>
        <p:spPr>
          <a:xfrm>
            <a:off x="6432083" y="5574268"/>
            <a:ext cx="959318" cy="369332"/>
          </a:xfrm>
          <a:prstGeom prst="rect">
            <a:avLst/>
          </a:prstGeom>
          <a:solidFill>
            <a:schemeClr val="tx2">
              <a:lumMod val="20000"/>
              <a:lumOff val="80000"/>
            </a:schemeClr>
          </a:solidFill>
          <a:ln>
            <a:solidFill>
              <a:schemeClr val="accent1"/>
            </a:solidFill>
          </a:ln>
        </p:spPr>
        <p:txBody>
          <a:bodyPr wrap="square" rtlCol="0">
            <a:spAutoFit/>
          </a:bodyPr>
          <a:lstStyle/>
          <a:p>
            <a:r>
              <a:rPr lang="en-US" dirty="0" smtClean="0"/>
              <a:t>Roads.</a:t>
            </a:r>
            <a:endParaRPr lang="en-US" dirty="0"/>
          </a:p>
        </p:txBody>
      </p:sp>
      <p:sp>
        <p:nvSpPr>
          <p:cNvPr id="14" name="TextBox 13"/>
          <p:cNvSpPr txBox="1"/>
          <p:nvPr/>
        </p:nvSpPr>
        <p:spPr>
          <a:xfrm>
            <a:off x="1828800" y="1086533"/>
            <a:ext cx="1524000" cy="646331"/>
          </a:xfrm>
          <a:prstGeom prst="rect">
            <a:avLst/>
          </a:prstGeom>
          <a:solidFill>
            <a:schemeClr val="tx2">
              <a:lumMod val="20000"/>
              <a:lumOff val="80000"/>
            </a:schemeClr>
          </a:solidFill>
          <a:ln>
            <a:solidFill>
              <a:schemeClr val="accent1"/>
            </a:solidFill>
          </a:ln>
        </p:spPr>
        <p:txBody>
          <a:bodyPr wrap="square" rtlCol="0">
            <a:spAutoFit/>
          </a:bodyPr>
          <a:lstStyle/>
          <a:p>
            <a:pPr algn="ctr"/>
            <a:r>
              <a:rPr lang="en-US" dirty="0" smtClean="0"/>
              <a:t>Changes in Land Use.</a:t>
            </a:r>
            <a:endParaRPr lang="en-US" dirty="0"/>
          </a:p>
        </p:txBody>
      </p:sp>
      <p:cxnSp>
        <p:nvCxnSpPr>
          <p:cNvPr id="16" name="Curved Connector 15"/>
          <p:cNvCxnSpPr>
            <a:stCxn id="9" idx="1"/>
            <a:endCxn id="14" idx="3"/>
          </p:cNvCxnSpPr>
          <p:nvPr/>
        </p:nvCxnSpPr>
        <p:spPr bwMode="auto">
          <a:xfrm rot="16200000" flipH="1" flipV="1">
            <a:off x="3849525" y="813736"/>
            <a:ext cx="99238" cy="1092688"/>
          </a:xfrm>
          <a:prstGeom prst="curvedConnector4">
            <a:avLst>
              <a:gd name="adj1" fmla="val -230355"/>
              <a:gd name="adj2" fmla="val 53456"/>
            </a:avLst>
          </a:prstGeom>
          <a:ln>
            <a:headEnd type="none" w="sm" len="sm"/>
            <a:tailEnd type="none" w="sm" len="sm"/>
          </a:ln>
        </p:spPr>
        <p:style>
          <a:lnRef idx="3">
            <a:schemeClr val="accent5"/>
          </a:lnRef>
          <a:fillRef idx="0">
            <a:schemeClr val="accent5"/>
          </a:fillRef>
          <a:effectRef idx="2">
            <a:schemeClr val="accent5"/>
          </a:effectRef>
          <a:fontRef idx="minor">
            <a:schemeClr val="tx1"/>
          </a:fontRef>
        </p:style>
      </p:cxnSp>
      <p:cxnSp>
        <p:nvCxnSpPr>
          <p:cNvPr id="19" name="Curved Connector 18"/>
          <p:cNvCxnSpPr>
            <a:stCxn id="13" idx="1"/>
            <a:endCxn id="10" idx="1"/>
          </p:cNvCxnSpPr>
          <p:nvPr/>
        </p:nvCxnSpPr>
        <p:spPr bwMode="auto">
          <a:xfrm rot="10800000" flipV="1">
            <a:off x="4599235" y="5758934"/>
            <a:ext cx="1832849" cy="825090"/>
          </a:xfrm>
          <a:prstGeom prst="curvedConnector4">
            <a:avLst>
              <a:gd name="adj1" fmla="val 48486"/>
              <a:gd name="adj2" fmla="val 116688"/>
            </a:avLst>
          </a:prstGeom>
          <a:ln>
            <a:headEnd type="none" w="sm" len="sm"/>
            <a:tailEnd type="none" w="sm" len="sm"/>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4949656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
            <a:ext cx="8839200" cy="990600"/>
          </a:xfrm>
        </p:spPr>
        <p:txBody>
          <a:bodyPr/>
          <a:lstStyle/>
          <a:p>
            <a:pPr algn="ctr"/>
            <a:r>
              <a:rPr lang="en-US" dirty="0">
                <a:latin typeface="Book Antiqua" panose="02040602050305030304" pitchFamily="18" charset="0"/>
              </a:rPr>
              <a:t>Approximate Determinations </a:t>
            </a:r>
            <a:r>
              <a:rPr lang="en-US" dirty="0" smtClean="0">
                <a:latin typeface="Book Antiqua" panose="02040602050305030304" pitchFamily="18" charset="0"/>
              </a:rPr>
              <a:t/>
            </a:r>
            <a:br>
              <a:rPr lang="en-US" dirty="0" smtClean="0">
                <a:latin typeface="Book Antiqua" panose="02040602050305030304" pitchFamily="18" charset="0"/>
              </a:rPr>
            </a:br>
            <a:r>
              <a:rPr lang="en-US" dirty="0" smtClean="0">
                <a:latin typeface="Book Antiqua" panose="02040602050305030304" pitchFamily="18" charset="0"/>
              </a:rPr>
              <a:t>(</a:t>
            </a:r>
            <a:r>
              <a:rPr lang="en-US" dirty="0">
                <a:latin typeface="Book Antiqua" panose="02040602050305030304" pitchFamily="18" charset="0"/>
              </a:rPr>
              <a:t>Comparison </a:t>
            </a:r>
            <a:r>
              <a:rPr lang="en-US" dirty="0" smtClean="0">
                <a:latin typeface="Book Antiqua" panose="02040602050305030304" pitchFamily="18" charset="0"/>
              </a:rPr>
              <a:t>Points)</a:t>
            </a:r>
            <a:endParaRPr lang="en-US" dirty="0">
              <a:latin typeface="Book Antiqua" panose="02040602050305030304" pitchFamily="18" charset="0"/>
            </a:endParaRPr>
          </a:p>
        </p:txBody>
      </p:sp>
      <p:sp>
        <p:nvSpPr>
          <p:cNvPr id="4" name="TextBox 3"/>
          <p:cNvSpPr txBox="1"/>
          <p:nvPr/>
        </p:nvSpPr>
        <p:spPr>
          <a:xfrm>
            <a:off x="914400" y="1066800"/>
            <a:ext cx="7924800" cy="5170646"/>
          </a:xfrm>
          <a:prstGeom prst="rect">
            <a:avLst/>
          </a:prstGeom>
          <a:noFill/>
        </p:spPr>
        <p:txBody>
          <a:bodyPr wrap="square" rtlCol="0">
            <a:spAutoFit/>
          </a:bodyPr>
          <a:lstStyle/>
          <a:p>
            <a:r>
              <a:rPr lang="en-US" b="1" u="sng" dirty="0" smtClean="0">
                <a:latin typeface="Times New Roman" panose="02020603050405020304" pitchFamily="18" charset="0"/>
                <a:cs typeface="Times New Roman" panose="02020603050405020304" pitchFamily="18" charset="0"/>
              </a:rPr>
              <a:t>A.H. </a:t>
            </a:r>
            <a:r>
              <a:rPr lang="en-US" b="1" u="sng" dirty="0">
                <a:latin typeface="Times New Roman" panose="02020603050405020304" pitchFamily="18" charset="0"/>
                <a:cs typeface="Times New Roman" panose="02020603050405020304" pitchFamily="18" charset="0"/>
              </a:rPr>
              <a:t>Volume </a:t>
            </a:r>
            <a:r>
              <a:rPr lang="en-US" b="1" u="sng" dirty="0" smtClean="0">
                <a:latin typeface="Times New Roman" panose="02020603050405020304" pitchFamily="18" charset="0"/>
                <a:cs typeface="Times New Roman" panose="02020603050405020304" pitchFamily="18" charset="0"/>
              </a:rPr>
              <a:t>I</a:t>
            </a:r>
            <a:r>
              <a:rPr lang="en-US" b="1" u="sng" dirty="0">
                <a:latin typeface="Times New Roman" panose="02020603050405020304" pitchFamily="18" charset="0"/>
                <a:cs typeface="Times New Roman" panose="02020603050405020304" pitchFamily="18" charset="0"/>
              </a:rPr>
              <a:t>,</a:t>
            </a:r>
            <a:r>
              <a:rPr lang="en-US" b="1" u="sng" dirty="0" smtClean="0">
                <a:latin typeface="Times New Roman" panose="02020603050405020304" pitchFamily="18" charset="0"/>
                <a:cs typeface="Times New Roman" panose="02020603050405020304" pitchFamily="18" charset="0"/>
              </a:rPr>
              <a:t> Section </a:t>
            </a:r>
            <a:r>
              <a:rPr lang="en-US" b="1" u="sng" dirty="0">
                <a:latin typeface="Times New Roman" panose="02020603050405020304" pitchFamily="18" charset="0"/>
                <a:cs typeface="Times New Roman" panose="02020603050405020304" pitchFamily="18" charset="0"/>
              </a:rPr>
              <a:t>7.2.2(e)2. </a:t>
            </a:r>
          </a:p>
          <a:p>
            <a:r>
              <a:rPr lang="en-US" dirty="0">
                <a:latin typeface="Times New Roman" panose="02020603050405020304" pitchFamily="18" charset="0"/>
                <a:cs typeface="Times New Roman" panose="02020603050405020304" pitchFamily="18" charset="0"/>
              </a:rPr>
              <a:t> </a:t>
            </a:r>
          </a:p>
          <a:p>
            <a:r>
              <a:rPr lang="en-US" sz="1400" dirty="0">
                <a:latin typeface="Times New Roman" panose="02020603050405020304" pitchFamily="18" charset="0"/>
                <a:cs typeface="Times New Roman" panose="02020603050405020304" pitchFamily="18" charset="0"/>
              </a:rPr>
              <a:t>For </a:t>
            </a:r>
            <a:r>
              <a:rPr lang="en-US" sz="1400" b="1" dirty="0">
                <a:solidFill>
                  <a:srgbClr val="FF0000"/>
                </a:solidFill>
                <a:latin typeface="Times New Roman" panose="02020603050405020304" pitchFamily="18" charset="0"/>
                <a:cs typeface="Times New Roman" panose="02020603050405020304" pitchFamily="18" charset="0"/>
              </a:rPr>
              <a:t>approximate determinations</a:t>
            </a:r>
            <a:r>
              <a:rPr lang="en-US" sz="1400" dirty="0">
                <a:latin typeface="Times New Roman" panose="02020603050405020304" pitchFamily="18" charset="0"/>
                <a:cs typeface="Times New Roman" panose="02020603050405020304" pitchFamily="18" charset="0"/>
              </a:rPr>
              <a:t>, a measure of the range of variability is required. This is a determination of how far the aerial photograph or GPS interpretation of the wetland boundary line deviates from where the line would be if it were flagged and surveyed. To do this:</a:t>
            </a:r>
          </a:p>
          <a:p>
            <a:r>
              <a:rPr lang="en-US" sz="1400" dirty="0">
                <a:latin typeface="Times New Roman" panose="02020603050405020304" pitchFamily="18" charset="0"/>
                <a:cs typeface="Times New Roman" panose="02020603050405020304" pitchFamily="18" charset="0"/>
              </a:rPr>
              <a:t> </a:t>
            </a:r>
          </a:p>
          <a:p>
            <a:r>
              <a:rPr lang="en-US" sz="1400" dirty="0">
                <a:latin typeface="Times New Roman" panose="02020603050405020304" pitchFamily="18" charset="0"/>
                <a:cs typeface="Times New Roman" panose="02020603050405020304" pitchFamily="18" charset="0"/>
              </a:rPr>
              <a:t>1. A comparison is made of specific reference points determined by photointerpretation or GPS with actual physical flagged points on the real wetland boundary line. The number of comparison points and their location is decided upon, or at least agreed to, by DEP. The number of comparison points must be a minimum of </a:t>
            </a:r>
            <a:r>
              <a:rPr lang="en-US" sz="1400" b="1" dirty="0">
                <a:solidFill>
                  <a:srgbClr val="FF0000"/>
                </a:solidFill>
                <a:latin typeface="Times New Roman" panose="02020603050405020304" pitchFamily="18" charset="0"/>
                <a:cs typeface="Times New Roman" panose="02020603050405020304" pitchFamily="18" charset="0"/>
              </a:rPr>
              <a:t>1 per 1000 feet of line </a:t>
            </a:r>
            <a:r>
              <a:rPr lang="en-US" sz="1400" dirty="0">
                <a:latin typeface="Times New Roman" panose="02020603050405020304" pitchFamily="18" charset="0"/>
                <a:cs typeface="Times New Roman" panose="02020603050405020304" pitchFamily="18" charset="0"/>
              </a:rPr>
              <a:t>and on any site there must be at least 3 points. </a:t>
            </a:r>
          </a:p>
          <a:p>
            <a:r>
              <a:rPr lang="en-US" sz="1400" dirty="0">
                <a:latin typeface="Times New Roman" panose="02020603050405020304" pitchFamily="18" charset="0"/>
                <a:cs typeface="Times New Roman" panose="02020603050405020304" pitchFamily="18" charset="0"/>
              </a:rPr>
              <a:t> </a:t>
            </a:r>
          </a:p>
          <a:p>
            <a:r>
              <a:rPr lang="en-US" sz="1400" dirty="0">
                <a:latin typeface="Times New Roman" panose="02020603050405020304" pitchFamily="18" charset="0"/>
                <a:cs typeface="Times New Roman" panose="02020603050405020304" pitchFamily="18" charset="0"/>
              </a:rPr>
              <a:t>2. A rectified aerial photograph shall serve as the basis for an approximate delineation hand-drawn on aerial photographs only when the boundaries of wetlands and other surface waters are accurately depicted on the aerial photograph by the </a:t>
            </a:r>
            <a:r>
              <a:rPr lang="en-US" sz="1400" b="1" dirty="0">
                <a:solidFill>
                  <a:srgbClr val="FF0000"/>
                </a:solidFill>
                <a:latin typeface="Times New Roman" panose="02020603050405020304" pitchFamily="18" charset="0"/>
                <a:cs typeface="Times New Roman" panose="02020603050405020304" pitchFamily="18" charset="0"/>
              </a:rPr>
              <a:t>clear expression of vegetative or physical signatures </a:t>
            </a:r>
            <a:r>
              <a:rPr lang="en-US" sz="1400" dirty="0">
                <a:latin typeface="Times New Roman" panose="02020603050405020304" pitchFamily="18" charset="0"/>
                <a:cs typeface="Times New Roman" panose="02020603050405020304" pitchFamily="18" charset="0"/>
              </a:rPr>
              <a:t>of the vegetative communities as verified by ground-</a:t>
            </a:r>
            <a:r>
              <a:rPr lang="en-US" sz="1400" dirty="0" err="1">
                <a:latin typeface="Times New Roman" panose="02020603050405020304" pitchFamily="18" charset="0"/>
                <a:cs typeface="Times New Roman" panose="02020603050405020304" pitchFamily="18" charset="0"/>
              </a:rPr>
              <a:t>truthing</a:t>
            </a:r>
            <a:r>
              <a:rPr lang="en-US" sz="1400" dirty="0">
                <a:latin typeface="Times New Roman" panose="02020603050405020304" pitchFamily="18" charset="0"/>
                <a:cs typeface="Times New Roman" panose="02020603050405020304" pitchFamily="18" charset="0"/>
              </a:rPr>
              <a:t>. If these conditions are not met, either the procedure for a Certified Survey or the procedure for a GPS-Approximate delineation can be used in those areas without clear vegetative or physical signatures. A combination of any of the three methodologies can be, and oftentimes are, used.</a:t>
            </a:r>
          </a:p>
          <a:p>
            <a:r>
              <a:rPr lang="en-US" sz="1400" dirty="0">
                <a:latin typeface="Times New Roman" panose="02020603050405020304" pitchFamily="18" charset="0"/>
                <a:cs typeface="Times New Roman" panose="02020603050405020304" pitchFamily="18" charset="0"/>
              </a:rPr>
              <a:t> </a:t>
            </a:r>
          </a:p>
          <a:p>
            <a:r>
              <a:rPr lang="en-US" sz="1400" dirty="0">
                <a:latin typeface="Times New Roman" panose="02020603050405020304" pitchFamily="18" charset="0"/>
                <a:cs typeface="Times New Roman" panose="02020603050405020304" pitchFamily="18" charset="0"/>
              </a:rPr>
              <a:t>3. </a:t>
            </a:r>
            <a:r>
              <a:rPr lang="en-US" sz="1400" b="1" dirty="0">
                <a:latin typeface="Times New Roman" panose="02020603050405020304" pitchFamily="18" charset="0"/>
                <a:cs typeface="Times New Roman" panose="02020603050405020304" pitchFamily="18" charset="0"/>
              </a:rPr>
              <a:t>The FD will not be deemed complete until </a:t>
            </a:r>
            <a:r>
              <a:rPr lang="en-US" sz="1400" dirty="0">
                <a:latin typeface="Times New Roman" panose="02020603050405020304" pitchFamily="18" charset="0"/>
                <a:cs typeface="Times New Roman" panose="02020603050405020304" pitchFamily="18" charset="0"/>
              </a:rPr>
              <a:t>receipt of a survey prepared and certified by a Professional Surveyor and Mapper registered in the State of Florida, to show the relationship of field located surveyed comparison points to the approximate field GPS boundary points or the wetlands and other surface waters boundary drawn on a rectified aerial photograph.  </a:t>
            </a:r>
          </a:p>
        </p:txBody>
      </p:sp>
    </p:spTree>
    <p:extLst>
      <p:ext uri="{BB962C8B-B14F-4D97-AF65-F5344CB8AC3E}">
        <p14:creationId xmlns:p14="http://schemas.microsoft.com/office/powerpoint/2010/main" val="31797502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682625"/>
          </a:xfrm>
        </p:spPr>
        <p:txBody>
          <a:bodyPr/>
          <a:lstStyle/>
          <a:p>
            <a:pPr algn="ctr"/>
            <a:r>
              <a:rPr lang="en-US" sz="3500" dirty="0" smtClean="0">
                <a:latin typeface="Book Antiqua" panose="02040602050305030304" pitchFamily="18" charset="0"/>
              </a:rPr>
              <a:t>Comparison Points</a:t>
            </a:r>
            <a:endParaRPr lang="en-US" sz="3500" dirty="0">
              <a:latin typeface="Book Antiqua" panose="02040602050305030304" pitchFamily="18"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34294" y="990600"/>
            <a:ext cx="6248400" cy="5594868"/>
          </a:xfrm>
        </p:spPr>
      </p:pic>
    </p:spTree>
    <p:extLst>
      <p:ext uri="{BB962C8B-B14F-4D97-AF65-F5344CB8AC3E}">
        <p14:creationId xmlns:p14="http://schemas.microsoft.com/office/powerpoint/2010/main" val="10474045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dirty="0" smtClean="0">
                <a:latin typeface="Book Antiqua" panose="02040602050305030304" pitchFamily="18" charset="0"/>
              </a:rPr>
              <a:t/>
            </a:r>
            <a:br>
              <a:rPr lang="en-US" dirty="0" smtClean="0">
                <a:latin typeface="Book Antiqua" panose="02040602050305030304" pitchFamily="18" charset="0"/>
              </a:rPr>
            </a:br>
            <a:r>
              <a:rPr lang="en-US" sz="3500" dirty="0" smtClean="0">
                <a:latin typeface="Book Antiqua" panose="02040602050305030304" pitchFamily="18" charset="0"/>
              </a:rPr>
              <a:t>Specific Purpose Survey</a:t>
            </a:r>
            <a:endParaRPr lang="en-US" sz="3500" dirty="0">
              <a:latin typeface="Book Antiqua" panose="02040602050305030304" pitchFamily="18" charset="0"/>
            </a:endParaRPr>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1190134" y="1066800"/>
            <a:ext cx="6421007" cy="5401726"/>
          </a:xfrm>
        </p:spPr>
      </p:pic>
    </p:spTree>
    <p:extLst>
      <p:ext uri="{BB962C8B-B14F-4D97-AF65-F5344CB8AC3E}">
        <p14:creationId xmlns:p14="http://schemas.microsoft.com/office/powerpoint/2010/main" val="784164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7975"/>
            <a:ext cx="8763000" cy="682625"/>
          </a:xfrm>
        </p:spPr>
        <p:txBody>
          <a:bodyPr/>
          <a:lstStyle/>
          <a:p>
            <a:pPr algn="ctr"/>
            <a:r>
              <a:rPr lang="en-US" sz="3500" dirty="0">
                <a:latin typeface="Book Antiqua" panose="02040602050305030304" pitchFamily="18" charset="0"/>
              </a:rPr>
              <a:t>Specific Purpose </a:t>
            </a:r>
            <a:r>
              <a:rPr lang="en-US" sz="3500" dirty="0" smtClean="0">
                <a:latin typeface="Book Antiqua" panose="02040602050305030304" pitchFamily="18" charset="0"/>
              </a:rPr>
              <a:t>Survey (</a:t>
            </a:r>
            <a:r>
              <a:rPr lang="en-US" sz="3500" dirty="0">
                <a:latin typeface="Book Antiqua" panose="02040602050305030304" pitchFamily="18" charset="0"/>
              </a:rPr>
              <a:t>Line </a:t>
            </a:r>
            <a:r>
              <a:rPr lang="en-US" sz="3500" dirty="0" smtClean="0">
                <a:latin typeface="Book Antiqua" panose="02040602050305030304" pitchFamily="18" charset="0"/>
              </a:rPr>
              <a:t>Tables)</a:t>
            </a:r>
            <a:endParaRPr lang="en-US" sz="3500" dirty="0">
              <a:latin typeface="Book Antiqua" panose="02040602050305030304" pitchFamily="18" charset="0"/>
            </a:endParaRPr>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801420" y="1676400"/>
            <a:ext cx="7520050" cy="4114800"/>
          </a:xfrm>
        </p:spPr>
      </p:pic>
      <p:sp>
        <p:nvSpPr>
          <p:cNvPr id="3" name="Rectangle 2"/>
          <p:cNvSpPr/>
          <p:nvPr/>
        </p:nvSpPr>
        <p:spPr bwMode="auto">
          <a:xfrm>
            <a:off x="6858000" y="3733800"/>
            <a:ext cx="1371600" cy="1219200"/>
          </a:xfrm>
          <a:prstGeom prst="rect">
            <a:avLst/>
          </a:prstGeom>
          <a:noFill/>
          <a:ln w="12700" cap="sq" cmpd="sng" algn="ctr">
            <a:solidFill>
              <a:schemeClr val="tx1"/>
            </a:solidFill>
            <a:prstDash val="lgDashDotDot"/>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extLst>
      <p:ext uri="{BB962C8B-B14F-4D97-AF65-F5344CB8AC3E}">
        <p14:creationId xmlns:p14="http://schemas.microsoft.com/office/powerpoint/2010/main" val="1669078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29833" y="6397658"/>
            <a:ext cx="990600" cy="457200"/>
          </a:xfrm>
        </p:spPr>
        <p:txBody>
          <a:bodyPr/>
          <a:lstStyle/>
          <a:p>
            <a:pPr>
              <a:defRPr/>
            </a:pPr>
            <a:fld id="{AA85C572-DFBC-4107-A9DC-D068232763FB}" type="slidenum">
              <a:rPr lang="en-US"/>
              <a:pPr>
                <a:defRPr/>
              </a:pPr>
              <a:t>25</a:t>
            </a:fld>
            <a:endParaRPr lang="en-US" dirty="0"/>
          </a:p>
        </p:txBody>
      </p:sp>
      <p:sp>
        <p:nvSpPr>
          <p:cNvPr id="14339" name="Rectangle 2"/>
          <p:cNvSpPr>
            <a:spLocks noGrp="1" noChangeArrowheads="1"/>
          </p:cNvSpPr>
          <p:nvPr>
            <p:ph type="title"/>
          </p:nvPr>
        </p:nvSpPr>
        <p:spPr>
          <a:xfrm>
            <a:off x="152400" y="381000"/>
            <a:ext cx="8915400" cy="609600"/>
          </a:xfrm>
        </p:spPr>
        <p:txBody>
          <a:bodyPr/>
          <a:lstStyle/>
          <a:p>
            <a:pPr algn="ctr" eaLnBrk="1" hangingPunct="1"/>
            <a:r>
              <a:rPr lang="en-US" dirty="0" smtClean="0">
                <a:latin typeface="Book Antiqua" pitchFamily="18" charset="0"/>
              </a:rPr>
              <a:t>Historical Aerial Images</a:t>
            </a: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Historical aerials can be useful for site inspection to determine the history of wetlands and other surface waters from 1940s to 1970s.</a:t>
            </a:r>
          </a:p>
        </p:txBody>
      </p:sp>
      <p:sp>
        <p:nvSpPr>
          <p:cNvPr id="6" name="TextBox 5"/>
          <p:cNvSpPr txBox="1"/>
          <p:nvPr/>
        </p:nvSpPr>
        <p:spPr>
          <a:xfrm>
            <a:off x="1143000" y="3124200"/>
            <a:ext cx="3429000" cy="461665"/>
          </a:xfrm>
          <a:prstGeom prst="rect">
            <a:avLst/>
          </a:prstGeom>
          <a:noFill/>
        </p:spPr>
        <p:txBody>
          <a:bodyPr wrap="square" rtlCol="0">
            <a:spAutoFit/>
          </a:bodyPr>
          <a:lstStyle/>
          <a:p>
            <a:pPr marL="285750" indent="-285750">
              <a:buFont typeface="Arial" panose="020B0604020202020204" pitchFamily="34" charset="0"/>
              <a:buChar char="•"/>
            </a:pPr>
            <a:endParaRPr lang="en-US" sz="2400" dirty="0" smtClean="0">
              <a:solidFill>
                <a:schemeClr val="tx2"/>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60224"/>
            <a:ext cx="3532909" cy="4572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2260224"/>
            <a:ext cx="3552827" cy="4597776"/>
          </a:xfrm>
          <a:prstGeom prst="rect">
            <a:avLst/>
          </a:prstGeom>
        </p:spPr>
      </p:pic>
      <p:sp>
        <p:nvSpPr>
          <p:cNvPr id="7" name="TextBox 6"/>
          <p:cNvSpPr txBox="1"/>
          <p:nvPr/>
        </p:nvSpPr>
        <p:spPr>
          <a:xfrm>
            <a:off x="1600200" y="6586003"/>
            <a:ext cx="5943600" cy="246221"/>
          </a:xfrm>
          <a:prstGeom prst="rect">
            <a:avLst/>
          </a:prstGeom>
          <a:noFill/>
        </p:spPr>
        <p:txBody>
          <a:bodyPr wrap="square" rtlCol="0">
            <a:spAutoFit/>
          </a:bodyPr>
          <a:lstStyle/>
          <a:p>
            <a:r>
              <a:rPr lang="en-US" sz="1000" dirty="0" smtClean="0"/>
              <a:t>Historical aerials are </a:t>
            </a:r>
            <a:r>
              <a:rPr lang="en-US" sz="1000" dirty="0"/>
              <a:t>available from </a:t>
            </a:r>
            <a:r>
              <a:rPr lang="en-US" sz="1000" dirty="0">
                <a:hlinkClick r:id="rId5"/>
              </a:rPr>
              <a:t>http://ufdc.ufl.edu/aerials </a:t>
            </a:r>
            <a:endParaRPr lang="en-US" sz="1000" dirty="0"/>
          </a:p>
        </p:txBody>
      </p:sp>
    </p:spTree>
    <p:extLst>
      <p:ext uri="{BB962C8B-B14F-4D97-AF65-F5344CB8AC3E}">
        <p14:creationId xmlns:p14="http://schemas.microsoft.com/office/powerpoint/2010/main" val="3232457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29833" y="6397658"/>
            <a:ext cx="990600" cy="457200"/>
          </a:xfrm>
        </p:spPr>
        <p:txBody>
          <a:bodyPr/>
          <a:lstStyle/>
          <a:p>
            <a:pPr>
              <a:defRPr/>
            </a:pPr>
            <a:fld id="{AA85C572-DFBC-4107-A9DC-D068232763FB}" type="slidenum">
              <a:rPr lang="en-US"/>
              <a:pPr>
                <a:defRPr/>
              </a:pPr>
              <a:t>26</a:t>
            </a:fld>
            <a:endParaRPr lang="en-US" dirty="0"/>
          </a:p>
        </p:txBody>
      </p:sp>
      <p:sp>
        <p:nvSpPr>
          <p:cNvPr id="14339" name="Rectangle 2"/>
          <p:cNvSpPr>
            <a:spLocks noGrp="1" noChangeArrowheads="1"/>
          </p:cNvSpPr>
          <p:nvPr>
            <p:ph type="title"/>
          </p:nvPr>
        </p:nvSpPr>
        <p:spPr>
          <a:xfrm>
            <a:off x="228600" y="381000"/>
            <a:ext cx="8763000" cy="609600"/>
          </a:xfrm>
        </p:spPr>
        <p:txBody>
          <a:bodyPr/>
          <a:lstStyle/>
          <a:p>
            <a:pPr algn="ctr" eaLnBrk="1" hangingPunct="1"/>
            <a:r>
              <a:rPr lang="en-US" sz="3500" dirty="0" smtClean="0">
                <a:latin typeface="Book Antiqua" pitchFamily="18" charset="0"/>
              </a:rPr>
              <a:t>Infrared Aerial Images</a:t>
            </a:r>
            <a:endParaRPr lang="en-US" dirty="0" smtClean="0">
              <a:latin typeface="Book Antiqua" pitchFamily="18" charset="0"/>
            </a:endParaRP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Infrared aerials can be useful for site inspection to determine the history of wetlands and plant community types especially pine plantations.</a:t>
            </a:r>
          </a:p>
        </p:txBody>
      </p:sp>
      <p:sp>
        <p:nvSpPr>
          <p:cNvPr id="6" name="TextBox 5"/>
          <p:cNvSpPr txBox="1"/>
          <p:nvPr/>
        </p:nvSpPr>
        <p:spPr>
          <a:xfrm>
            <a:off x="1143000" y="3124200"/>
            <a:ext cx="3429000" cy="461665"/>
          </a:xfrm>
          <a:prstGeom prst="rect">
            <a:avLst/>
          </a:prstGeom>
          <a:noFill/>
        </p:spPr>
        <p:txBody>
          <a:bodyPr wrap="square" rtlCol="0">
            <a:spAutoFit/>
          </a:bodyPr>
          <a:lstStyle/>
          <a:p>
            <a:pPr marL="285750" indent="-285750">
              <a:buFont typeface="Arial" panose="020B0604020202020204" pitchFamily="34" charset="0"/>
              <a:buChar char="•"/>
            </a:pPr>
            <a:endParaRPr lang="en-US" sz="2400" dirty="0" smtClean="0">
              <a:solidFill>
                <a:schemeClr val="tx2"/>
              </a:solidFill>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8309" t="4247" r="10447" b="8192"/>
          <a:stretch/>
        </p:blipFill>
        <p:spPr>
          <a:xfrm>
            <a:off x="1371600" y="2286000"/>
            <a:ext cx="2895600" cy="4038600"/>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10683" t="3279" r="10264" b="8198"/>
          <a:stretch/>
        </p:blipFill>
        <p:spPr>
          <a:xfrm>
            <a:off x="4953000" y="2209800"/>
            <a:ext cx="2819400" cy="4114800"/>
          </a:xfrm>
          <a:prstGeom prst="rect">
            <a:avLst/>
          </a:prstGeom>
        </p:spPr>
      </p:pic>
      <p:sp>
        <p:nvSpPr>
          <p:cNvPr id="2" name="TextBox 1"/>
          <p:cNvSpPr txBox="1"/>
          <p:nvPr/>
        </p:nvSpPr>
        <p:spPr>
          <a:xfrm>
            <a:off x="1143000" y="6477000"/>
            <a:ext cx="6934200" cy="369332"/>
          </a:xfrm>
          <a:prstGeom prst="rect">
            <a:avLst/>
          </a:prstGeom>
          <a:noFill/>
        </p:spPr>
        <p:txBody>
          <a:bodyPr wrap="square" rtlCol="0">
            <a:spAutoFit/>
          </a:bodyPr>
          <a:lstStyle/>
          <a:p>
            <a:r>
              <a:rPr lang="en-US" dirty="0" smtClean="0">
                <a:solidFill>
                  <a:schemeClr val="tx2"/>
                </a:solidFill>
              </a:rPr>
              <a:t>Infrared aerial images are available through One Drive </a:t>
            </a:r>
            <a:endParaRPr lang="en-US" dirty="0">
              <a:solidFill>
                <a:schemeClr val="tx2"/>
              </a:solidFill>
            </a:endParaRPr>
          </a:p>
        </p:txBody>
      </p:sp>
    </p:spTree>
    <p:extLst>
      <p:ext uri="{BB962C8B-B14F-4D97-AF65-F5344CB8AC3E}">
        <p14:creationId xmlns:p14="http://schemas.microsoft.com/office/powerpoint/2010/main" val="11873088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29833" y="6397658"/>
            <a:ext cx="990600" cy="457200"/>
          </a:xfrm>
        </p:spPr>
        <p:txBody>
          <a:bodyPr/>
          <a:lstStyle/>
          <a:p>
            <a:pPr>
              <a:defRPr/>
            </a:pPr>
            <a:fld id="{AA85C572-DFBC-4107-A9DC-D068232763FB}" type="slidenum">
              <a:rPr lang="en-US"/>
              <a:pPr>
                <a:defRPr/>
              </a:pPr>
              <a:t>27</a:t>
            </a:fld>
            <a:endParaRPr lang="en-US" dirty="0"/>
          </a:p>
        </p:txBody>
      </p:sp>
      <p:sp>
        <p:nvSpPr>
          <p:cNvPr id="14339" name="Rectangle 2"/>
          <p:cNvSpPr>
            <a:spLocks noGrp="1" noChangeArrowheads="1"/>
          </p:cNvSpPr>
          <p:nvPr>
            <p:ph type="title"/>
          </p:nvPr>
        </p:nvSpPr>
        <p:spPr>
          <a:xfrm>
            <a:off x="152400" y="228600"/>
            <a:ext cx="8839200" cy="762000"/>
          </a:xfrm>
        </p:spPr>
        <p:txBody>
          <a:bodyPr/>
          <a:lstStyle/>
          <a:p>
            <a:pPr algn="ctr" eaLnBrk="1" hangingPunct="1"/>
            <a:r>
              <a:rPr lang="en-US" sz="3500" dirty="0" smtClean="0">
                <a:latin typeface="Book Antiqua" pitchFamily="18" charset="0"/>
              </a:rPr>
              <a:t>Online Resources</a:t>
            </a:r>
            <a:endParaRPr lang="en-US" dirty="0" smtClean="0">
              <a:latin typeface="Book Antiqua" pitchFamily="18" charset="0"/>
            </a:endParaRPr>
          </a:p>
        </p:txBody>
      </p:sp>
      <p:sp>
        <p:nvSpPr>
          <p:cNvPr id="5" name="TextBox 4"/>
          <p:cNvSpPr txBox="1"/>
          <p:nvPr/>
        </p:nvSpPr>
        <p:spPr>
          <a:xfrm>
            <a:off x="914400" y="1143000"/>
            <a:ext cx="8153400" cy="492443"/>
          </a:xfrm>
          <a:prstGeom prst="rect">
            <a:avLst/>
          </a:prstGeom>
          <a:solidFill>
            <a:schemeClr val="bg1"/>
          </a:solidFill>
        </p:spPr>
        <p:txBody>
          <a:bodyPr wrap="square" rtlCol="0">
            <a:spAutoFit/>
          </a:bodyPr>
          <a:lstStyle/>
          <a:p>
            <a:pPr marL="457200" indent="-457200">
              <a:buFont typeface="Arial" panose="020B0604020202020204" pitchFamily="34" charset="0"/>
              <a:buChar char="•"/>
            </a:pPr>
            <a:r>
              <a:rPr lang="en-US" sz="2600" dirty="0" smtClean="0">
                <a:solidFill>
                  <a:schemeClr val="tx2"/>
                </a:solidFill>
              </a:rPr>
              <a:t>Websites with historic aerial images</a:t>
            </a:r>
          </a:p>
        </p:txBody>
      </p:sp>
      <p:sp>
        <p:nvSpPr>
          <p:cNvPr id="6" name="TextBox 5"/>
          <p:cNvSpPr txBox="1"/>
          <p:nvPr/>
        </p:nvSpPr>
        <p:spPr>
          <a:xfrm>
            <a:off x="1143000" y="3124200"/>
            <a:ext cx="3429000" cy="461665"/>
          </a:xfrm>
          <a:prstGeom prst="rect">
            <a:avLst/>
          </a:prstGeom>
          <a:noFill/>
        </p:spPr>
        <p:txBody>
          <a:bodyPr wrap="square" rtlCol="0">
            <a:spAutoFit/>
          </a:bodyPr>
          <a:lstStyle/>
          <a:p>
            <a:pPr marL="285750" indent="-285750">
              <a:buFont typeface="Arial" panose="020B0604020202020204" pitchFamily="34" charset="0"/>
              <a:buChar char="•"/>
            </a:pPr>
            <a:endParaRPr lang="en-US" sz="2400" dirty="0" smtClean="0">
              <a:solidFill>
                <a:schemeClr val="tx2"/>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2101148"/>
            <a:ext cx="3533334" cy="3842452"/>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6334" y="2133600"/>
            <a:ext cx="3764939" cy="3827493"/>
          </a:xfrm>
          <a:prstGeom prst="rect">
            <a:avLst/>
          </a:prstGeom>
          <a:ln>
            <a:solidFill>
              <a:schemeClr val="tx1"/>
            </a:solidFill>
          </a:ln>
        </p:spPr>
      </p:pic>
    </p:spTree>
    <p:extLst>
      <p:ext uri="{BB962C8B-B14F-4D97-AF65-F5344CB8AC3E}">
        <p14:creationId xmlns:p14="http://schemas.microsoft.com/office/powerpoint/2010/main" val="9286621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dirty="0" smtClean="0">
                <a:latin typeface="Book Antiqua" panose="02040602050305030304" pitchFamily="18" charset="0"/>
              </a:rPr>
              <a:t>Review Soil Survey</a:t>
            </a:r>
            <a:endParaRPr lang="en-US" dirty="0"/>
          </a:p>
        </p:txBody>
      </p:sp>
      <p:sp>
        <p:nvSpPr>
          <p:cNvPr id="3" name="Content Placeholder 2"/>
          <p:cNvSpPr>
            <a:spLocks noGrp="1"/>
          </p:cNvSpPr>
          <p:nvPr>
            <p:ph idx="1"/>
          </p:nvPr>
        </p:nvSpPr>
        <p:spPr>
          <a:xfrm>
            <a:off x="914400" y="1600200"/>
            <a:ext cx="7313612" cy="3657600"/>
          </a:xfrm>
        </p:spPr>
        <p:txBody>
          <a:bodyPr/>
          <a:lstStyle/>
          <a:p>
            <a:r>
              <a:rPr lang="en-US" sz="2600" dirty="0" smtClean="0">
                <a:solidFill>
                  <a:schemeClr val="tx2"/>
                </a:solidFill>
                <a:latin typeface="Verdana" panose="020B0604030504040204" pitchFamily="34" charset="0"/>
                <a:ea typeface="Verdana" panose="020B0604030504040204" pitchFamily="34" charset="0"/>
                <a:cs typeface="Verdana" panose="020B0604030504040204" pitchFamily="34" charset="0"/>
              </a:rPr>
              <a:t>Review the soil survey for the area within, and adjacent to, the inspection boundary</a:t>
            </a:r>
          </a:p>
          <a:p>
            <a:r>
              <a:rPr lang="en-US" sz="2600" dirty="0" smtClean="0">
                <a:solidFill>
                  <a:schemeClr val="tx2"/>
                </a:solidFill>
                <a:latin typeface="Verdana" panose="020B0604030504040204" pitchFamily="34" charset="0"/>
                <a:ea typeface="Verdana" panose="020B0604030504040204" pitchFamily="34" charset="0"/>
                <a:cs typeface="Verdana" panose="020B0604030504040204" pitchFamily="34" charset="0"/>
              </a:rPr>
              <a:t>62-340.300(2</a:t>
            </a:r>
            <a:r>
              <a:rPr lang="en-US" sz="2600" dirty="0">
                <a:solidFill>
                  <a:schemeClr val="tx2"/>
                </a:solidFill>
                <a:latin typeface="Verdana" panose="020B0604030504040204" pitchFamily="34" charset="0"/>
                <a:ea typeface="Verdana" panose="020B0604030504040204" pitchFamily="34" charset="0"/>
                <a:cs typeface="Verdana" panose="020B0604030504040204" pitchFamily="34" charset="0"/>
              </a:rPr>
              <a:t>)(</a:t>
            </a:r>
            <a:r>
              <a:rPr lang="en-US" sz="2600" dirty="0" smtClean="0">
                <a:solidFill>
                  <a:schemeClr val="tx2"/>
                </a:solidFill>
                <a:latin typeface="Verdana" panose="020B0604030504040204" pitchFamily="34" charset="0"/>
                <a:ea typeface="Verdana" panose="020B0604030504040204" pitchFamily="34" charset="0"/>
                <a:cs typeface="Verdana" panose="020B0604030504040204" pitchFamily="34" charset="0"/>
              </a:rPr>
              <a:t>c) – Soil map units identified as “</a:t>
            </a:r>
            <a:r>
              <a:rPr lang="en-US" sz="2600" u="sng" dirty="0" smtClean="0">
                <a:solidFill>
                  <a:schemeClr val="tx2"/>
                </a:solidFill>
                <a:latin typeface="Verdana" panose="020B0604030504040204" pitchFamily="34" charset="0"/>
                <a:ea typeface="Verdana" panose="020B0604030504040204" pitchFamily="34" charset="0"/>
                <a:cs typeface="Verdana" panose="020B0604030504040204" pitchFamily="34" charset="0"/>
              </a:rPr>
              <a:t>Frequently Flooded</a:t>
            </a:r>
            <a:r>
              <a:rPr lang="en-US" sz="2600" dirty="0" smtClean="0">
                <a:solidFill>
                  <a:schemeClr val="tx2"/>
                </a:solidFill>
                <a:latin typeface="Verdana" panose="020B0604030504040204" pitchFamily="34" charset="0"/>
                <a:ea typeface="Verdana" panose="020B0604030504040204" pitchFamily="34" charset="0"/>
                <a:cs typeface="Verdana" panose="020B0604030504040204" pitchFamily="34" charset="0"/>
              </a:rPr>
              <a:t>” or “</a:t>
            </a:r>
            <a:r>
              <a:rPr lang="en-US" sz="2600" u="sng" dirty="0" err="1" smtClean="0">
                <a:solidFill>
                  <a:schemeClr val="tx2"/>
                </a:solidFill>
                <a:latin typeface="Verdana" panose="020B0604030504040204" pitchFamily="34" charset="0"/>
                <a:ea typeface="Verdana" panose="020B0604030504040204" pitchFamily="34" charset="0"/>
                <a:cs typeface="Verdana" panose="020B0604030504040204" pitchFamily="34" charset="0"/>
              </a:rPr>
              <a:t>Depressional</a:t>
            </a:r>
            <a:r>
              <a:rPr lang="en-US" sz="2600" dirty="0" smtClean="0">
                <a:solidFill>
                  <a:schemeClr val="tx2"/>
                </a:solidFill>
                <a:latin typeface="Verdana" panose="020B0604030504040204" pitchFamily="34" charset="0"/>
                <a:ea typeface="Verdana" panose="020B0604030504040204" pitchFamily="34" charset="0"/>
                <a:cs typeface="Verdana" panose="020B0604030504040204" pitchFamily="34" charset="0"/>
              </a:rPr>
              <a:t>” qualify for “C” Test</a:t>
            </a:r>
          </a:p>
        </p:txBody>
      </p:sp>
    </p:spTree>
    <p:extLst>
      <p:ext uri="{BB962C8B-B14F-4D97-AF65-F5344CB8AC3E}">
        <p14:creationId xmlns:p14="http://schemas.microsoft.com/office/powerpoint/2010/main" val="5681097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4630" y="1066800"/>
            <a:ext cx="3657600" cy="4450760"/>
          </a:xfrm>
          <a:prstGeom prst="rect">
            <a:avLst/>
          </a:prstGeom>
        </p:spPr>
      </p:pic>
      <p:sp>
        <p:nvSpPr>
          <p:cNvPr id="2" name="Title 1"/>
          <p:cNvSpPr>
            <a:spLocks noGrp="1"/>
          </p:cNvSpPr>
          <p:nvPr>
            <p:ph type="title"/>
          </p:nvPr>
        </p:nvSpPr>
        <p:spPr>
          <a:xfrm>
            <a:off x="1219200" y="307975"/>
            <a:ext cx="6478588" cy="682625"/>
          </a:xfrm>
        </p:spPr>
        <p:txBody>
          <a:bodyPr/>
          <a:lstStyle/>
          <a:p>
            <a:r>
              <a:rPr lang="en-US" sz="3500" dirty="0" smtClean="0">
                <a:latin typeface="Book Antiqua" panose="02040602050305030304" pitchFamily="18" charset="0"/>
              </a:rPr>
              <a:t>Soil Survey Resources</a:t>
            </a:r>
            <a:endParaRPr lang="en-US" sz="3500" dirty="0">
              <a:latin typeface="Book Antiqua" panose="02040602050305030304" pitchFamily="18" charset="0"/>
            </a:endParaRPr>
          </a:p>
        </p:txBody>
      </p:sp>
      <p:sp>
        <p:nvSpPr>
          <p:cNvPr id="3" name="Content Placeholder 2"/>
          <p:cNvSpPr>
            <a:spLocks noGrp="1"/>
          </p:cNvSpPr>
          <p:nvPr>
            <p:ph idx="1"/>
          </p:nvPr>
        </p:nvSpPr>
        <p:spPr>
          <a:xfrm>
            <a:off x="304800" y="5105400"/>
            <a:ext cx="8610600" cy="1645235"/>
          </a:xfrm>
        </p:spPr>
        <p:txBody>
          <a:bodyPr/>
          <a:lstStyle/>
          <a:p>
            <a:pPr marL="457200" lvl="1" indent="0">
              <a:buNone/>
            </a:pPr>
            <a:endParaRPr lang="en-US" sz="2200" dirty="0" smtClean="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2200" dirty="0" smtClean="0">
                <a:latin typeface="Verdana" panose="020B0604030504040204" pitchFamily="34" charset="0"/>
                <a:ea typeface="Verdana" panose="020B0604030504040204" pitchFamily="34" charset="0"/>
                <a:cs typeface="Verdana" panose="020B0604030504040204" pitchFamily="34" charset="0"/>
                <a:hlinkClick r:id="rId3"/>
              </a:rPr>
              <a:t>http</a:t>
            </a:r>
            <a:r>
              <a:rPr lang="en-US" sz="2200" dirty="0">
                <a:latin typeface="Verdana" panose="020B0604030504040204" pitchFamily="34" charset="0"/>
                <a:ea typeface="Verdana" panose="020B0604030504040204" pitchFamily="34" charset="0"/>
                <a:cs typeface="Verdana" panose="020B0604030504040204" pitchFamily="34" charset="0"/>
                <a:hlinkClick r:id="rId3"/>
              </a:rPr>
              <a:t>://</a:t>
            </a:r>
            <a:r>
              <a:rPr lang="en-US" sz="2200" dirty="0" smtClean="0">
                <a:latin typeface="Verdana" panose="020B0604030504040204" pitchFamily="34" charset="0"/>
                <a:ea typeface="Verdana" panose="020B0604030504040204" pitchFamily="34" charset="0"/>
                <a:cs typeface="Verdana" panose="020B0604030504040204" pitchFamily="34" charset="0"/>
                <a:hlinkClick r:id="rId3"/>
              </a:rPr>
              <a:t>websoilsurvey.sc.egov.usda.gov/App/HomePage.htm</a:t>
            </a:r>
            <a:endParaRPr lang="en-US" sz="2200" dirty="0" smtClean="0">
              <a:latin typeface="Verdana" panose="020B0604030504040204" pitchFamily="34" charset="0"/>
              <a:ea typeface="Verdana" panose="020B0604030504040204" pitchFamily="34" charset="0"/>
              <a:cs typeface="Verdana" panose="020B0604030504040204" pitchFamily="34" charset="0"/>
            </a:endParaRPr>
          </a:p>
          <a:p>
            <a:endParaRPr lang="en-US" sz="26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740" y="1064432"/>
            <a:ext cx="3420890" cy="4453128"/>
          </a:xfrm>
          <a:prstGeom prst="rect">
            <a:avLst/>
          </a:prstGeom>
        </p:spPr>
      </p:pic>
    </p:spTree>
    <p:extLst>
      <p:ext uri="{BB962C8B-B14F-4D97-AF65-F5344CB8AC3E}">
        <p14:creationId xmlns:p14="http://schemas.microsoft.com/office/powerpoint/2010/main" val="2905932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0800"/>
            <a:ext cx="990600" cy="457200"/>
          </a:xfrm>
        </p:spPr>
        <p:txBody>
          <a:bodyPr/>
          <a:lstStyle/>
          <a:p>
            <a:pPr>
              <a:defRPr/>
            </a:pPr>
            <a:fld id="{AA85C572-DFBC-4107-A9DC-D068232763FB}" type="slidenum">
              <a:rPr lang="en-US"/>
              <a:pPr>
                <a:defRPr/>
              </a:pPr>
              <a:t>3</a:t>
            </a:fld>
            <a:endParaRPr lang="en-US" dirty="0"/>
          </a:p>
        </p:txBody>
      </p:sp>
      <p:sp>
        <p:nvSpPr>
          <p:cNvPr id="14339" name="Rectangle 2"/>
          <p:cNvSpPr>
            <a:spLocks noGrp="1" noChangeArrowheads="1"/>
          </p:cNvSpPr>
          <p:nvPr>
            <p:ph type="title"/>
          </p:nvPr>
        </p:nvSpPr>
        <p:spPr>
          <a:xfrm>
            <a:off x="152400" y="304800"/>
            <a:ext cx="8839200" cy="685800"/>
          </a:xfrm>
        </p:spPr>
        <p:txBody>
          <a:bodyPr/>
          <a:lstStyle/>
          <a:p>
            <a:pPr algn="ctr" eaLnBrk="1" hangingPunct="1"/>
            <a:r>
              <a:rPr lang="en-US" sz="3500" dirty="0" smtClean="0">
                <a:latin typeface="Book Antiqua" pitchFamily="18" charset="0"/>
              </a:rPr>
              <a:t>Petition Process </a:t>
            </a:r>
            <a:endParaRPr lang="en-US" dirty="0" smtClean="0">
              <a:latin typeface="Book Antiqua" pitchFamily="18" charset="0"/>
            </a:endParaRPr>
          </a:p>
        </p:txBody>
      </p:sp>
      <p:sp>
        <p:nvSpPr>
          <p:cNvPr id="2" name="TextBox 1"/>
          <p:cNvSpPr txBox="1"/>
          <p:nvPr/>
        </p:nvSpPr>
        <p:spPr>
          <a:xfrm>
            <a:off x="762000" y="1905000"/>
            <a:ext cx="7620000" cy="3293209"/>
          </a:xfrm>
          <a:prstGeom prst="rect">
            <a:avLst/>
          </a:prstGeom>
          <a:noFill/>
        </p:spPr>
        <p:txBody>
          <a:bodyPr wrap="square" rtlCol="0">
            <a:spAutoFit/>
          </a:bodyPr>
          <a:lstStyle/>
          <a:p>
            <a:pPr marL="514350" indent="-514350">
              <a:buFont typeface="+mj-lt"/>
              <a:buAutoNum type="arabicPeriod"/>
            </a:pPr>
            <a:r>
              <a:rPr lang="en-US" sz="2600" dirty="0" smtClean="0">
                <a:solidFill>
                  <a:schemeClr val="tx2"/>
                </a:solidFill>
              </a:rPr>
              <a:t>Receive and Review Petition</a:t>
            </a:r>
          </a:p>
          <a:p>
            <a:pPr marL="514350" indent="-514350">
              <a:buFont typeface="+mj-lt"/>
              <a:buAutoNum type="arabicPeriod"/>
            </a:pPr>
            <a:r>
              <a:rPr lang="en-US" sz="2600" dirty="0" smtClean="0">
                <a:solidFill>
                  <a:schemeClr val="tx2"/>
                </a:solidFill>
              </a:rPr>
              <a:t>Schedule and Conduct Site Inspection</a:t>
            </a:r>
          </a:p>
          <a:p>
            <a:pPr marL="514350" indent="-514350">
              <a:buFont typeface="+mj-lt"/>
              <a:buAutoNum type="arabicPeriod"/>
            </a:pPr>
            <a:r>
              <a:rPr lang="en-US" sz="2600" dirty="0" smtClean="0">
                <a:solidFill>
                  <a:schemeClr val="tx2"/>
                </a:solidFill>
              </a:rPr>
              <a:t>Post Inspection Correspondence</a:t>
            </a:r>
          </a:p>
          <a:p>
            <a:pPr marL="514350" indent="-514350">
              <a:buFont typeface="+mj-lt"/>
              <a:buAutoNum type="arabicPeriod"/>
            </a:pPr>
            <a:r>
              <a:rPr lang="en-US" sz="2600" dirty="0" smtClean="0">
                <a:solidFill>
                  <a:schemeClr val="tx2"/>
                </a:solidFill>
              </a:rPr>
              <a:t>Map Review</a:t>
            </a:r>
          </a:p>
          <a:p>
            <a:pPr marL="514350" indent="-514350">
              <a:buFont typeface="+mj-lt"/>
              <a:buAutoNum type="arabicPeriod"/>
            </a:pPr>
            <a:r>
              <a:rPr lang="en-US" sz="2600" dirty="0" smtClean="0">
                <a:solidFill>
                  <a:schemeClr val="tx2"/>
                </a:solidFill>
              </a:rPr>
              <a:t>Map Approval</a:t>
            </a:r>
          </a:p>
          <a:p>
            <a:pPr marL="514350" indent="-514350">
              <a:buFont typeface="+mj-lt"/>
              <a:buAutoNum type="arabicPeriod"/>
            </a:pPr>
            <a:r>
              <a:rPr lang="en-US" sz="2600" dirty="0" smtClean="0">
                <a:solidFill>
                  <a:schemeClr val="tx2"/>
                </a:solidFill>
              </a:rPr>
              <a:t>Notice of Proposed Agency Action</a:t>
            </a:r>
          </a:p>
          <a:p>
            <a:pPr marL="514350" indent="-514350">
              <a:buFont typeface="+mj-lt"/>
              <a:buAutoNum type="arabicPeriod"/>
            </a:pPr>
            <a:r>
              <a:rPr lang="en-US" sz="2600" dirty="0" smtClean="0">
                <a:solidFill>
                  <a:schemeClr val="tx2"/>
                </a:solidFill>
              </a:rPr>
              <a:t>Receive Proof of Publication</a:t>
            </a:r>
          </a:p>
          <a:p>
            <a:pPr marL="514350" indent="-514350">
              <a:buFont typeface="+mj-lt"/>
              <a:buAutoNum type="arabicPeriod"/>
            </a:pPr>
            <a:r>
              <a:rPr lang="en-US" sz="2600" dirty="0" smtClean="0">
                <a:solidFill>
                  <a:schemeClr val="tx2"/>
                </a:solidFill>
              </a:rPr>
              <a:t>Notice of Agency Action</a:t>
            </a:r>
            <a:endParaRPr lang="en-US" sz="2600" dirty="0">
              <a:solidFill>
                <a:schemeClr val="tx2"/>
              </a:solidFill>
            </a:endParaRPr>
          </a:p>
        </p:txBody>
      </p:sp>
    </p:spTree>
    <p:extLst>
      <p:ext uri="{BB962C8B-B14F-4D97-AF65-F5344CB8AC3E}">
        <p14:creationId xmlns:p14="http://schemas.microsoft.com/office/powerpoint/2010/main" val="27764749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sz="3500" dirty="0" smtClean="0">
                <a:latin typeface="Book Antiqua" panose="02040602050305030304" pitchFamily="18" charset="0"/>
              </a:rPr>
              <a:t>Example: Web Soil Survey Data</a:t>
            </a:r>
            <a:endParaRPr lang="en-US" sz="3500" dirty="0">
              <a:latin typeface="Book Antiqua" panose="0204060205030503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404619"/>
            <a:ext cx="4717499" cy="4572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0291" y="1143000"/>
            <a:ext cx="3828571" cy="5095238"/>
          </a:xfrm>
          <a:prstGeom prst="rect">
            <a:avLst/>
          </a:prstGeom>
        </p:spPr>
      </p:pic>
      <p:sp>
        <p:nvSpPr>
          <p:cNvPr id="7" name="Rectangle 6"/>
          <p:cNvSpPr/>
          <p:nvPr/>
        </p:nvSpPr>
        <p:spPr bwMode="auto">
          <a:xfrm>
            <a:off x="5290291" y="3962400"/>
            <a:ext cx="2329709" cy="1219200"/>
          </a:xfrm>
          <a:prstGeom prst="rect">
            <a:avLst/>
          </a:prstGeom>
          <a:noFill/>
          <a:ln w="50800" cap="sq" cmpd="sng" algn="ctr">
            <a:solidFill>
              <a:srgbClr val="FF0000"/>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extLst>
      <p:ext uri="{BB962C8B-B14F-4D97-AF65-F5344CB8AC3E}">
        <p14:creationId xmlns:p14="http://schemas.microsoft.com/office/powerpoint/2010/main" val="5465317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29833" y="6397658"/>
            <a:ext cx="990600" cy="457200"/>
          </a:xfrm>
        </p:spPr>
        <p:txBody>
          <a:bodyPr/>
          <a:lstStyle/>
          <a:p>
            <a:pPr>
              <a:defRPr/>
            </a:pPr>
            <a:fld id="{AA85C572-DFBC-4107-A9DC-D068232763FB}" type="slidenum">
              <a:rPr lang="en-US"/>
              <a:pPr>
                <a:defRPr/>
              </a:pPr>
              <a:t>31</a:t>
            </a:fld>
            <a:endParaRPr lang="en-US" dirty="0"/>
          </a:p>
        </p:txBody>
      </p:sp>
      <p:sp>
        <p:nvSpPr>
          <p:cNvPr id="14339" name="Rectangle 2"/>
          <p:cNvSpPr>
            <a:spLocks noGrp="1" noChangeArrowheads="1"/>
          </p:cNvSpPr>
          <p:nvPr>
            <p:ph type="title"/>
          </p:nvPr>
        </p:nvSpPr>
        <p:spPr>
          <a:xfrm>
            <a:off x="152400" y="381000"/>
            <a:ext cx="8839200" cy="609600"/>
          </a:xfrm>
        </p:spPr>
        <p:txBody>
          <a:bodyPr/>
          <a:lstStyle/>
          <a:p>
            <a:pPr algn="ctr" eaLnBrk="1" hangingPunct="1"/>
            <a:r>
              <a:rPr lang="en-US" sz="3500" dirty="0" smtClean="0">
                <a:latin typeface="Book Antiqua" pitchFamily="18" charset="0"/>
              </a:rPr>
              <a:t>2. Schedule and Conduct Site Inspection</a:t>
            </a:r>
            <a:endParaRPr lang="en-US" dirty="0" smtClean="0">
              <a:latin typeface="Book Antiqua"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70208"/>
            <a:ext cx="9144000" cy="1925792"/>
          </a:xfrm>
          <a:prstGeom prst="rect">
            <a:avLst/>
          </a:prstGeom>
        </p:spPr>
      </p:pic>
      <p:sp>
        <p:nvSpPr>
          <p:cNvPr id="2" name="TextBox 1"/>
          <p:cNvSpPr txBox="1"/>
          <p:nvPr/>
        </p:nvSpPr>
        <p:spPr>
          <a:xfrm>
            <a:off x="914400" y="1219200"/>
            <a:ext cx="8077200" cy="2646878"/>
          </a:xfrm>
          <a:prstGeom prst="rect">
            <a:avLst/>
          </a:prstGeom>
          <a:noFill/>
        </p:spPr>
        <p:txBody>
          <a:bodyPr wrap="square" rtlCol="0">
            <a:spAutoFit/>
          </a:bodyPr>
          <a:lstStyle/>
          <a:p>
            <a:r>
              <a:rPr lang="en-US" sz="2600" dirty="0" smtClean="0">
                <a:solidFill>
                  <a:schemeClr val="tx2"/>
                </a:solidFill>
              </a:rPr>
              <a:t>Advice for data collection during fieldwork</a:t>
            </a:r>
          </a:p>
          <a:p>
            <a:endParaRPr lang="en-US" sz="2600" dirty="0" smtClean="0">
              <a:solidFill>
                <a:schemeClr val="tx2"/>
              </a:solidFill>
            </a:endParaRPr>
          </a:p>
          <a:p>
            <a:pPr marL="285750" indent="-285750">
              <a:buFont typeface="Arial" panose="020B0604020202020204" pitchFamily="34" charset="0"/>
              <a:buChar char="•"/>
            </a:pPr>
            <a:r>
              <a:rPr lang="en-US" sz="2600" dirty="0" smtClean="0">
                <a:solidFill>
                  <a:schemeClr val="tx2"/>
                </a:solidFill>
              </a:rPr>
              <a:t>Make sure DEP field edits are reflected on the Petitioner/Agent field maps</a:t>
            </a:r>
          </a:p>
          <a:p>
            <a:pPr marL="285750" indent="-285750">
              <a:buFont typeface="Arial" panose="020B0604020202020204" pitchFamily="34" charset="0"/>
              <a:buChar char="•"/>
            </a:pPr>
            <a:endParaRPr lang="en-US" sz="2600" dirty="0" smtClean="0">
              <a:solidFill>
                <a:schemeClr val="tx2"/>
              </a:solidFill>
            </a:endParaRP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968872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29833" y="6397658"/>
            <a:ext cx="990600" cy="457200"/>
          </a:xfrm>
        </p:spPr>
        <p:txBody>
          <a:bodyPr/>
          <a:lstStyle/>
          <a:p>
            <a:pPr>
              <a:defRPr/>
            </a:pPr>
            <a:fld id="{AA85C572-DFBC-4107-A9DC-D068232763FB}" type="slidenum">
              <a:rPr lang="en-US"/>
              <a:pPr>
                <a:defRPr/>
              </a:pPr>
              <a:t>32</a:t>
            </a:fld>
            <a:endParaRPr lang="en-US" dirty="0"/>
          </a:p>
        </p:txBody>
      </p:sp>
      <p:sp>
        <p:nvSpPr>
          <p:cNvPr id="14339" name="Rectangle 2"/>
          <p:cNvSpPr>
            <a:spLocks noGrp="1" noChangeArrowheads="1"/>
          </p:cNvSpPr>
          <p:nvPr>
            <p:ph type="title"/>
          </p:nvPr>
        </p:nvSpPr>
        <p:spPr>
          <a:xfrm>
            <a:off x="152400" y="381000"/>
            <a:ext cx="8839200" cy="609600"/>
          </a:xfrm>
        </p:spPr>
        <p:txBody>
          <a:bodyPr/>
          <a:lstStyle/>
          <a:p>
            <a:pPr algn="ctr" eaLnBrk="1" hangingPunct="1"/>
            <a:r>
              <a:rPr lang="en-US" sz="3500" dirty="0" smtClean="0">
                <a:latin typeface="Book Antiqua" pitchFamily="18" charset="0"/>
              </a:rPr>
              <a:t>3. Post Inspection Correspondence</a:t>
            </a:r>
            <a:endParaRPr lang="en-US" dirty="0" smtClean="0">
              <a:latin typeface="Book Antiqua"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1995158"/>
            <a:ext cx="4128952" cy="3474141"/>
          </a:xfrm>
          <a:prstGeom prst="rect">
            <a:avLst/>
          </a:prstGeom>
        </p:spPr>
      </p:pic>
    </p:spTree>
    <p:extLst>
      <p:ext uri="{BB962C8B-B14F-4D97-AF65-F5344CB8AC3E}">
        <p14:creationId xmlns:p14="http://schemas.microsoft.com/office/powerpoint/2010/main" val="5145594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33</a:t>
            </a:fld>
            <a:endParaRPr lang="en-US" dirty="0"/>
          </a:p>
        </p:txBody>
      </p:sp>
      <p:sp>
        <p:nvSpPr>
          <p:cNvPr id="14339" name="Rectangle 2"/>
          <p:cNvSpPr>
            <a:spLocks noGrp="1" noChangeArrowheads="1"/>
          </p:cNvSpPr>
          <p:nvPr>
            <p:ph type="title"/>
          </p:nvPr>
        </p:nvSpPr>
        <p:spPr>
          <a:xfrm>
            <a:off x="152400" y="381000"/>
            <a:ext cx="8839200" cy="595816"/>
          </a:xfrm>
        </p:spPr>
        <p:txBody>
          <a:bodyPr/>
          <a:lstStyle/>
          <a:p>
            <a:pPr algn="ctr" eaLnBrk="1" hangingPunct="1"/>
            <a:r>
              <a:rPr lang="en-US" sz="3500" dirty="0" smtClean="0">
                <a:latin typeface="Book Antiqua" pitchFamily="18" charset="0"/>
              </a:rPr>
              <a:t>Post Inspection Letter</a:t>
            </a:r>
            <a:endParaRPr lang="en-US" dirty="0" smtClean="0">
              <a:latin typeface="Book Antiqua" pitchFamily="18" charset="0"/>
            </a:endParaRPr>
          </a:p>
        </p:txBody>
      </p:sp>
      <p:sp>
        <p:nvSpPr>
          <p:cNvPr id="5" name="TextBox 4"/>
          <p:cNvSpPr txBox="1"/>
          <p:nvPr/>
        </p:nvSpPr>
        <p:spPr>
          <a:xfrm>
            <a:off x="914400" y="993338"/>
            <a:ext cx="8153400" cy="1692771"/>
          </a:xfrm>
          <a:prstGeom prst="rect">
            <a:avLst/>
          </a:prstGeom>
          <a:solidFill>
            <a:schemeClr val="bg1"/>
          </a:solidFill>
        </p:spPr>
        <p:txBody>
          <a:bodyPr wrap="square" rtlCol="0">
            <a:spAutoFit/>
          </a:bodyPr>
          <a:lstStyle/>
          <a:p>
            <a:r>
              <a:rPr lang="en-US" sz="2600" dirty="0" smtClean="0">
                <a:solidFill>
                  <a:schemeClr val="tx2"/>
                </a:solidFill>
              </a:rPr>
              <a:t>After the site inspection has been completed, send a letter, or email, outlining what information should be submitted to complete the petition</a:t>
            </a:r>
          </a:p>
        </p:txBody>
      </p:sp>
      <p:sp>
        <p:nvSpPr>
          <p:cNvPr id="7" name="TextBox 6"/>
          <p:cNvSpPr txBox="1"/>
          <p:nvPr/>
        </p:nvSpPr>
        <p:spPr>
          <a:xfrm>
            <a:off x="914400" y="3025676"/>
            <a:ext cx="4572000"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rPr>
              <a:t>A template is available through One Drive</a:t>
            </a:r>
          </a:p>
          <a:p>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The file name is “Post Inspection Letter”</a:t>
            </a:r>
            <a:endParaRPr lang="en-US" sz="2400" dirty="0">
              <a:solidFill>
                <a:schemeClr val="tx2"/>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603136235"/>
              </p:ext>
            </p:extLst>
          </p:nvPr>
        </p:nvGraphicFramePr>
        <p:xfrm>
          <a:off x="5490721" y="2256425"/>
          <a:ext cx="3424679" cy="4493684"/>
        </p:xfrm>
        <a:graphic>
          <a:graphicData uri="http://schemas.openxmlformats.org/presentationml/2006/ole">
            <mc:AlternateContent xmlns:mc="http://schemas.openxmlformats.org/markup-compatibility/2006">
              <mc:Choice xmlns:v="urn:schemas-microsoft-com:vml" Requires="v">
                <p:oleObj spid="_x0000_s3116" name="Document" r:id="rId4" imgW="5956042" imgH="7812995" progId="Word.Document.12">
                  <p:embed/>
                </p:oleObj>
              </mc:Choice>
              <mc:Fallback>
                <p:oleObj name="Document" r:id="rId4" imgW="5956042" imgH="7812995" progId="Word.Document.12">
                  <p:embed/>
                  <p:pic>
                    <p:nvPicPr>
                      <p:cNvPr id="0" name=""/>
                      <p:cNvPicPr/>
                      <p:nvPr/>
                    </p:nvPicPr>
                    <p:blipFill>
                      <a:blip r:embed="rId5"/>
                      <a:stretch>
                        <a:fillRect/>
                      </a:stretch>
                    </p:blipFill>
                    <p:spPr>
                      <a:xfrm>
                        <a:off x="5490721" y="2256425"/>
                        <a:ext cx="3424679" cy="4493684"/>
                      </a:xfrm>
                      <a:prstGeom prst="rect">
                        <a:avLst/>
                      </a:prstGeom>
                    </p:spPr>
                  </p:pic>
                </p:oleObj>
              </mc:Fallback>
            </mc:AlternateContent>
          </a:graphicData>
        </a:graphic>
      </p:graphicFrame>
    </p:spTree>
    <p:extLst>
      <p:ext uri="{BB962C8B-B14F-4D97-AF65-F5344CB8AC3E}">
        <p14:creationId xmlns:p14="http://schemas.microsoft.com/office/powerpoint/2010/main" val="2934239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34</a:t>
            </a:fld>
            <a:endParaRPr lang="en-US" dirty="0"/>
          </a:p>
        </p:txBody>
      </p:sp>
      <p:sp>
        <p:nvSpPr>
          <p:cNvPr id="14339" name="Rectangle 2"/>
          <p:cNvSpPr>
            <a:spLocks noGrp="1" noChangeArrowheads="1"/>
          </p:cNvSpPr>
          <p:nvPr>
            <p:ph type="title"/>
          </p:nvPr>
        </p:nvSpPr>
        <p:spPr>
          <a:xfrm>
            <a:off x="152400" y="381000"/>
            <a:ext cx="8839200" cy="609600"/>
          </a:xfrm>
        </p:spPr>
        <p:txBody>
          <a:bodyPr/>
          <a:lstStyle/>
          <a:p>
            <a:pPr algn="ctr" eaLnBrk="1" hangingPunct="1"/>
            <a:r>
              <a:rPr lang="en-US" sz="3500" dirty="0" smtClean="0">
                <a:latin typeface="Book Antiqua" pitchFamily="18" charset="0"/>
              </a:rPr>
              <a:t>4. Map Review</a:t>
            </a:r>
            <a:endParaRPr lang="en-US" dirty="0" smtClean="0">
              <a:latin typeface="Book Antiqua" pitchFamily="18" charset="0"/>
            </a:endParaRPr>
          </a:p>
        </p:txBody>
      </p:sp>
      <p:sp>
        <p:nvSpPr>
          <p:cNvPr id="5" name="TextBox 4"/>
          <p:cNvSpPr txBox="1"/>
          <p:nvPr/>
        </p:nvSpPr>
        <p:spPr>
          <a:xfrm>
            <a:off x="914400" y="993338"/>
            <a:ext cx="8153400" cy="892552"/>
          </a:xfrm>
          <a:prstGeom prst="rect">
            <a:avLst/>
          </a:prstGeom>
          <a:solidFill>
            <a:schemeClr val="bg1"/>
          </a:solidFill>
        </p:spPr>
        <p:txBody>
          <a:bodyPr wrap="square" rtlCol="0">
            <a:spAutoFit/>
          </a:bodyPr>
          <a:lstStyle/>
          <a:p>
            <a:r>
              <a:rPr lang="en-US" sz="2600" dirty="0" smtClean="0">
                <a:solidFill>
                  <a:schemeClr val="tx2"/>
                </a:solidFill>
              </a:rPr>
              <a:t>After the final maps have been submitted, the maps should reviewed prior to approval.</a:t>
            </a:r>
          </a:p>
        </p:txBody>
      </p:sp>
      <p:sp>
        <p:nvSpPr>
          <p:cNvPr id="7" name="TextBox 6"/>
          <p:cNvSpPr txBox="1"/>
          <p:nvPr/>
        </p:nvSpPr>
        <p:spPr>
          <a:xfrm>
            <a:off x="914400" y="2157326"/>
            <a:ext cx="7239000"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rPr>
              <a:t>Compare maps with field notes/maps</a:t>
            </a:r>
          </a:p>
          <a:p>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Review the title, legend, scale bar and FD number</a:t>
            </a:r>
            <a:endParaRPr lang="en-US" sz="2400" dirty="0">
              <a:solidFill>
                <a:schemeClr val="tx2"/>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3837446"/>
            <a:ext cx="5050291" cy="2791954"/>
          </a:xfrm>
          <a:prstGeom prst="rect">
            <a:avLst/>
          </a:prstGeom>
        </p:spPr>
      </p:pic>
    </p:spTree>
    <p:extLst>
      <p:ext uri="{BB962C8B-B14F-4D97-AF65-F5344CB8AC3E}">
        <p14:creationId xmlns:p14="http://schemas.microsoft.com/office/powerpoint/2010/main" val="11209259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35</a:t>
            </a:fld>
            <a:endParaRPr lang="en-US" dirty="0"/>
          </a:p>
        </p:txBody>
      </p:sp>
      <p:sp>
        <p:nvSpPr>
          <p:cNvPr id="14339" name="Rectangle 2"/>
          <p:cNvSpPr>
            <a:spLocks noGrp="1" noChangeArrowheads="1"/>
          </p:cNvSpPr>
          <p:nvPr>
            <p:ph type="title"/>
          </p:nvPr>
        </p:nvSpPr>
        <p:spPr>
          <a:xfrm>
            <a:off x="152400" y="381000"/>
            <a:ext cx="8839200" cy="609600"/>
          </a:xfrm>
        </p:spPr>
        <p:txBody>
          <a:bodyPr/>
          <a:lstStyle/>
          <a:p>
            <a:pPr algn="ctr" eaLnBrk="1" hangingPunct="1"/>
            <a:r>
              <a:rPr lang="en-US" sz="3500" dirty="0" smtClean="0">
                <a:latin typeface="Book Antiqua" pitchFamily="18" charset="0"/>
              </a:rPr>
              <a:t>Map Legend</a:t>
            </a:r>
            <a:endParaRPr lang="en-US" dirty="0" smtClean="0">
              <a:latin typeface="Book Antiqua" pitchFamily="18" charset="0"/>
            </a:endParaRPr>
          </a:p>
        </p:txBody>
      </p:sp>
      <p:sp>
        <p:nvSpPr>
          <p:cNvPr id="5" name="TextBox 4"/>
          <p:cNvSpPr txBox="1"/>
          <p:nvPr/>
        </p:nvSpPr>
        <p:spPr>
          <a:xfrm>
            <a:off x="914400" y="993338"/>
            <a:ext cx="8153400" cy="892552"/>
          </a:xfrm>
          <a:prstGeom prst="rect">
            <a:avLst/>
          </a:prstGeom>
          <a:solidFill>
            <a:schemeClr val="bg1"/>
          </a:solidFill>
        </p:spPr>
        <p:txBody>
          <a:bodyPr wrap="square" rtlCol="0">
            <a:spAutoFit/>
          </a:bodyPr>
          <a:lstStyle/>
          <a:p>
            <a:r>
              <a:rPr lang="en-US" sz="2600" dirty="0" smtClean="0">
                <a:solidFill>
                  <a:schemeClr val="tx2"/>
                </a:solidFill>
              </a:rPr>
              <a:t>Example of Map Legend in Survey and Aerial Maps.</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248998" y="2209800"/>
            <a:ext cx="5484204" cy="3016314"/>
          </a:xfrm>
          <a:prstGeom prst="rect">
            <a:avLst/>
          </a:prstGeom>
        </p:spPr>
      </p:pic>
    </p:spTree>
    <p:extLst>
      <p:ext uri="{BB962C8B-B14F-4D97-AF65-F5344CB8AC3E}">
        <p14:creationId xmlns:p14="http://schemas.microsoft.com/office/powerpoint/2010/main" val="34150309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36</a:t>
            </a:fld>
            <a:endParaRPr lang="en-US" dirty="0"/>
          </a:p>
        </p:txBody>
      </p:sp>
      <p:sp>
        <p:nvSpPr>
          <p:cNvPr id="14339" name="Rectangle 2"/>
          <p:cNvSpPr>
            <a:spLocks noGrp="1" noChangeArrowheads="1"/>
          </p:cNvSpPr>
          <p:nvPr>
            <p:ph type="title"/>
          </p:nvPr>
        </p:nvSpPr>
        <p:spPr>
          <a:xfrm>
            <a:off x="152400" y="304800"/>
            <a:ext cx="8839200" cy="685800"/>
          </a:xfrm>
        </p:spPr>
        <p:txBody>
          <a:bodyPr/>
          <a:lstStyle/>
          <a:p>
            <a:pPr algn="ctr" eaLnBrk="1" hangingPunct="1"/>
            <a:r>
              <a:rPr lang="en-US" sz="3500" dirty="0" smtClean="0">
                <a:latin typeface="Book Antiqua" pitchFamily="18" charset="0"/>
              </a:rPr>
              <a:t>Map Review</a:t>
            </a:r>
            <a:endParaRPr lang="en-US" dirty="0" smtClean="0">
              <a:latin typeface="Book Antiqua" pitchFamily="18" charset="0"/>
            </a:endParaRPr>
          </a:p>
        </p:txBody>
      </p:sp>
      <p:sp>
        <p:nvSpPr>
          <p:cNvPr id="5" name="TextBox 4"/>
          <p:cNvSpPr txBox="1"/>
          <p:nvPr/>
        </p:nvSpPr>
        <p:spPr>
          <a:xfrm>
            <a:off x="914400" y="993338"/>
            <a:ext cx="8153400" cy="492443"/>
          </a:xfrm>
          <a:prstGeom prst="rect">
            <a:avLst/>
          </a:prstGeom>
          <a:solidFill>
            <a:schemeClr val="bg1"/>
          </a:solidFill>
        </p:spPr>
        <p:txBody>
          <a:bodyPr wrap="square" rtlCol="0">
            <a:spAutoFit/>
          </a:bodyPr>
          <a:lstStyle/>
          <a:p>
            <a:r>
              <a:rPr lang="en-US" sz="2600" dirty="0" smtClean="0">
                <a:solidFill>
                  <a:schemeClr val="tx2"/>
                </a:solidFill>
              </a:rPr>
              <a:t>Surveys should be reviewed prior to approval.</a:t>
            </a:r>
          </a:p>
        </p:txBody>
      </p:sp>
      <p:sp>
        <p:nvSpPr>
          <p:cNvPr id="7" name="TextBox 6"/>
          <p:cNvSpPr txBox="1"/>
          <p:nvPr/>
        </p:nvSpPr>
        <p:spPr>
          <a:xfrm>
            <a:off x="914400" y="1752600"/>
            <a:ext cx="777240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rPr>
              <a:t>Ensure line tables, legal descriptions, wetland acreages are depicted.</a:t>
            </a:r>
          </a:p>
          <a:p>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Ensure maps are signed and sealed by a PLS</a:t>
            </a:r>
          </a:p>
          <a:p>
            <a:pPr marL="285750" indent="-285750">
              <a:buFont typeface="Arial" panose="020B0604020202020204" pitchFamily="34" charset="0"/>
              <a:buChar char="•"/>
            </a:pPr>
            <a:endParaRPr lang="en-US" sz="2400" dirty="0">
              <a:solidFill>
                <a:schemeClr val="tx2"/>
              </a:solidFill>
            </a:endParaRPr>
          </a:p>
          <a:p>
            <a:pPr marL="285750" indent="-285750">
              <a:buFont typeface="Arial" panose="020B0604020202020204" pitchFamily="34" charset="0"/>
              <a:buChar char="•"/>
            </a:pPr>
            <a:r>
              <a:rPr lang="en-US" sz="2400" dirty="0" smtClean="0">
                <a:solidFill>
                  <a:schemeClr val="tx2"/>
                </a:solidFill>
              </a:rPr>
              <a:t>Shade the raised seal with pencil for scanning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4312765"/>
            <a:ext cx="7010400" cy="2469035"/>
          </a:xfrm>
          <a:prstGeom prst="rect">
            <a:avLst/>
          </a:prstGeom>
          <a:ln>
            <a:solidFill>
              <a:schemeClr val="tx1"/>
            </a:solidFill>
          </a:ln>
        </p:spPr>
      </p:pic>
    </p:spTree>
    <p:extLst>
      <p:ext uri="{BB962C8B-B14F-4D97-AF65-F5344CB8AC3E}">
        <p14:creationId xmlns:p14="http://schemas.microsoft.com/office/powerpoint/2010/main" val="17680948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37</a:t>
            </a:fld>
            <a:endParaRPr lang="en-US" dirty="0"/>
          </a:p>
        </p:txBody>
      </p:sp>
      <p:sp>
        <p:nvSpPr>
          <p:cNvPr id="14339" name="Rectangle 2"/>
          <p:cNvSpPr>
            <a:spLocks noGrp="1" noChangeArrowheads="1"/>
          </p:cNvSpPr>
          <p:nvPr>
            <p:ph type="title"/>
          </p:nvPr>
        </p:nvSpPr>
        <p:spPr>
          <a:xfrm>
            <a:off x="152400" y="381000"/>
            <a:ext cx="8839200" cy="609600"/>
          </a:xfrm>
        </p:spPr>
        <p:txBody>
          <a:bodyPr/>
          <a:lstStyle/>
          <a:p>
            <a:pPr algn="ctr" eaLnBrk="1" hangingPunct="1"/>
            <a:r>
              <a:rPr lang="en-US" sz="3500" dirty="0" smtClean="0">
                <a:latin typeface="Book Antiqua" pitchFamily="18" charset="0"/>
              </a:rPr>
              <a:t>5. Map Approval</a:t>
            </a:r>
            <a:endParaRPr lang="en-US" dirty="0" smtClean="0">
              <a:latin typeface="Book Antiqua" pitchFamily="18" charset="0"/>
            </a:endParaRP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After edits to the final maps have been submitted, the maps should reviewed again prior to approval. </a:t>
            </a:r>
          </a:p>
        </p:txBody>
      </p:sp>
      <p:sp>
        <p:nvSpPr>
          <p:cNvPr id="7" name="TextBox 6"/>
          <p:cNvSpPr txBox="1"/>
          <p:nvPr/>
        </p:nvSpPr>
        <p:spPr>
          <a:xfrm>
            <a:off x="914400" y="2362200"/>
            <a:ext cx="807720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rPr>
              <a:t>Compare maps with suggested edits and previously submitted maps</a:t>
            </a:r>
          </a:p>
          <a:p>
            <a:pPr marL="285750" indent="-285750">
              <a:buFont typeface="Arial" panose="020B0604020202020204" pitchFamily="34" charset="0"/>
              <a:buChar char="•"/>
            </a:pPr>
            <a:endParaRPr lang="en-US" sz="2400" dirty="0">
              <a:solidFill>
                <a:schemeClr val="tx2"/>
              </a:solidFill>
            </a:endParaRPr>
          </a:p>
          <a:p>
            <a:pPr marL="285750" indent="-285750">
              <a:buFont typeface="Arial" panose="020B0604020202020204" pitchFamily="34" charset="0"/>
              <a:buChar char="•"/>
            </a:pPr>
            <a:r>
              <a:rPr lang="en-US" sz="2400" dirty="0" smtClean="0">
                <a:solidFill>
                  <a:schemeClr val="tx2"/>
                </a:solidFill>
              </a:rPr>
              <a:t>If the maps are acceptable update the project status in PA to complete</a:t>
            </a:r>
          </a:p>
          <a:p>
            <a:endParaRPr lang="en-US" sz="2400" dirty="0" smtClean="0">
              <a:solidFill>
                <a:schemeClr val="tx2"/>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4343400"/>
            <a:ext cx="3712029" cy="2362200"/>
          </a:xfrm>
          <a:prstGeom prst="rect">
            <a:avLst/>
          </a:prstGeom>
        </p:spPr>
      </p:pic>
    </p:spTree>
    <p:extLst>
      <p:ext uri="{BB962C8B-B14F-4D97-AF65-F5344CB8AC3E}">
        <p14:creationId xmlns:p14="http://schemas.microsoft.com/office/powerpoint/2010/main" val="23512517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38</a:t>
            </a:fld>
            <a:endParaRPr lang="en-US" dirty="0"/>
          </a:p>
        </p:txBody>
      </p:sp>
      <p:sp>
        <p:nvSpPr>
          <p:cNvPr id="14339" name="Rectangle 2"/>
          <p:cNvSpPr>
            <a:spLocks noGrp="1" noChangeArrowheads="1"/>
          </p:cNvSpPr>
          <p:nvPr>
            <p:ph type="title"/>
          </p:nvPr>
        </p:nvSpPr>
        <p:spPr>
          <a:xfrm>
            <a:off x="152400" y="76200"/>
            <a:ext cx="8839200" cy="917138"/>
          </a:xfrm>
        </p:spPr>
        <p:txBody>
          <a:bodyPr/>
          <a:lstStyle/>
          <a:p>
            <a:pPr algn="ctr" eaLnBrk="1" hangingPunct="1"/>
            <a:r>
              <a:rPr lang="en-US" sz="3500" dirty="0" smtClean="0">
                <a:latin typeface="Book Antiqua" pitchFamily="18" charset="0"/>
              </a:rPr>
              <a:t>6. Notice of Proposed Agency Action</a:t>
            </a:r>
            <a:endParaRPr lang="en-US" dirty="0" smtClean="0">
              <a:latin typeface="Book Antiqua" pitchFamily="18" charset="0"/>
            </a:endParaRP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After the final maps have been approved, and PA had been updated to complete, issue the Notice of Proposed Agency Action.</a:t>
            </a:r>
          </a:p>
        </p:txBody>
      </p:sp>
      <p:sp>
        <p:nvSpPr>
          <p:cNvPr id="7" name="TextBox 6"/>
          <p:cNvSpPr txBox="1"/>
          <p:nvPr/>
        </p:nvSpPr>
        <p:spPr>
          <a:xfrm>
            <a:off x="914400" y="2362200"/>
            <a:ext cx="3657600"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tx2"/>
                </a:solidFill>
              </a:rPr>
              <a:t>A template is available through One Drive</a:t>
            </a:r>
          </a:p>
          <a:p>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The file name is </a:t>
            </a:r>
            <a:r>
              <a:rPr lang="en-US" sz="2400" dirty="0" smtClean="0">
                <a:solidFill>
                  <a:schemeClr val="tx2"/>
                </a:solidFill>
              </a:rPr>
              <a:t>“Proposed Agency Action for FD”</a:t>
            </a:r>
            <a:endParaRPr lang="en-US" sz="2400" dirty="0">
              <a:solidFill>
                <a:schemeClr val="tx2"/>
              </a:solidFill>
            </a:endParaRPr>
          </a:p>
          <a:p>
            <a:endParaRPr lang="en-US" sz="2400" dirty="0" smtClean="0">
              <a:solidFill>
                <a:schemeClr val="tx2"/>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774427263"/>
              </p:ext>
            </p:extLst>
          </p:nvPr>
        </p:nvGraphicFramePr>
        <p:xfrm>
          <a:off x="5465763" y="2252217"/>
          <a:ext cx="3373437" cy="4581432"/>
        </p:xfrm>
        <a:graphic>
          <a:graphicData uri="http://schemas.openxmlformats.org/presentationml/2006/ole">
            <mc:AlternateContent xmlns:mc="http://schemas.openxmlformats.org/markup-compatibility/2006">
              <mc:Choice xmlns:v="urn:schemas-microsoft-com:vml" Requires="v">
                <p:oleObj spid="_x0000_s4137" name="Document" r:id="rId4" imgW="5956042" imgH="8088986" progId="Word.Document.12">
                  <p:embed/>
                </p:oleObj>
              </mc:Choice>
              <mc:Fallback>
                <p:oleObj name="Document" r:id="rId4" imgW="5956042" imgH="8088986" progId="Word.Document.12">
                  <p:embed/>
                  <p:pic>
                    <p:nvPicPr>
                      <p:cNvPr id="0" name=""/>
                      <p:cNvPicPr/>
                      <p:nvPr/>
                    </p:nvPicPr>
                    <p:blipFill>
                      <a:blip r:embed="rId5"/>
                      <a:stretch>
                        <a:fillRect/>
                      </a:stretch>
                    </p:blipFill>
                    <p:spPr>
                      <a:xfrm>
                        <a:off x="5465763" y="2252217"/>
                        <a:ext cx="3373437" cy="4581432"/>
                      </a:xfrm>
                      <a:prstGeom prst="rect">
                        <a:avLst/>
                      </a:prstGeom>
                    </p:spPr>
                  </p:pic>
                </p:oleObj>
              </mc:Fallback>
            </mc:AlternateContent>
          </a:graphicData>
        </a:graphic>
      </p:graphicFrame>
    </p:spTree>
    <p:extLst>
      <p:ext uri="{BB962C8B-B14F-4D97-AF65-F5344CB8AC3E}">
        <p14:creationId xmlns:p14="http://schemas.microsoft.com/office/powerpoint/2010/main" val="3846177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39</a:t>
            </a:fld>
            <a:endParaRPr lang="en-US" dirty="0"/>
          </a:p>
        </p:txBody>
      </p:sp>
      <p:sp>
        <p:nvSpPr>
          <p:cNvPr id="14339" name="Rectangle 2"/>
          <p:cNvSpPr>
            <a:spLocks noGrp="1" noChangeArrowheads="1"/>
          </p:cNvSpPr>
          <p:nvPr>
            <p:ph type="title"/>
          </p:nvPr>
        </p:nvSpPr>
        <p:spPr>
          <a:xfrm>
            <a:off x="152400" y="381000"/>
            <a:ext cx="8839200" cy="612338"/>
          </a:xfrm>
        </p:spPr>
        <p:txBody>
          <a:bodyPr/>
          <a:lstStyle/>
          <a:p>
            <a:pPr algn="ctr" eaLnBrk="1" hangingPunct="1"/>
            <a:r>
              <a:rPr lang="en-US" sz="3500" dirty="0" smtClean="0">
                <a:latin typeface="Book Antiqua" pitchFamily="18" charset="0"/>
              </a:rPr>
              <a:t>7. Receive Proof of Publication</a:t>
            </a:r>
            <a:endParaRPr lang="en-US" dirty="0" smtClean="0">
              <a:latin typeface="Book Antiqua" pitchFamily="18" charset="0"/>
            </a:endParaRPr>
          </a:p>
        </p:txBody>
      </p:sp>
      <p:sp>
        <p:nvSpPr>
          <p:cNvPr id="5" name="TextBox 4"/>
          <p:cNvSpPr txBox="1"/>
          <p:nvPr/>
        </p:nvSpPr>
        <p:spPr>
          <a:xfrm>
            <a:off x="914400" y="993338"/>
            <a:ext cx="8153400" cy="1692771"/>
          </a:xfrm>
          <a:prstGeom prst="rect">
            <a:avLst/>
          </a:prstGeom>
          <a:solidFill>
            <a:schemeClr val="bg1"/>
          </a:solidFill>
        </p:spPr>
        <p:txBody>
          <a:bodyPr wrap="square" rtlCol="0">
            <a:spAutoFit/>
          </a:bodyPr>
          <a:lstStyle/>
          <a:p>
            <a:r>
              <a:rPr lang="en-US" sz="2600" dirty="0" smtClean="0">
                <a:solidFill>
                  <a:schemeClr val="tx2"/>
                </a:solidFill>
              </a:rPr>
              <a:t>After receiving the proof of publication, draft the Final Agency Action during the 21-day review period for the Notice of Proposed Agency Action.</a:t>
            </a:r>
          </a:p>
        </p:txBody>
      </p:sp>
      <p:sp>
        <p:nvSpPr>
          <p:cNvPr id="7" name="TextBox 6"/>
          <p:cNvSpPr txBox="1"/>
          <p:nvPr/>
        </p:nvSpPr>
        <p:spPr>
          <a:xfrm>
            <a:off x="914400" y="2819400"/>
            <a:ext cx="8077200"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tx2"/>
                </a:solidFill>
              </a:rPr>
              <a:t>A template is available through One Drive</a:t>
            </a:r>
          </a:p>
          <a:p>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The file name is </a:t>
            </a:r>
            <a:r>
              <a:rPr lang="en-US" sz="2400" dirty="0" smtClean="0">
                <a:solidFill>
                  <a:schemeClr val="tx2"/>
                </a:solidFill>
              </a:rPr>
              <a:t>“Final Agency Action for FD with expiration date”</a:t>
            </a:r>
          </a:p>
          <a:p>
            <a:pPr marL="285750" indent="-285750">
              <a:buFont typeface="Arial" panose="020B0604020202020204" pitchFamily="34" charset="0"/>
              <a:buChar char="•"/>
            </a:pPr>
            <a:endParaRPr lang="en-US" sz="2400" dirty="0">
              <a:solidFill>
                <a:schemeClr val="tx2"/>
              </a:solidFill>
            </a:endParaRPr>
          </a:p>
          <a:p>
            <a:pPr marL="285750" indent="-285750">
              <a:buFont typeface="Arial" panose="020B0604020202020204" pitchFamily="34" charset="0"/>
              <a:buChar char="•"/>
            </a:pPr>
            <a:r>
              <a:rPr lang="en-US" sz="2400" dirty="0" smtClean="0">
                <a:solidFill>
                  <a:schemeClr val="tx2"/>
                </a:solidFill>
              </a:rPr>
              <a:t>Do not send the draft to the Administrator until the issue date has been determined</a:t>
            </a:r>
            <a:endParaRPr lang="en-US" sz="2400" dirty="0">
              <a:solidFill>
                <a:schemeClr val="tx2"/>
              </a:solidFill>
            </a:endParaRPr>
          </a:p>
          <a:p>
            <a:endParaRPr lang="en-US" sz="2400" dirty="0" smtClean="0">
              <a:solidFill>
                <a:schemeClr val="tx2"/>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390" y="5400086"/>
            <a:ext cx="3239810" cy="1457914"/>
          </a:xfrm>
          <a:prstGeom prst="rect">
            <a:avLst/>
          </a:prstGeom>
        </p:spPr>
      </p:pic>
    </p:spTree>
    <p:extLst>
      <p:ext uri="{BB962C8B-B14F-4D97-AF65-F5344CB8AC3E}">
        <p14:creationId xmlns:p14="http://schemas.microsoft.com/office/powerpoint/2010/main" val="790602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7975"/>
            <a:ext cx="8839200" cy="682625"/>
          </a:xfrm>
        </p:spPr>
        <p:txBody>
          <a:bodyPr/>
          <a:lstStyle/>
          <a:p>
            <a:pPr algn="ctr"/>
            <a:r>
              <a:rPr lang="en-US" sz="3500" dirty="0" smtClean="0">
                <a:latin typeface="Book Antiqua" panose="02040602050305030304" pitchFamily="18" charset="0"/>
              </a:rPr>
              <a:t>Specific Authority</a:t>
            </a:r>
            <a:endParaRPr lang="en-US" sz="3500" dirty="0">
              <a:latin typeface="Book Antiqua" panose="02040602050305030304" pitchFamily="18" charset="0"/>
            </a:endParaRPr>
          </a:p>
        </p:txBody>
      </p:sp>
      <p:sp>
        <p:nvSpPr>
          <p:cNvPr id="3" name="Content Placeholder 2"/>
          <p:cNvSpPr>
            <a:spLocks noGrp="1"/>
          </p:cNvSpPr>
          <p:nvPr>
            <p:ph idx="1"/>
          </p:nvPr>
        </p:nvSpPr>
        <p:spPr>
          <a:xfrm>
            <a:off x="685800" y="1524000"/>
            <a:ext cx="8229600" cy="4875213"/>
          </a:xfrm>
        </p:spPr>
        <p:txBody>
          <a:bodyPr/>
          <a:lstStyle/>
          <a:p>
            <a:r>
              <a:rPr lang="en-US" sz="1400" b="1" dirty="0">
                <a:latin typeface="Times New Roman" panose="02020603050405020304" pitchFamily="18" charset="0"/>
                <a:cs typeface="Times New Roman" panose="02020603050405020304" pitchFamily="18" charset="0"/>
              </a:rPr>
              <a:t>62-330.201 Formal Determinations of the Landward Extent of Wetlands and Other Surface Waters.</a:t>
            </a:r>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(1) A real property owner, an entity having a contract to purchase real property, an entity having the power of eminent domain, or any other person who has legal or equitable interest in real property, may petition the Agency for a formal determination of the landward extent of wetlands and other surface waters for that property pursuant to Section 373.421(2), F.S. A formal determination means the Agency will make a binding determination of the landward extent (boundaries) of wetlands and other surface waters as defined by Chapter 62-340, F.A.C. A formal determination is binding on the real property for which that determination is sought for as long as the determination is valid, in accordance with Sections 373.421(2) and (3), F.S. If the petitioner is not the owner of the land, the petitioner must provide the Agency with information sufficient to contact the current owner, and the Agency shall provide notice of receipt of the petition to the landowner.</a:t>
            </a:r>
          </a:p>
          <a:p>
            <a:r>
              <a:rPr lang="en-US" sz="1400" dirty="0">
                <a:latin typeface="Times New Roman" panose="02020603050405020304" pitchFamily="18" charset="0"/>
                <a:cs typeface="Times New Roman" panose="02020603050405020304" pitchFamily="18" charset="0"/>
              </a:rPr>
              <a:t>(2) Procedures for the submittal, review, noticing, and action on a petition for a formal determination are contained in sections 7.2 through 7.2.7 of Volume I. The petition shall be submitted using Form 62-330.201(1), “Petition for a Formal Determination of the Landward Extent of Wetlands and Other Surface Waters,” [October 1, 2013], incorporated by reference herein (</a:t>
            </a:r>
            <a:r>
              <a:rPr lang="en-US" sz="1400" u="sng" dirty="0">
                <a:latin typeface="Times New Roman" panose="02020603050405020304" pitchFamily="18" charset="0"/>
                <a:cs typeface="Times New Roman" panose="02020603050405020304" pitchFamily="18" charset="0"/>
                <a:hlinkClick r:id="rId3"/>
              </a:rPr>
              <a:t>http://www.flrules.org/Gateway/reference.asp?No=Ref-02471</a:t>
            </a:r>
            <a:r>
              <a:rPr lang="en-US" sz="1400" dirty="0">
                <a:latin typeface="Times New Roman" panose="02020603050405020304" pitchFamily="18" charset="0"/>
                <a:cs typeface="Times New Roman" panose="02020603050405020304" pitchFamily="18" charset="0"/>
              </a:rPr>
              <a:t>). It shall be submitted with the fee prescribed in Rule 62-330.071, F.A.C.</a:t>
            </a:r>
          </a:p>
          <a:p>
            <a:r>
              <a:rPr lang="en-US" sz="1400" i="1" dirty="0">
                <a:latin typeface="Times New Roman" panose="02020603050405020304" pitchFamily="18" charset="0"/>
                <a:cs typeface="Times New Roman" panose="02020603050405020304" pitchFamily="18" charset="0"/>
              </a:rPr>
              <a:t>Rulemaking Authority 373.026(7), 373.043, 373.4131, 373.421(2), 403.0877 FS. Law Implemented 120.54(5)(a), 373.026, 373.4131, 373.421(2), 373.441 FS. History–New 7-4-95, Amended 8-14-96, 8-16-98, 2-19-03, Formerly 62-343.040, Amended 10-1-13.</a:t>
            </a:r>
            <a:endParaRPr lang="en-US" sz="1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484112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40</a:t>
            </a:fld>
            <a:endParaRPr lang="en-US" dirty="0"/>
          </a:p>
        </p:txBody>
      </p:sp>
      <p:sp>
        <p:nvSpPr>
          <p:cNvPr id="14339" name="Rectangle 2"/>
          <p:cNvSpPr>
            <a:spLocks noGrp="1" noChangeArrowheads="1"/>
          </p:cNvSpPr>
          <p:nvPr>
            <p:ph type="title"/>
          </p:nvPr>
        </p:nvSpPr>
        <p:spPr>
          <a:xfrm>
            <a:off x="152400" y="381000"/>
            <a:ext cx="8839200" cy="612338"/>
          </a:xfrm>
        </p:spPr>
        <p:txBody>
          <a:bodyPr/>
          <a:lstStyle/>
          <a:p>
            <a:pPr algn="ctr" eaLnBrk="1" hangingPunct="1"/>
            <a:r>
              <a:rPr lang="en-US" sz="3500" dirty="0" smtClean="0">
                <a:latin typeface="Book Antiqua" pitchFamily="18" charset="0"/>
              </a:rPr>
              <a:t>Example: Proof of Publication</a:t>
            </a:r>
            <a:endParaRPr lang="en-US" dirty="0" smtClean="0">
              <a:latin typeface="Book Antiqua" pitchFamily="18" charset="0"/>
            </a:endParaRP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See A.H. Volume I, 7.2.2(a)1. for timelines</a:t>
            </a:r>
          </a:p>
          <a:p>
            <a:pPr marL="457200" indent="-457200">
              <a:buFont typeface="Arial" panose="020B0604020202020204" pitchFamily="34" charset="0"/>
              <a:buChar char="•"/>
            </a:pPr>
            <a:endParaRPr lang="en-US" sz="2600" dirty="0" smtClean="0">
              <a:solidFill>
                <a:schemeClr val="tx2"/>
              </a:solidFill>
            </a:endParaRPr>
          </a:p>
          <a:p>
            <a:pPr marL="457200" indent="-457200">
              <a:buFont typeface="Arial" panose="020B0604020202020204" pitchFamily="34" charset="0"/>
              <a:buChar char="•"/>
            </a:pPr>
            <a:r>
              <a:rPr lang="en-US" sz="2600" dirty="0" smtClean="0">
                <a:solidFill>
                  <a:schemeClr val="tx2"/>
                </a:solidFill>
              </a:rPr>
              <a:t>At this time an original copy is required</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58" y="2253343"/>
            <a:ext cx="7584141" cy="4604657"/>
          </a:xfrm>
          <a:prstGeom prst="rect">
            <a:avLst/>
          </a:prstGeom>
        </p:spPr>
      </p:pic>
    </p:spTree>
    <p:extLst>
      <p:ext uri="{BB962C8B-B14F-4D97-AF65-F5344CB8AC3E}">
        <p14:creationId xmlns:p14="http://schemas.microsoft.com/office/powerpoint/2010/main" val="6653422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41</a:t>
            </a:fld>
            <a:endParaRPr lang="en-US" dirty="0"/>
          </a:p>
        </p:txBody>
      </p:sp>
      <p:sp>
        <p:nvSpPr>
          <p:cNvPr id="14339" name="Rectangle 2"/>
          <p:cNvSpPr>
            <a:spLocks noGrp="1" noChangeArrowheads="1"/>
          </p:cNvSpPr>
          <p:nvPr>
            <p:ph type="title"/>
          </p:nvPr>
        </p:nvSpPr>
        <p:spPr>
          <a:xfrm>
            <a:off x="152400" y="381000"/>
            <a:ext cx="8839200" cy="612338"/>
          </a:xfrm>
        </p:spPr>
        <p:txBody>
          <a:bodyPr/>
          <a:lstStyle/>
          <a:p>
            <a:pPr algn="ctr" eaLnBrk="1" hangingPunct="1"/>
            <a:r>
              <a:rPr lang="en-US" sz="3500" dirty="0" smtClean="0">
                <a:latin typeface="Book Antiqua" pitchFamily="18" charset="0"/>
              </a:rPr>
              <a:t>8. Notice of Agency Action</a:t>
            </a:r>
            <a:endParaRPr lang="en-US" dirty="0" smtClean="0">
              <a:latin typeface="Book Antiqua" pitchFamily="18" charset="0"/>
            </a:endParaRP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After the 21-day review period for the Notice of Proposed Agency Action has expired the Agency Action can be issued.</a:t>
            </a:r>
          </a:p>
        </p:txBody>
      </p:sp>
      <p:sp>
        <p:nvSpPr>
          <p:cNvPr id="7" name="TextBox 6"/>
          <p:cNvSpPr txBox="1"/>
          <p:nvPr/>
        </p:nvSpPr>
        <p:spPr>
          <a:xfrm>
            <a:off x="914400" y="2527280"/>
            <a:ext cx="4495800"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rPr>
              <a:t>Enter the correct Issued and Expiration Dates in the Agency Action and the Approved Maps.</a:t>
            </a:r>
          </a:p>
          <a:p>
            <a:pPr marL="285750" indent="-285750">
              <a:buFont typeface="Arial" panose="020B0604020202020204" pitchFamily="34" charset="0"/>
              <a:buChar char="•"/>
            </a:pPr>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Send the Agency Action and Approved Maps to Administrator for review and signatures</a:t>
            </a:r>
            <a:endParaRPr lang="en-US" sz="2400" dirty="0">
              <a:solidFill>
                <a:schemeClr val="tx2"/>
              </a:solidFill>
            </a:endParaRPr>
          </a:p>
          <a:p>
            <a:endParaRPr lang="en-US" sz="2400" dirty="0" smtClean="0">
              <a:solidFill>
                <a:schemeClr val="tx2"/>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352489657"/>
              </p:ext>
            </p:extLst>
          </p:nvPr>
        </p:nvGraphicFramePr>
        <p:xfrm>
          <a:off x="5638800" y="2222605"/>
          <a:ext cx="3505200" cy="4656622"/>
        </p:xfrm>
        <a:graphic>
          <a:graphicData uri="http://schemas.openxmlformats.org/presentationml/2006/ole">
            <mc:AlternateContent xmlns:mc="http://schemas.openxmlformats.org/markup-compatibility/2006">
              <mc:Choice xmlns:v="urn:schemas-microsoft-com:vml" Requires="v">
                <p:oleObj spid="_x0000_s5161" name="Document" r:id="rId4" imgW="5956042" imgH="7913421" progId="Word.Document.12">
                  <p:embed/>
                </p:oleObj>
              </mc:Choice>
              <mc:Fallback>
                <p:oleObj name="Document" r:id="rId4" imgW="5956042" imgH="7913421" progId="Word.Document.12">
                  <p:embed/>
                  <p:pic>
                    <p:nvPicPr>
                      <p:cNvPr id="0" name=""/>
                      <p:cNvPicPr/>
                      <p:nvPr/>
                    </p:nvPicPr>
                    <p:blipFill>
                      <a:blip r:embed="rId5"/>
                      <a:stretch>
                        <a:fillRect/>
                      </a:stretch>
                    </p:blipFill>
                    <p:spPr>
                      <a:xfrm>
                        <a:off x="5638800" y="2222605"/>
                        <a:ext cx="3505200" cy="4656622"/>
                      </a:xfrm>
                      <a:prstGeom prst="rect">
                        <a:avLst/>
                      </a:prstGeom>
                    </p:spPr>
                  </p:pic>
                </p:oleObj>
              </mc:Fallback>
            </mc:AlternateContent>
          </a:graphicData>
        </a:graphic>
      </p:graphicFrame>
    </p:spTree>
    <p:extLst>
      <p:ext uri="{BB962C8B-B14F-4D97-AF65-F5344CB8AC3E}">
        <p14:creationId xmlns:p14="http://schemas.microsoft.com/office/powerpoint/2010/main" val="6168986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42</a:t>
            </a:fld>
            <a:endParaRPr lang="en-US" dirty="0"/>
          </a:p>
        </p:txBody>
      </p:sp>
      <p:sp>
        <p:nvSpPr>
          <p:cNvPr id="14339" name="Rectangle 2"/>
          <p:cNvSpPr>
            <a:spLocks noGrp="1" noChangeArrowheads="1"/>
          </p:cNvSpPr>
          <p:nvPr>
            <p:ph type="title"/>
          </p:nvPr>
        </p:nvSpPr>
        <p:spPr>
          <a:xfrm>
            <a:off x="152400" y="395858"/>
            <a:ext cx="8839200" cy="597479"/>
          </a:xfrm>
        </p:spPr>
        <p:txBody>
          <a:bodyPr/>
          <a:lstStyle/>
          <a:p>
            <a:pPr algn="ctr" eaLnBrk="1" hangingPunct="1"/>
            <a:r>
              <a:rPr lang="en-US" sz="3500" dirty="0" smtClean="0">
                <a:latin typeface="Book Antiqua" pitchFamily="18" charset="0"/>
              </a:rPr>
              <a:t>Notice of Agency Action</a:t>
            </a:r>
            <a:endParaRPr lang="en-US" dirty="0" smtClean="0">
              <a:latin typeface="Book Antiqua" pitchFamily="18" charset="0"/>
            </a:endParaRPr>
          </a:p>
        </p:txBody>
      </p:sp>
      <p:sp>
        <p:nvSpPr>
          <p:cNvPr id="5" name="TextBox 4"/>
          <p:cNvSpPr txBox="1"/>
          <p:nvPr/>
        </p:nvSpPr>
        <p:spPr>
          <a:xfrm>
            <a:off x="914400" y="993338"/>
            <a:ext cx="8153400" cy="892552"/>
          </a:xfrm>
          <a:prstGeom prst="rect">
            <a:avLst/>
          </a:prstGeom>
          <a:solidFill>
            <a:schemeClr val="bg1"/>
          </a:solidFill>
        </p:spPr>
        <p:txBody>
          <a:bodyPr wrap="square" rtlCol="0">
            <a:spAutoFit/>
          </a:bodyPr>
          <a:lstStyle/>
          <a:p>
            <a:r>
              <a:rPr lang="en-US" sz="2600" dirty="0" smtClean="0">
                <a:solidFill>
                  <a:schemeClr val="tx2"/>
                </a:solidFill>
              </a:rPr>
              <a:t>Prepare and insert the DEP Approved stamp on every sheets of final maps.</a:t>
            </a:r>
          </a:p>
        </p:txBody>
      </p:sp>
      <p:sp>
        <p:nvSpPr>
          <p:cNvPr id="7" name="TextBox 6"/>
          <p:cNvSpPr txBox="1"/>
          <p:nvPr/>
        </p:nvSpPr>
        <p:spPr>
          <a:xfrm>
            <a:off x="685800" y="2675650"/>
            <a:ext cx="7310487" cy="830997"/>
          </a:xfrm>
          <a:prstGeom prst="rect">
            <a:avLst/>
          </a:prstGeom>
          <a:noFill/>
        </p:spPr>
        <p:txBody>
          <a:bodyPr wrap="square" rtlCol="0">
            <a:spAutoFit/>
          </a:bodyPr>
          <a:lstStyle/>
          <a:p>
            <a:endParaRPr lang="en-US" sz="2400" dirty="0" smtClean="0">
              <a:solidFill>
                <a:schemeClr val="tx2"/>
              </a:solidFill>
            </a:endParaRPr>
          </a:p>
          <a:p>
            <a:endParaRPr lang="en-US" sz="2400" dirty="0" smtClean="0">
              <a:solidFill>
                <a:schemeClr val="tx2"/>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343" y="2057400"/>
            <a:ext cx="6629400" cy="3729038"/>
          </a:xfrm>
          <a:prstGeom prst="rect">
            <a:avLst/>
          </a:prstGeom>
        </p:spPr>
      </p:pic>
    </p:spTree>
    <p:extLst>
      <p:ext uri="{BB962C8B-B14F-4D97-AF65-F5344CB8AC3E}">
        <p14:creationId xmlns:p14="http://schemas.microsoft.com/office/powerpoint/2010/main" val="20921704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7085"/>
            <a:ext cx="990600" cy="457200"/>
          </a:xfrm>
        </p:spPr>
        <p:txBody>
          <a:bodyPr/>
          <a:lstStyle/>
          <a:p>
            <a:pPr>
              <a:defRPr/>
            </a:pPr>
            <a:fld id="{AA85C572-DFBC-4107-A9DC-D068232763FB}" type="slidenum">
              <a:rPr lang="en-US"/>
              <a:pPr>
                <a:defRPr/>
              </a:pPr>
              <a:t>43</a:t>
            </a:fld>
            <a:endParaRPr lang="en-US" dirty="0"/>
          </a:p>
        </p:txBody>
      </p:sp>
      <p:sp>
        <p:nvSpPr>
          <p:cNvPr id="14339" name="Rectangle 2"/>
          <p:cNvSpPr>
            <a:spLocks noGrp="1" noChangeArrowheads="1"/>
          </p:cNvSpPr>
          <p:nvPr>
            <p:ph type="title"/>
          </p:nvPr>
        </p:nvSpPr>
        <p:spPr>
          <a:xfrm>
            <a:off x="152400" y="344174"/>
            <a:ext cx="8839200" cy="649163"/>
          </a:xfrm>
        </p:spPr>
        <p:txBody>
          <a:bodyPr/>
          <a:lstStyle/>
          <a:p>
            <a:pPr algn="ctr" eaLnBrk="1" hangingPunct="1"/>
            <a:r>
              <a:rPr lang="en-US" sz="3500" dirty="0" smtClean="0">
                <a:latin typeface="Book Antiqua" pitchFamily="18" charset="0"/>
              </a:rPr>
              <a:t>Notice of Agency Action</a:t>
            </a:r>
            <a:endParaRPr lang="en-US" dirty="0" smtClean="0">
              <a:latin typeface="Book Antiqua" pitchFamily="18" charset="0"/>
            </a:endParaRPr>
          </a:p>
        </p:txBody>
      </p:sp>
      <p:sp>
        <p:nvSpPr>
          <p:cNvPr id="5" name="TextBox 4"/>
          <p:cNvSpPr txBox="1"/>
          <p:nvPr/>
        </p:nvSpPr>
        <p:spPr>
          <a:xfrm>
            <a:off x="914400" y="993338"/>
            <a:ext cx="8153400" cy="1292662"/>
          </a:xfrm>
          <a:prstGeom prst="rect">
            <a:avLst/>
          </a:prstGeom>
          <a:solidFill>
            <a:schemeClr val="bg1"/>
          </a:solidFill>
        </p:spPr>
        <p:txBody>
          <a:bodyPr wrap="square" rtlCol="0">
            <a:spAutoFit/>
          </a:bodyPr>
          <a:lstStyle/>
          <a:p>
            <a:r>
              <a:rPr lang="en-US" sz="2600" dirty="0" smtClean="0">
                <a:solidFill>
                  <a:schemeClr val="tx2"/>
                </a:solidFill>
              </a:rPr>
              <a:t>After the Agency Action has been signed, send the Agency Action to the petitioner and interested parties.</a:t>
            </a:r>
          </a:p>
        </p:txBody>
      </p:sp>
      <p:sp>
        <p:nvSpPr>
          <p:cNvPr id="7" name="TextBox 6"/>
          <p:cNvSpPr txBox="1"/>
          <p:nvPr/>
        </p:nvSpPr>
        <p:spPr>
          <a:xfrm>
            <a:off x="919112" y="2590800"/>
            <a:ext cx="7310487"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solidFill>
              </a:rPr>
              <a:t>Enter Secured PDF documents into Oculus </a:t>
            </a:r>
          </a:p>
          <a:p>
            <a:pPr marL="285750" indent="-285750">
              <a:buFont typeface="Arial" panose="020B0604020202020204" pitchFamily="34" charset="0"/>
              <a:buChar char="•"/>
            </a:pPr>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Update the petition status in PA to “issued”</a:t>
            </a:r>
          </a:p>
          <a:p>
            <a:endParaRPr lang="en-US" sz="2400" dirty="0" smtClean="0">
              <a:solidFill>
                <a:schemeClr val="tx2"/>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7519" y="4191000"/>
            <a:ext cx="6453671" cy="1338403"/>
          </a:xfrm>
          <a:prstGeom prst="rect">
            <a:avLst/>
          </a:prstGeom>
        </p:spPr>
      </p:pic>
    </p:spTree>
    <p:extLst>
      <p:ext uri="{BB962C8B-B14F-4D97-AF65-F5344CB8AC3E}">
        <p14:creationId xmlns:p14="http://schemas.microsoft.com/office/powerpoint/2010/main" val="30035976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0800"/>
            <a:ext cx="990600" cy="457200"/>
          </a:xfrm>
        </p:spPr>
        <p:txBody>
          <a:bodyPr/>
          <a:lstStyle/>
          <a:p>
            <a:pPr>
              <a:defRPr/>
            </a:pPr>
            <a:fld id="{AA85C572-DFBC-4107-A9DC-D068232763FB}" type="slidenum">
              <a:rPr lang="en-US"/>
              <a:pPr>
                <a:defRPr/>
              </a:pPr>
              <a:t>44</a:t>
            </a:fld>
            <a:endParaRPr lang="en-US" dirty="0"/>
          </a:p>
        </p:txBody>
      </p:sp>
      <p:sp>
        <p:nvSpPr>
          <p:cNvPr id="14339" name="Rectangle 2"/>
          <p:cNvSpPr>
            <a:spLocks noGrp="1" noChangeArrowheads="1"/>
          </p:cNvSpPr>
          <p:nvPr>
            <p:ph type="title"/>
          </p:nvPr>
        </p:nvSpPr>
        <p:spPr>
          <a:xfrm>
            <a:off x="152400" y="304800"/>
            <a:ext cx="8839200" cy="685800"/>
          </a:xfrm>
        </p:spPr>
        <p:txBody>
          <a:bodyPr/>
          <a:lstStyle/>
          <a:p>
            <a:pPr algn="ctr" eaLnBrk="1" hangingPunct="1"/>
            <a:r>
              <a:rPr lang="en-US" sz="3500" dirty="0" smtClean="0">
                <a:latin typeface="Book Antiqua" pitchFamily="18" charset="0"/>
              </a:rPr>
              <a:t>Questions?</a:t>
            </a:r>
            <a:endParaRPr lang="en-US" dirty="0" smtClean="0">
              <a:latin typeface="Book Antiqua"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28800"/>
            <a:ext cx="9144000" cy="181774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33800"/>
            <a:ext cx="9144000" cy="2282980"/>
          </a:xfrm>
          <a:prstGeom prst="rect">
            <a:avLst/>
          </a:prstGeom>
        </p:spPr>
      </p:pic>
    </p:spTree>
    <p:extLst>
      <p:ext uri="{BB962C8B-B14F-4D97-AF65-F5344CB8AC3E}">
        <p14:creationId xmlns:p14="http://schemas.microsoft.com/office/powerpoint/2010/main" val="2433325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ook Antiqua" panose="02040602050305030304" pitchFamily="18" charset="0"/>
              </a:rPr>
              <a:t>ERP Applicant’s Handbook Vol I</a:t>
            </a:r>
            <a:endParaRPr lang="en-US" dirty="0">
              <a:latin typeface="Book Antiqua" panose="0204060205030503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456765"/>
            <a:ext cx="3652689" cy="4953000"/>
          </a:xfrm>
          <a:ln>
            <a:solidFill>
              <a:schemeClr val="tx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1405" y="1447800"/>
            <a:ext cx="3966411" cy="5257800"/>
          </a:xfrm>
          <a:prstGeom prst="rect">
            <a:avLst/>
          </a:prstGeom>
          <a:ln>
            <a:solidFill>
              <a:schemeClr val="tx1"/>
            </a:solidFill>
          </a:ln>
        </p:spPr>
      </p:pic>
    </p:spTree>
    <p:extLst>
      <p:ext uri="{BB962C8B-B14F-4D97-AF65-F5344CB8AC3E}">
        <p14:creationId xmlns:p14="http://schemas.microsoft.com/office/powerpoint/2010/main" val="2142287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0800"/>
            <a:ext cx="990600" cy="457200"/>
          </a:xfrm>
        </p:spPr>
        <p:txBody>
          <a:bodyPr/>
          <a:lstStyle/>
          <a:p>
            <a:pPr>
              <a:defRPr/>
            </a:pPr>
            <a:fld id="{AA85C572-DFBC-4107-A9DC-D068232763FB}" type="slidenum">
              <a:rPr lang="en-US"/>
              <a:pPr>
                <a:defRPr/>
              </a:pPr>
              <a:t>6</a:t>
            </a:fld>
            <a:endParaRPr lang="en-US" dirty="0"/>
          </a:p>
        </p:txBody>
      </p:sp>
      <p:sp>
        <p:nvSpPr>
          <p:cNvPr id="14339" name="Rectangle 2"/>
          <p:cNvSpPr>
            <a:spLocks noGrp="1" noChangeArrowheads="1"/>
          </p:cNvSpPr>
          <p:nvPr>
            <p:ph type="title"/>
          </p:nvPr>
        </p:nvSpPr>
        <p:spPr>
          <a:xfrm>
            <a:off x="152400" y="0"/>
            <a:ext cx="8839200" cy="990600"/>
          </a:xfrm>
        </p:spPr>
        <p:txBody>
          <a:bodyPr/>
          <a:lstStyle/>
          <a:p>
            <a:pPr algn="ctr" eaLnBrk="1" hangingPunct="1"/>
            <a:r>
              <a:rPr lang="en-US" sz="3500" dirty="0" smtClean="0">
                <a:latin typeface="Book Antiqua" pitchFamily="18" charset="0"/>
              </a:rPr>
              <a:t>1. Receive and Review Petition</a:t>
            </a:r>
            <a:endParaRPr lang="en-US" dirty="0" smtClean="0">
              <a:latin typeface="Book Antiqua"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981200"/>
            <a:ext cx="8212218" cy="3747124"/>
          </a:xfrm>
          <a:prstGeom prst="rect">
            <a:avLst/>
          </a:prstGeom>
        </p:spPr>
      </p:pic>
    </p:spTree>
    <p:extLst>
      <p:ext uri="{BB962C8B-B14F-4D97-AF65-F5344CB8AC3E}">
        <p14:creationId xmlns:p14="http://schemas.microsoft.com/office/powerpoint/2010/main" val="93399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839200" cy="682625"/>
          </a:xfrm>
        </p:spPr>
        <p:txBody>
          <a:bodyPr/>
          <a:lstStyle/>
          <a:p>
            <a:pPr algn="ctr"/>
            <a:r>
              <a:rPr lang="en-US" sz="3500" dirty="0" smtClean="0">
                <a:latin typeface="Book Antiqua" panose="02040602050305030304" pitchFamily="18" charset="0"/>
              </a:rPr>
              <a:t>Petition Form</a:t>
            </a:r>
            <a:endParaRPr lang="en-US" sz="3500" dirty="0">
              <a:latin typeface="Book Antiqua" panose="02040602050305030304" pitchFamily="18"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89366" y="1066800"/>
            <a:ext cx="4392434" cy="5676890"/>
          </a:xfrm>
          <a:ln>
            <a:solidFill>
              <a:schemeClr val="tx1"/>
            </a:solidFill>
          </a:ln>
        </p:spPr>
      </p:pic>
    </p:spTree>
    <p:extLst>
      <p:ext uri="{BB962C8B-B14F-4D97-AF65-F5344CB8AC3E}">
        <p14:creationId xmlns:p14="http://schemas.microsoft.com/office/powerpoint/2010/main" val="1508765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8153400" y="6400800"/>
            <a:ext cx="990600" cy="457200"/>
          </a:xfrm>
        </p:spPr>
        <p:txBody>
          <a:bodyPr/>
          <a:lstStyle/>
          <a:p>
            <a:pPr>
              <a:defRPr/>
            </a:pPr>
            <a:fld id="{AA85C572-DFBC-4107-A9DC-D068232763FB}" type="slidenum">
              <a:rPr lang="en-US"/>
              <a:pPr>
                <a:defRPr/>
              </a:pPr>
              <a:t>8</a:t>
            </a:fld>
            <a:endParaRPr lang="en-US" dirty="0"/>
          </a:p>
        </p:txBody>
      </p:sp>
      <p:sp>
        <p:nvSpPr>
          <p:cNvPr id="14339" name="Rectangle 2"/>
          <p:cNvSpPr>
            <a:spLocks noGrp="1" noChangeArrowheads="1"/>
          </p:cNvSpPr>
          <p:nvPr>
            <p:ph type="title"/>
          </p:nvPr>
        </p:nvSpPr>
        <p:spPr>
          <a:xfrm>
            <a:off x="152400" y="304800"/>
            <a:ext cx="8839200" cy="685800"/>
          </a:xfrm>
        </p:spPr>
        <p:txBody>
          <a:bodyPr/>
          <a:lstStyle/>
          <a:p>
            <a:pPr algn="ctr" eaLnBrk="1" hangingPunct="1"/>
            <a:r>
              <a:rPr lang="en-US" sz="3500" dirty="0" smtClean="0">
                <a:latin typeface="Book Antiqua" pitchFamily="18" charset="0"/>
              </a:rPr>
              <a:t>Petition Review</a:t>
            </a:r>
            <a:endParaRPr lang="en-US" dirty="0" smtClean="0">
              <a:latin typeface="Book Antiqua" pitchFamily="18" charset="0"/>
            </a:endParaRPr>
          </a:p>
        </p:txBody>
      </p:sp>
      <p:sp>
        <p:nvSpPr>
          <p:cNvPr id="5" name="TextBox 4"/>
          <p:cNvSpPr txBox="1"/>
          <p:nvPr/>
        </p:nvSpPr>
        <p:spPr>
          <a:xfrm>
            <a:off x="152400" y="1905000"/>
            <a:ext cx="8839200" cy="3877985"/>
          </a:xfrm>
          <a:prstGeom prst="rect">
            <a:avLst/>
          </a:prstGeom>
          <a:noFill/>
        </p:spPr>
        <p:txBody>
          <a:bodyPr wrap="square" rtlCol="0">
            <a:spAutoFit/>
          </a:bodyPr>
          <a:lstStyle/>
          <a:p>
            <a:r>
              <a:rPr lang="en-US" sz="2600" dirty="0" smtClean="0">
                <a:solidFill>
                  <a:schemeClr val="tx2"/>
                </a:solidFill>
              </a:rPr>
              <a:t>Review petition documents to determine if enough information is provided to conduct a site inspection</a:t>
            </a:r>
          </a:p>
          <a:p>
            <a:pPr marL="285750" indent="-285750">
              <a:buFont typeface="Arial" panose="020B0604020202020204" pitchFamily="34" charset="0"/>
              <a:buChar char="•"/>
            </a:pPr>
            <a:endParaRPr lang="en-US" sz="26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Is the fee amount submitted accurate?</a:t>
            </a:r>
            <a:br>
              <a:rPr lang="en-US" sz="2400" dirty="0" smtClean="0">
                <a:solidFill>
                  <a:schemeClr val="tx2"/>
                </a:solidFill>
              </a:rPr>
            </a:br>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Has permission been granted to access the site?</a:t>
            </a:r>
            <a:br>
              <a:rPr lang="en-US" sz="2400" dirty="0" smtClean="0">
                <a:solidFill>
                  <a:schemeClr val="tx2"/>
                </a:solidFill>
              </a:rPr>
            </a:br>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Were maps submitted with the petition?</a:t>
            </a:r>
            <a:br>
              <a:rPr lang="en-US" sz="2400" dirty="0" smtClean="0">
                <a:solidFill>
                  <a:schemeClr val="tx2"/>
                </a:solidFill>
              </a:rPr>
            </a:br>
            <a:endParaRPr lang="en-US" sz="2400" dirty="0" smtClean="0">
              <a:solidFill>
                <a:schemeClr val="tx2"/>
              </a:solidFill>
            </a:endParaRPr>
          </a:p>
          <a:p>
            <a:pPr marL="285750" indent="-285750">
              <a:buFont typeface="Arial" panose="020B0604020202020204" pitchFamily="34" charset="0"/>
              <a:buChar char="•"/>
            </a:pPr>
            <a:r>
              <a:rPr lang="en-US" sz="2400" dirty="0" smtClean="0">
                <a:solidFill>
                  <a:schemeClr val="tx2"/>
                </a:solidFill>
              </a:rPr>
              <a:t>Do the maps clearly demarcate boundaries?</a:t>
            </a:r>
          </a:p>
        </p:txBody>
      </p:sp>
    </p:spTree>
    <p:extLst>
      <p:ext uri="{BB962C8B-B14F-4D97-AF65-F5344CB8AC3E}">
        <p14:creationId xmlns:p14="http://schemas.microsoft.com/office/powerpoint/2010/main" val="34028677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682625"/>
          </a:xfrm>
        </p:spPr>
        <p:txBody>
          <a:bodyPr/>
          <a:lstStyle/>
          <a:p>
            <a:pPr algn="ctr"/>
            <a:r>
              <a:rPr lang="en-US" sz="3500" dirty="0" smtClean="0">
                <a:latin typeface="Book Antiqua" panose="02040602050305030304" pitchFamily="18" charset="0"/>
              </a:rPr>
              <a:t>Fee Schedule</a:t>
            </a:r>
            <a:endParaRPr lang="en-US" sz="3500" dirty="0">
              <a:latin typeface="Book Antiqua" panose="02040602050305030304" pitchFamily="18" charset="0"/>
            </a:endParaRPr>
          </a:p>
        </p:txBody>
      </p:sp>
      <p:sp>
        <p:nvSpPr>
          <p:cNvPr id="3" name="Content Placeholder 2"/>
          <p:cNvSpPr>
            <a:spLocks noGrp="1"/>
          </p:cNvSpPr>
          <p:nvPr>
            <p:ph idx="1"/>
          </p:nvPr>
        </p:nvSpPr>
        <p:spPr>
          <a:xfrm>
            <a:off x="879161" y="1143000"/>
            <a:ext cx="8001000" cy="1143000"/>
          </a:xfrm>
        </p:spPr>
        <p:txBody>
          <a:bodyPr/>
          <a:lstStyle/>
          <a:p>
            <a:r>
              <a:rPr lang="en-US" sz="2600" dirty="0" smtClean="0">
                <a:solidFill>
                  <a:schemeClr val="tx2"/>
                </a:solidFill>
                <a:latin typeface="Verdana" panose="020B0604030504040204" pitchFamily="34" charset="0"/>
                <a:ea typeface="Verdana" panose="020B0604030504040204" pitchFamily="34" charset="0"/>
                <a:cs typeface="Verdana" panose="020B0604030504040204" pitchFamily="34" charset="0"/>
              </a:rPr>
              <a:t>62-4.050 Procedures to Obtain Permits and Other Authorizations</a:t>
            </a:r>
            <a:endParaRPr lang="en-US" sz="2600"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320" y="2133600"/>
            <a:ext cx="8104682" cy="3048000"/>
          </a:xfrm>
          <a:prstGeom prst="rect">
            <a:avLst/>
          </a:prstGeom>
        </p:spPr>
      </p:pic>
      <p:sp>
        <p:nvSpPr>
          <p:cNvPr id="5" name="TextBox 4"/>
          <p:cNvSpPr txBox="1"/>
          <p:nvPr/>
        </p:nvSpPr>
        <p:spPr>
          <a:xfrm>
            <a:off x="914400" y="5181600"/>
            <a:ext cx="8077200" cy="1292662"/>
          </a:xfrm>
          <a:prstGeom prst="rect">
            <a:avLst/>
          </a:prstGeom>
          <a:noFill/>
        </p:spPr>
        <p:txBody>
          <a:bodyPr wrap="square" rtlCol="0">
            <a:spAutoFit/>
          </a:bodyPr>
          <a:lstStyle/>
          <a:p>
            <a:pPr marL="285750" indent="-285750">
              <a:buFont typeface="Arial" panose="020B0604020202020204" pitchFamily="34" charset="0"/>
              <a:buChar char="•"/>
            </a:pPr>
            <a:r>
              <a:rPr lang="en-US" sz="2600" dirty="0" smtClean="0">
                <a:solidFill>
                  <a:schemeClr val="tx2"/>
                </a:solidFill>
              </a:rPr>
              <a:t>If the project site is 320 acres, </a:t>
            </a:r>
            <a:br>
              <a:rPr lang="en-US" sz="2600" dirty="0" smtClean="0">
                <a:solidFill>
                  <a:schemeClr val="tx2"/>
                </a:solidFill>
              </a:rPr>
            </a:br>
            <a:r>
              <a:rPr lang="en-US" sz="2600" dirty="0" smtClean="0">
                <a:solidFill>
                  <a:schemeClr val="tx2"/>
                </a:solidFill>
              </a:rPr>
              <a:t>the total fee will be,</a:t>
            </a:r>
            <a:br>
              <a:rPr lang="en-US" sz="2600" dirty="0" smtClean="0">
                <a:solidFill>
                  <a:schemeClr val="tx2"/>
                </a:solidFill>
              </a:rPr>
            </a:br>
            <a:r>
              <a:rPr lang="en-US" sz="2600" u="sng" dirty="0" smtClean="0">
                <a:solidFill>
                  <a:schemeClr val="tx2"/>
                </a:solidFill>
              </a:rPr>
              <a:t>$2,110 + $290 + $290+ $290 = </a:t>
            </a:r>
            <a:r>
              <a:rPr lang="en-US" sz="2600" b="1" u="sng" dirty="0" smtClean="0">
                <a:solidFill>
                  <a:schemeClr val="tx2"/>
                </a:solidFill>
              </a:rPr>
              <a:t>$2,980</a:t>
            </a:r>
            <a:endParaRPr lang="en-US" sz="2600" b="1" u="sng" dirty="0">
              <a:solidFill>
                <a:schemeClr val="tx2"/>
              </a:solidFill>
            </a:endParaRPr>
          </a:p>
        </p:txBody>
      </p:sp>
    </p:spTree>
    <p:extLst>
      <p:ext uri="{BB962C8B-B14F-4D97-AF65-F5344CB8AC3E}">
        <p14:creationId xmlns:p14="http://schemas.microsoft.com/office/powerpoint/2010/main" val="1788497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13_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13_Eclips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6387</TotalTime>
  <Words>1462</Words>
  <Application>Microsoft Office PowerPoint</Application>
  <PresentationFormat>On-screen Show (4:3)</PresentationFormat>
  <Paragraphs>202</Paragraphs>
  <Slides>44</Slides>
  <Notes>41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0" baseType="lpstr">
      <vt:lpstr>Arial</vt:lpstr>
      <vt:lpstr>Book Antiqua</vt:lpstr>
      <vt:lpstr>Times New Roman</vt:lpstr>
      <vt:lpstr>Verdana</vt:lpstr>
      <vt:lpstr>13_Eclipse</vt:lpstr>
      <vt:lpstr>Document</vt:lpstr>
      <vt:lpstr>Mining and Mitigation Program</vt:lpstr>
      <vt:lpstr>Petition Process Flowchart</vt:lpstr>
      <vt:lpstr>Petition Process </vt:lpstr>
      <vt:lpstr>Specific Authority</vt:lpstr>
      <vt:lpstr>ERP Applicant’s Handbook Vol I</vt:lpstr>
      <vt:lpstr>1. Receive and Review Petition</vt:lpstr>
      <vt:lpstr>Petition Form</vt:lpstr>
      <vt:lpstr>Petition Review</vt:lpstr>
      <vt:lpstr>Fee Schedule</vt:lpstr>
      <vt:lpstr>No Trespassing!</vt:lpstr>
      <vt:lpstr>Examples of Maps (Scale)</vt:lpstr>
      <vt:lpstr>Examples of Maps (Soils)</vt:lpstr>
      <vt:lpstr>Petition Review Correspondence (Items Missing)</vt:lpstr>
      <vt:lpstr>Petition Review Correspondence (No Items Missing)</vt:lpstr>
      <vt:lpstr>Update Permitting Database</vt:lpstr>
      <vt:lpstr>Certified Survey? Approximate Delineation? Combination thereof?</vt:lpstr>
      <vt:lpstr>Map Submittals…Unacceptable*</vt:lpstr>
      <vt:lpstr>Map Submittals…Acceptable*</vt:lpstr>
      <vt:lpstr>Examples of Maps (Project Boundary) </vt:lpstr>
      <vt:lpstr>Examples of Maps (Project Boundary) </vt:lpstr>
      <vt:lpstr>Approximate Determinations  (Comparison Points)</vt:lpstr>
      <vt:lpstr>Comparison Points</vt:lpstr>
      <vt:lpstr> Specific Purpose Survey</vt:lpstr>
      <vt:lpstr>Specific Purpose Survey (Line Tables)</vt:lpstr>
      <vt:lpstr>Historical Aerial Images</vt:lpstr>
      <vt:lpstr>Infrared Aerial Images</vt:lpstr>
      <vt:lpstr>Online Resources</vt:lpstr>
      <vt:lpstr>Review Soil Survey</vt:lpstr>
      <vt:lpstr>Soil Survey Resources</vt:lpstr>
      <vt:lpstr>Example: Web Soil Survey Data</vt:lpstr>
      <vt:lpstr>2. Schedule and Conduct Site Inspection</vt:lpstr>
      <vt:lpstr>3. Post Inspection Correspondence</vt:lpstr>
      <vt:lpstr>Post Inspection Letter</vt:lpstr>
      <vt:lpstr>4. Map Review</vt:lpstr>
      <vt:lpstr>Map Legend</vt:lpstr>
      <vt:lpstr>Map Review</vt:lpstr>
      <vt:lpstr>5. Map Approval</vt:lpstr>
      <vt:lpstr>6. Notice of Proposed Agency Action</vt:lpstr>
      <vt:lpstr>7. Receive Proof of Publication</vt:lpstr>
      <vt:lpstr>Example: Proof of Publication</vt:lpstr>
      <vt:lpstr>8. Notice of Agency Action</vt:lpstr>
      <vt:lpstr>Notice of Agency Action</vt:lpstr>
      <vt:lpstr>Notice of Agency Action</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SETTLEMENT GUIDELINES FOR CIVIL AND ADMINISTRATIVE PENALTIES</dc:title>
  <dc:creator>morgan_l</dc:creator>
  <cp:lastModifiedBy>Bidwell, Charles</cp:lastModifiedBy>
  <cp:revision>655</cp:revision>
  <cp:lastPrinted>2015-06-03T20:54:24Z</cp:lastPrinted>
  <dcterms:created xsi:type="dcterms:W3CDTF">2005-08-15T21:38:01Z</dcterms:created>
  <dcterms:modified xsi:type="dcterms:W3CDTF">2015-06-04T14:34:19Z</dcterms:modified>
</cp:coreProperties>
</file>