
<file path=[Content_Types].xml><?xml version="1.0" encoding="utf-8"?>
<Types xmlns="http://schemas.openxmlformats.org/package/2006/content-types">
  <Default Extension="mpg" ContentType="video/mpeg"/>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2"/>
  </p:notesMasterIdLst>
  <p:sldIdLst>
    <p:sldId id="276" r:id="rId2"/>
    <p:sldId id="295" r:id="rId3"/>
    <p:sldId id="275" r:id="rId4"/>
    <p:sldId id="279" r:id="rId5"/>
    <p:sldId id="303" r:id="rId6"/>
    <p:sldId id="301" r:id="rId7"/>
    <p:sldId id="277" r:id="rId8"/>
    <p:sldId id="258" r:id="rId9"/>
    <p:sldId id="287" r:id="rId10"/>
    <p:sldId id="280" r:id="rId11"/>
    <p:sldId id="260" r:id="rId12"/>
    <p:sldId id="286" r:id="rId13"/>
    <p:sldId id="283" r:id="rId14"/>
    <p:sldId id="261" r:id="rId15"/>
    <p:sldId id="285" r:id="rId16"/>
    <p:sldId id="284" r:id="rId17"/>
    <p:sldId id="302" r:id="rId18"/>
    <p:sldId id="265" r:id="rId19"/>
    <p:sldId id="288" r:id="rId20"/>
    <p:sldId id="289" r:id="rId21"/>
    <p:sldId id="262" r:id="rId22"/>
    <p:sldId id="290" r:id="rId23"/>
    <p:sldId id="291" r:id="rId24"/>
    <p:sldId id="263" r:id="rId25"/>
    <p:sldId id="292" r:id="rId26"/>
    <p:sldId id="274" r:id="rId27"/>
    <p:sldId id="264" r:id="rId28"/>
    <p:sldId id="298" r:id="rId29"/>
    <p:sldId id="293" r:id="rId30"/>
    <p:sldId id="267" r:id="rId31"/>
    <p:sldId id="299" r:id="rId32"/>
    <p:sldId id="297" r:id="rId33"/>
    <p:sldId id="268" r:id="rId34"/>
    <p:sldId id="300" r:id="rId35"/>
    <p:sldId id="296" r:id="rId36"/>
    <p:sldId id="269" r:id="rId37"/>
    <p:sldId id="304" r:id="rId38"/>
    <p:sldId id="306" r:id="rId39"/>
    <p:sldId id="305" r:id="rId40"/>
    <p:sldId id="27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1076" autoAdjust="0"/>
    <p:restoredTop sz="87771" autoAdjust="0"/>
  </p:normalViewPr>
  <p:slideViewPr>
    <p:cSldViewPr>
      <p:cViewPr>
        <p:scale>
          <a:sx n="70" d="100"/>
          <a:sy n="70" d="100"/>
        </p:scale>
        <p:origin x="-72" y="-10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8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4C22CD-1ABC-48E0-B56F-C3006D21BEA7}" type="datetimeFigureOut">
              <a:rPr lang="en-US" smtClean="0"/>
              <a:pPr/>
              <a:t>9/7/2015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1B043C-CF69-4353-BC9A-A839F9D46545}" type="slidenum">
              <a:rPr lang="en-US" smtClean="0"/>
              <a:pPr/>
              <a:t>‹#›</a:t>
            </a:fld>
            <a:endParaRPr lang="en-US"/>
          </a:p>
        </p:txBody>
      </p:sp>
    </p:spTree>
    <p:extLst>
      <p:ext uri="{BB962C8B-B14F-4D97-AF65-F5344CB8AC3E}">
        <p14:creationId xmlns:p14="http://schemas.microsoft.com/office/powerpoint/2010/main" val="2322306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pPr/>
              <a:t>8</a:t>
            </a:fld>
            <a:endParaRPr lang="en-US"/>
          </a:p>
        </p:txBody>
      </p:sp>
    </p:spTree>
    <p:extLst>
      <p:ext uri="{BB962C8B-B14F-4D97-AF65-F5344CB8AC3E}">
        <p14:creationId xmlns:p14="http://schemas.microsoft.com/office/powerpoint/2010/main" val="916868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pPr/>
              <a:t>9</a:t>
            </a:fld>
            <a:endParaRPr lang="en-US"/>
          </a:p>
        </p:txBody>
      </p:sp>
    </p:spTree>
    <p:extLst>
      <p:ext uri="{BB962C8B-B14F-4D97-AF65-F5344CB8AC3E}">
        <p14:creationId xmlns:p14="http://schemas.microsoft.com/office/powerpoint/2010/main" val="916868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ABF8951F-F325-44F3-974E-AC36A30AC963}" type="datetimeFigureOut">
              <a:rPr lang="en-US" smtClean="0"/>
              <a:pPr/>
              <a:t>9/7/2015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4608C-220D-4AEB-96A3-AE619099B492}" type="slidenum">
              <a:rPr lang="en-US" smtClean="0"/>
              <a:pPr/>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F8951F-F325-44F3-974E-AC36A30AC963}" type="datetimeFigureOut">
              <a:rPr lang="en-US" smtClean="0"/>
              <a:pPr/>
              <a:t>9/7/2015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ABF8951F-F325-44F3-974E-AC36A30AC963}" type="datetimeFigureOut">
              <a:rPr lang="en-US" smtClean="0"/>
              <a:pPr/>
              <a:t>9/7/2015</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1CA4608C-220D-4AEB-96A3-AE619099B49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F8951F-F325-44F3-974E-AC36A30AC963}" type="datetimeFigureOut">
              <a:rPr lang="en-US" smtClean="0"/>
              <a:pPr/>
              <a:t>9/7/2015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F8951F-F325-44F3-974E-AC36A30AC963}" type="datetimeFigureOut">
              <a:rPr lang="en-US" smtClean="0"/>
              <a:pPr/>
              <a:t>9/7/2015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F8951F-F325-44F3-974E-AC36A30AC963}" type="datetimeFigureOut">
              <a:rPr lang="en-US" smtClean="0"/>
              <a:pPr/>
              <a:t>9/7/2015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F8951F-F325-44F3-974E-AC36A30AC963}" type="datetimeFigureOut">
              <a:rPr lang="en-US" smtClean="0"/>
              <a:pPr/>
              <a:t>9/7/2015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F8951F-F325-44F3-974E-AC36A30AC963}" type="datetimeFigureOut">
              <a:rPr lang="en-US" smtClean="0"/>
              <a:pPr/>
              <a:t>9/7/2015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4608C-220D-4AEB-96A3-AE619099B492}"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ABF8951F-F325-44F3-974E-AC36A30AC963}" type="datetimeFigureOut">
              <a:rPr lang="en-US" smtClean="0"/>
              <a:pPr/>
              <a:t>9/7/2015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4608C-220D-4AEB-96A3-AE619099B492}"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F8951F-F325-44F3-974E-AC36A30AC963}" type="datetimeFigureOut">
              <a:rPr lang="en-US" smtClean="0"/>
              <a:pPr/>
              <a:t>9/7/2015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F8951F-F325-44F3-974E-AC36A30AC963}" type="datetimeFigureOut">
              <a:rPr lang="en-US" smtClean="0"/>
              <a:pPr/>
              <a:t>9/7/2015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ABF8951F-F325-44F3-974E-AC36A30AC963}" type="datetimeFigureOut">
              <a:rPr lang="en-US" smtClean="0"/>
              <a:pPr/>
              <a:t>9/7/2015</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1CA4608C-220D-4AEB-96A3-AE619099B49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g"/><Relationship Id="rId1" Type="http://schemas.microsoft.com/office/2007/relationships/media" Target="../media/media1.mp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microsoft.com/office/2007/relationships/media" Target="../media/media5.wav"/><Relationship Id="rId7" Type="http://schemas.openxmlformats.org/officeDocument/2006/relationships/image" Target="../media/image7.jpe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audio" Target="../media/media5.wav"/><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0.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2.png"/><Relationship Id="rId5" Type="http://schemas.openxmlformats.org/officeDocument/2006/relationships/image" Target="../media/image13.jpe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2.png"/><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2.pn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2.mp3"/><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yYates Creek Movie.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3680" y="0"/>
            <a:ext cx="9611360" cy="6858000"/>
          </a:xfrm>
          <a:prstGeom prst="rect">
            <a:avLst/>
          </a:prstGeom>
        </p:spPr>
      </p:pic>
    </p:spTree>
    <p:extLst>
      <p:ext uri="{BB962C8B-B14F-4D97-AF65-F5344CB8AC3E}">
        <p14:creationId xmlns:p14="http://schemas.microsoft.com/office/powerpoint/2010/main" val="1985041215"/>
      </p:ext>
    </p:extLst>
  </p:cSld>
  <p:clrMapOvr>
    <a:masterClrMapping/>
  </p:clrMapOvr>
  <mc:AlternateContent xmlns:mc="http://schemas.openxmlformats.org/markup-compatibility/2006" xmlns:p14="http://schemas.microsoft.com/office/powerpoint/2010/main">
    <mc:Choice Requires="p14">
      <p:transition p14:dur="10" advClick="0" advTm="2000">
        <p:fade/>
      </p:transition>
    </mc:Choice>
    <mc:Fallback xmlns="">
      <p:transition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72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Blue Heron">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5"/>
          <a:stretch>
            <a:fillRect/>
          </a:stretch>
        </p:blipFill>
        <p:spPr>
          <a:xfrm>
            <a:off x="-609600" y="5715000"/>
            <a:ext cx="609600" cy="609600"/>
          </a:xfrm>
          <a:prstGeom prst="rect">
            <a:avLst/>
          </a:prstGeom>
        </p:spPr>
      </p:pic>
    </p:spTree>
    <p:extLst>
      <p:ext uri="{BB962C8B-B14F-4D97-AF65-F5344CB8AC3E}">
        <p14:creationId xmlns:p14="http://schemas.microsoft.com/office/powerpoint/2010/main" val="2029867254"/>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Rebecca\Pictures\yates creek\Two Bir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19" y="0"/>
            <a:ext cx="914107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569030"/>
      </p:ext>
    </p:extLst>
  </p:cSld>
  <p:clrMapOvr>
    <a:masterClrMapping/>
  </p:clrMapOvr>
  <mc:AlternateContent xmlns:mc="http://schemas.openxmlformats.org/markup-compatibility/2006" xmlns:p14="http://schemas.microsoft.com/office/powerpoint/2010/main">
    <mc:Choice Requires="p14">
      <p:transition spd="slow" p14:dur="2000" advTm="7000">
        <p:fade/>
      </p:transition>
    </mc:Choice>
    <mc:Fallback xmlns="">
      <p:transition spd="slow" advTm="7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ctr"/>
            <a:r>
              <a:rPr lang="en-US" sz="4400" dirty="0" smtClean="0"/>
              <a:t>Background</a:t>
            </a:r>
            <a:endParaRPr lang="en-US" sz="4400" dirty="0"/>
          </a:p>
        </p:txBody>
      </p:sp>
      <p:sp>
        <p:nvSpPr>
          <p:cNvPr id="4" name="TextBox 3"/>
          <p:cNvSpPr txBox="1"/>
          <p:nvPr/>
        </p:nvSpPr>
        <p:spPr>
          <a:xfrm>
            <a:off x="345743" y="2458309"/>
            <a:ext cx="4572000" cy="2677656"/>
          </a:xfrm>
          <a:prstGeom prst="rect">
            <a:avLst/>
          </a:prstGeom>
          <a:noFill/>
        </p:spPr>
        <p:txBody>
          <a:bodyPr wrap="square" rtlCol="0">
            <a:spAutoFit/>
          </a:bodyPr>
          <a:lstStyle/>
          <a:p>
            <a:r>
              <a:rPr lang="en-US" sz="2800" dirty="0" smtClean="0">
                <a:solidFill>
                  <a:srgbClr val="FFFFFF"/>
                </a:solidFill>
              </a:rPr>
              <a:t>The Yates Creek watershed  consists of 270+ acres of undeveloped wetlands and uplands that harken back to “Old Florida” in its earliest, most pristine days</a:t>
            </a: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38"/>
          <a:stretch/>
        </p:blipFill>
        <p:spPr bwMode="auto">
          <a:xfrm>
            <a:off x="5257800" y="1828800"/>
            <a:ext cx="3462337" cy="4585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035291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0749"/>
            <a:ext cx="8839200" cy="1143000"/>
          </a:xfrm>
        </p:spPr>
        <p:txBody>
          <a:bodyPr>
            <a:normAutofit/>
          </a:bodyPr>
          <a:lstStyle/>
          <a:p>
            <a:pPr algn="ctr"/>
            <a:r>
              <a:rPr lang="en-US" sz="4000" dirty="0" smtClean="0"/>
              <a:t>YATES CREEK PROPERTY BOUNDARIES</a:t>
            </a: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864" y="1295400"/>
            <a:ext cx="7476191" cy="5257143"/>
          </a:xfrm>
          <a:prstGeom prst="rect">
            <a:avLst/>
          </a:prstGeom>
        </p:spPr>
      </p:pic>
    </p:spTree>
    <p:extLst>
      <p:ext uri="{BB962C8B-B14F-4D97-AF65-F5344CB8AC3E}">
        <p14:creationId xmlns:p14="http://schemas.microsoft.com/office/powerpoint/2010/main" val="124713829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864" y="1295400"/>
            <a:ext cx="7476191" cy="5257143"/>
          </a:xfrm>
          <a:prstGeom prst="rect">
            <a:avLst/>
          </a:prstGeom>
        </p:spPr>
      </p:pic>
      <p:pic>
        <p:nvPicPr>
          <p:cNvPr id="5" name="Osprey">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5"/>
          <a:stretch>
            <a:fillRect/>
          </a:stretch>
        </p:blipFill>
        <p:spPr>
          <a:xfrm>
            <a:off x="-762000" y="3487003"/>
            <a:ext cx="609600" cy="609600"/>
          </a:xfrm>
          <a:prstGeom prst="rect">
            <a:avLst/>
          </a:prstGeom>
        </p:spPr>
      </p:pic>
      <p:sp>
        <p:nvSpPr>
          <p:cNvPr id="6" name="Title 1"/>
          <p:cNvSpPr>
            <a:spLocks noGrp="1"/>
          </p:cNvSpPr>
          <p:nvPr>
            <p:ph type="title"/>
          </p:nvPr>
        </p:nvSpPr>
        <p:spPr>
          <a:xfrm>
            <a:off x="152400" y="80749"/>
            <a:ext cx="8839200" cy="1143000"/>
          </a:xfrm>
        </p:spPr>
        <p:txBody>
          <a:bodyPr>
            <a:normAutofit/>
          </a:bodyPr>
          <a:lstStyle/>
          <a:p>
            <a:pPr algn="ctr"/>
            <a:r>
              <a:rPr lang="en-US" sz="4000" dirty="0" smtClean="0"/>
              <a:t>YATES CREEK PROPERTY BOUNDARIES</a:t>
            </a:r>
            <a:endParaRPr lang="en-US" sz="4000" dirty="0"/>
          </a:p>
        </p:txBody>
      </p:sp>
    </p:spTree>
    <p:extLst>
      <p:ext uri="{BB962C8B-B14F-4D97-AF65-F5344CB8AC3E}">
        <p14:creationId xmlns:p14="http://schemas.microsoft.com/office/powerpoint/2010/main" val="37791813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Rebecca\Pictures\yates creek\Ospre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24"/>
            <a:ext cx="9144000" cy="685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180679"/>
      </p:ext>
    </p:extLst>
  </p:cSld>
  <p:clrMapOvr>
    <a:masterClrMapping/>
  </p:clrMapOvr>
  <mc:AlternateContent xmlns:mc="http://schemas.openxmlformats.org/markup-compatibility/2006" xmlns:p14="http://schemas.microsoft.com/office/powerpoint/2010/main">
    <mc:Choice Requires="p14">
      <p:transition spd="slow" p14:dur="3000" advTm="4000">
        <p:fade/>
      </p:transition>
    </mc:Choice>
    <mc:Fallback xmlns="">
      <p:transition spd="slow" advTm="4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84238"/>
          </a:xfrm>
        </p:spPr>
        <p:txBody>
          <a:bodyPr>
            <a:normAutofit/>
          </a:bodyPr>
          <a:lstStyle/>
          <a:p>
            <a:pPr algn="ctr"/>
            <a:r>
              <a:rPr lang="en-US" sz="4400" dirty="0" smtClean="0"/>
              <a:t>Project Purpose</a:t>
            </a:r>
            <a:endParaRPr lang="en-US" sz="4400" dirty="0"/>
          </a:p>
        </p:txBody>
      </p:sp>
      <p:sp>
        <p:nvSpPr>
          <p:cNvPr id="4" name="TextBox 3"/>
          <p:cNvSpPr txBox="1"/>
          <p:nvPr/>
        </p:nvSpPr>
        <p:spPr>
          <a:xfrm>
            <a:off x="685800" y="4648200"/>
            <a:ext cx="7862990" cy="1815882"/>
          </a:xfrm>
          <a:prstGeom prst="rect">
            <a:avLst/>
          </a:prstGeom>
          <a:noFill/>
        </p:spPr>
        <p:txBody>
          <a:bodyPr wrap="square" rtlCol="0">
            <a:spAutoFit/>
          </a:bodyPr>
          <a:lstStyle/>
          <a:p>
            <a:pPr algn="ctr"/>
            <a:r>
              <a:rPr lang="en-US" sz="2800" dirty="0" smtClean="0"/>
              <a:t>Conservation and preservation of the Yates Creek watershed for the purpose of providing educational and recreational facilities for Taylor County and the surrounding areas</a:t>
            </a:r>
            <a:endParaRPr lang="en-US" sz="2800" dirty="0"/>
          </a:p>
        </p:txBody>
      </p:sp>
      <p:pic>
        <p:nvPicPr>
          <p:cNvPr id="2051" name="Picture 3" descr="C:\Users\Rebecca\Pictures\Yeates creek final\DSC_037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77" t="7780" r="3268" b="6342"/>
          <a:stretch/>
        </p:blipFill>
        <p:spPr bwMode="auto">
          <a:xfrm>
            <a:off x="533400" y="1400033"/>
            <a:ext cx="4763068" cy="297521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Rebecca\Pictures\yates creek\Flowers.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3560" b="9717"/>
          <a:stretch/>
        </p:blipFill>
        <p:spPr bwMode="auto">
          <a:xfrm>
            <a:off x="5638801" y="1400033"/>
            <a:ext cx="2909990" cy="2975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00744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84238"/>
          </a:xfrm>
        </p:spPr>
        <p:txBody>
          <a:bodyPr>
            <a:normAutofit/>
          </a:bodyPr>
          <a:lstStyle/>
          <a:p>
            <a:pPr algn="ctr"/>
            <a:r>
              <a:rPr lang="en-US" sz="4400" dirty="0" smtClean="0"/>
              <a:t>Project Purpose</a:t>
            </a:r>
            <a:endParaRPr lang="en-US" sz="4400" dirty="0"/>
          </a:p>
        </p:txBody>
      </p:sp>
      <p:sp>
        <p:nvSpPr>
          <p:cNvPr id="4" name="TextBox 3"/>
          <p:cNvSpPr txBox="1"/>
          <p:nvPr/>
        </p:nvSpPr>
        <p:spPr>
          <a:xfrm>
            <a:off x="685800" y="4648200"/>
            <a:ext cx="7862990" cy="1815882"/>
          </a:xfrm>
          <a:prstGeom prst="rect">
            <a:avLst/>
          </a:prstGeom>
          <a:noFill/>
        </p:spPr>
        <p:txBody>
          <a:bodyPr wrap="square" rtlCol="0">
            <a:spAutoFit/>
          </a:bodyPr>
          <a:lstStyle/>
          <a:p>
            <a:pPr algn="ctr"/>
            <a:r>
              <a:rPr lang="en-US" sz="2800" dirty="0" smtClean="0"/>
              <a:t>Conservation and preservation of the Yates Creek watershed for the purpose of providing educational and recreational facilities for Taylor County and the surrounding areas</a:t>
            </a:r>
            <a:endParaRPr lang="en-US" sz="2800" dirty="0"/>
          </a:p>
        </p:txBody>
      </p:sp>
      <p:pic>
        <p:nvPicPr>
          <p:cNvPr id="2051" name="Picture 3" descr="C:\Users\Rebecca\Pictures\Yeates creek final\DSC_0377.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077" t="7780" r="3268" b="6342"/>
          <a:stretch/>
        </p:blipFill>
        <p:spPr bwMode="auto">
          <a:xfrm>
            <a:off x="533400" y="1400033"/>
            <a:ext cx="4763068" cy="297521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Rebecca\Pictures\yates creek\Flowers.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3560" b="9717"/>
          <a:stretch/>
        </p:blipFill>
        <p:spPr bwMode="auto">
          <a:xfrm>
            <a:off x="5638801" y="1400033"/>
            <a:ext cx="2909990" cy="2975212"/>
          </a:xfrm>
          <a:prstGeom prst="rect">
            <a:avLst/>
          </a:prstGeom>
          <a:noFill/>
          <a:extLst>
            <a:ext uri="{909E8E84-426E-40DD-AFC4-6F175D3DCCD1}">
              <a14:hiddenFill xmlns:a14="http://schemas.microsoft.com/office/drawing/2010/main">
                <a:solidFill>
                  <a:srgbClr val="FFFFFF"/>
                </a:solidFill>
              </a14:hiddenFill>
            </a:ext>
          </a:extLst>
        </p:spPr>
      </p:pic>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14:fade out="500"/>
                </p14:media>
              </p:ext>
            </p:extLst>
          </p:nvPr>
        </p:nvPicPr>
        <p:blipFill>
          <a:blip r:embed="rId9"/>
          <a:stretch>
            <a:fillRect/>
          </a:stretch>
        </p:blipFill>
        <p:spPr>
          <a:xfrm>
            <a:off x="-1205552" y="3204949"/>
            <a:ext cx="609600" cy="609600"/>
          </a:xfrm>
          <a:prstGeom prst="rect">
            <a:avLst/>
          </a:prstGeom>
        </p:spPr>
      </p:pic>
      <p:pic>
        <p:nvPicPr>
          <p:cNvPr id="7" name="Recorded Sound">
            <a:hlinkClick r:id="" action="ppaction://media"/>
          </p:cNvPr>
          <p:cNvPicPr>
            <a:picLocks noChangeAspect="1"/>
          </p:cNvPicPr>
          <p:nvPr>
            <a:audioFile r:link="rId4"/>
            <p:extLst>
              <p:ext uri="{DAA4B4D4-6D71-4841-9C94-3DE7FCFB9230}">
                <p14:media xmlns:p14="http://schemas.microsoft.com/office/powerpoint/2010/main" r:embed="rId3">
                  <p14:fade out="500"/>
                </p14:media>
              </p:ext>
            </p:extLst>
          </p:nvPr>
        </p:nvPicPr>
        <p:blipFill>
          <a:blip r:embed="rId9"/>
          <a:stretch>
            <a:fillRect/>
          </a:stretch>
        </p:blipFill>
        <p:spPr>
          <a:xfrm>
            <a:off x="-1205552" y="4338850"/>
            <a:ext cx="609600" cy="609600"/>
          </a:xfrm>
          <a:prstGeom prst="rect">
            <a:avLst/>
          </a:prstGeom>
        </p:spPr>
      </p:pic>
    </p:spTree>
    <p:extLst>
      <p:ext uri="{BB962C8B-B14F-4D97-AF65-F5344CB8AC3E}">
        <p14:creationId xmlns:p14="http://schemas.microsoft.com/office/powerpoint/2010/main" val="675417703"/>
      </p:ext>
    </p:extLst>
  </p:cSld>
  <p:clrMapOvr>
    <a:masterClrMapping/>
  </p:clrMapOvr>
  <mc:AlternateContent xmlns:mc="http://schemas.openxmlformats.org/markup-compatibility/2006" xmlns:p14="http://schemas.microsoft.com/office/powerpoint/2010/main">
    <mc:Choice Requires="p14">
      <p:transition p14:dur="1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0" fill="hold" display="0">
                  <p:stCondLst>
                    <p:cond delay="indefinite"/>
                  </p:stCondLst>
                  <p:endCondLst>
                    <p:cond evt="onStopAudio" delay="0">
                      <p:tgtEl>
                        <p:sldTgt/>
                      </p:tgtEl>
                    </p:cond>
                  </p:endCondLst>
                </p:cTn>
                <p:tgtEl>
                  <p:spTgt spid="6"/>
                </p:tgtEl>
              </p:cMediaNode>
            </p:audio>
            <p:audio>
              <p:cMediaNode vol="100000" numSld="999">
                <p:cTn id="11"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Rebecca\Pictures\yates creek\Hook Bills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75"/>
            <a:ext cx="9252787" cy="685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777268"/>
      </p:ext>
    </p:extLst>
  </p:cSld>
  <p:clrMapOvr>
    <a:masterClrMapping/>
  </p:clrMapOvr>
  <mc:AlternateContent xmlns:mc="http://schemas.openxmlformats.org/markup-compatibility/2006" xmlns:p14="http://schemas.microsoft.com/office/powerpoint/2010/main">
    <mc:Choice Requires="p14">
      <p:transition spd="slow" p14:dur="2000" advTm="5000">
        <p:fade/>
      </p:transition>
    </mc:Choice>
    <mc:Fallback xmlns="">
      <p:transition spd="slow" advTm="5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152400"/>
            <a:ext cx="8229600" cy="1143000"/>
          </a:xfrm>
        </p:spPr>
        <p:txBody>
          <a:bodyPr>
            <a:normAutofit/>
          </a:bodyPr>
          <a:lstStyle/>
          <a:p>
            <a:pPr algn="ctr"/>
            <a:r>
              <a:rPr lang="en-US" sz="4400" dirty="0" smtClean="0"/>
              <a:t>Project Components</a:t>
            </a:r>
            <a:endParaRPr lang="en-US" sz="4400" dirty="0"/>
          </a:p>
        </p:txBody>
      </p:sp>
      <p:pic>
        <p:nvPicPr>
          <p:cNvPr id="3074" name="Picture 2" descr="C:\Users\Rebecca\Pictures\Yeates creek final\DSC_033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784" t="20721" r="17853"/>
          <a:stretch/>
        </p:blipFill>
        <p:spPr bwMode="auto">
          <a:xfrm>
            <a:off x="1638300" y="1600200"/>
            <a:ext cx="5867400" cy="38561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8600" y="5638800"/>
            <a:ext cx="8686800" cy="954107"/>
          </a:xfrm>
          <a:prstGeom prst="rect">
            <a:avLst/>
          </a:prstGeom>
          <a:noFill/>
        </p:spPr>
        <p:txBody>
          <a:bodyPr wrap="square" rtlCol="0">
            <a:spAutoFit/>
          </a:bodyPr>
          <a:lstStyle/>
          <a:p>
            <a:pPr algn="ctr"/>
            <a:r>
              <a:rPr lang="en-US" sz="2800" dirty="0" smtClean="0"/>
              <a:t>This would be the only public boat ramp </a:t>
            </a:r>
          </a:p>
          <a:p>
            <a:pPr algn="ctr"/>
            <a:r>
              <a:rPr lang="en-US" sz="2800" dirty="0" smtClean="0"/>
              <a:t> along 10 miles of this portion of the Gulf Coast</a:t>
            </a:r>
            <a:endParaRPr lang="en-US" sz="2800" dirty="0"/>
          </a:p>
        </p:txBody>
      </p:sp>
    </p:spTree>
    <p:extLst>
      <p:ext uri="{BB962C8B-B14F-4D97-AF65-F5344CB8AC3E}">
        <p14:creationId xmlns:p14="http://schemas.microsoft.com/office/powerpoint/2010/main" val="161676421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5638800"/>
            <a:ext cx="8686800" cy="954107"/>
          </a:xfrm>
          <a:prstGeom prst="rect">
            <a:avLst/>
          </a:prstGeom>
          <a:noFill/>
        </p:spPr>
        <p:txBody>
          <a:bodyPr wrap="square" rtlCol="0">
            <a:spAutoFit/>
          </a:bodyPr>
          <a:lstStyle/>
          <a:p>
            <a:pPr algn="ctr"/>
            <a:r>
              <a:rPr lang="en-US" sz="2800" dirty="0" smtClean="0"/>
              <a:t>This would be the only public boat ramp</a:t>
            </a:r>
          </a:p>
          <a:p>
            <a:pPr algn="ctr"/>
            <a:r>
              <a:rPr lang="en-US" sz="2800" dirty="0" smtClean="0"/>
              <a:t> along 10 miles of this portion of the Gulf Coast</a:t>
            </a:r>
            <a:endParaRPr lang="en-US" sz="2800" dirty="0"/>
          </a:p>
        </p:txBody>
      </p:sp>
      <p:pic>
        <p:nvPicPr>
          <p:cNvPr id="8" name="Recorded Sound">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4"/>
          <a:stretch>
            <a:fillRect/>
          </a:stretch>
        </p:blipFill>
        <p:spPr>
          <a:xfrm>
            <a:off x="-838200" y="3810000"/>
            <a:ext cx="609600" cy="609600"/>
          </a:xfrm>
          <a:prstGeom prst="rect">
            <a:avLst/>
          </a:prstGeom>
        </p:spPr>
      </p:pic>
      <p:sp>
        <p:nvSpPr>
          <p:cNvPr id="9" name="Title 1"/>
          <p:cNvSpPr txBox="1">
            <a:spLocks/>
          </p:cNvSpPr>
          <p:nvPr/>
        </p:nvSpPr>
        <p:spPr>
          <a:xfrm>
            <a:off x="457200" y="152400"/>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pPr algn="ctr"/>
            <a:r>
              <a:rPr lang="en-US" sz="4400" dirty="0" smtClean="0"/>
              <a:t>Project Components</a:t>
            </a:r>
            <a:endParaRPr lang="en-US" sz="4400" dirty="0"/>
          </a:p>
        </p:txBody>
      </p:sp>
      <p:pic>
        <p:nvPicPr>
          <p:cNvPr id="11" name="Picture 2" descr="C:\Users\Rebecca\Pictures\Yeates creek final\DSC_0336.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784" t="20721" r="17853"/>
          <a:stretch/>
        </p:blipFill>
        <p:spPr bwMode="auto">
          <a:xfrm>
            <a:off x="1638300" y="1600200"/>
            <a:ext cx="5867400" cy="3856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708313"/>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Rebecca\Pictures\yates creek\e blue bird.jpg"/>
          <p:cNvPicPr>
            <a:picLocks noChangeAspect="1" noChangeArrowheads="1"/>
          </p:cNvPicPr>
          <p:nvPr/>
        </p:nvPicPr>
        <p:blipFill rotWithShape="1">
          <a:blip r:embed="rId2">
            <a:extLst>
              <a:ext uri="{28A0092B-C50C-407E-A947-70E740481C1C}">
                <a14:useLocalDpi xmlns:a14="http://schemas.microsoft.com/office/drawing/2010/main" val="0"/>
              </a:ext>
            </a:extLst>
          </a:blip>
          <a:srcRect l="9491" r="12398"/>
          <a:stretch/>
        </p:blipFill>
        <p:spPr bwMode="auto">
          <a:xfrm>
            <a:off x="3412" y="-1143031"/>
            <a:ext cx="9369188" cy="800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770392"/>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199" y="152400"/>
            <a:ext cx="8229600" cy="1143000"/>
          </a:xfrm>
        </p:spPr>
        <p:txBody>
          <a:bodyPr>
            <a:normAutofit/>
          </a:bodyPr>
          <a:lstStyle/>
          <a:p>
            <a:pPr algn="ctr"/>
            <a:r>
              <a:rPr lang="en-US" sz="4400" dirty="0" smtClean="0"/>
              <a:t>Project Components</a:t>
            </a:r>
            <a:endParaRPr lang="en-US" sz="4400" dirty="0"/>
          </a:p>
        </p:txBody>
      </p:sp>
      <p:sp>
        <p:nvSpPr>
          <p:cNvPr id="6" name="TextBox 5"/>
          <p:cNvSpPr txBox="1"/>
          <p:nvPr/>
        </p:nvSpPr>
        <p:spPr>
          <a:xfrm>
            <a:off x="208158" y="1600200"/>
            <a:ext cx="8686799" cy="830997"/>
          </a:xfrm>
          <a:prstGeom prst="rect">
            <a:avLst/>
          </a:prstGeom>
          <a:noFill/>
        </p:spPr>
        <p:txBody>
          <a:bodyPr wrap="square" rtlCol="0">
            <a:spAutoFit/>
          </a:bodyPr>
          <a:lstStyle/>
          <a:p>
            <a:pPr algn="ctr"/>
            <a:r>
              <a:rPr lang="en-US" sz="2400" dirty="0" smtClean="0"/>
              <a:t>The Boardwalk/Nature Trail and Wildlife Viewing Stations would enable the public to unobtrusively enjoy nature</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9066"/>
          <a:stretch/>
        </p:blipFill>
        <p:spPr bwMode="auto">
          <a:xfrm>
            <a:off x="4551558" y="2895600"/>
            <a:ext cx="4363841" cy="3665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Rebecca\Pictures\yates creek\DSC_050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16" t="324" r="17097" b="-324"/>
          <a:stretch/>
        </p:blipFill>
        <p:spPr bwMode="auto">
          <a:xfrm>
            <a:off x="296729" y="2921190"/>
            <a:ext cx="4103536" cy="3641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5726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9066"/>
          <a:stretch/>
        </p:blipFill>
        <p:spPr bwMode="auto">
          <a:xfrm>
            <a:off x="4551558" y="2895600"/>
            <a:ext cx="4363841" cy="3665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Rebecca\Pictures\yates creek\DSC_0504.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516" t="324" r="17097" b="-324"/>
          <a:stretch/>
        </p:blipFill>
        <p:spPr bwMode="auto">
          <a:xfrm>
            <a:off x="296729" y="2921190"/>
            <a:ext cx="4103536" cy="3641156"/>
          </a:xfrm>
          <a:prstGeom prst="rect">
            <a:avLst/>
          </a:prstGeom>
          <a:noFill/>
          <a:extLst>
            <a:ext uri="{909E8E84-426E-40DD-AFC4-6F175D3DCCD1}">
              <a14:hiddenFill xmlns:a14="http://schemas.microsoft.com/office/drawing/2010/main">
                <a:solidFill>
                  <a:srgbClr val="FFFFFF"/>
                </a:solidFill>
              </a14:hiddenFill>
            </a:ext>
          </a:extLst>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7188" y="3276600"/>
            <a:ext cx="609600" cy="609600"/>
          </a:xfrm>
          <a:prstGeom prst="rect">
            <a:avLst/>
          </a:prstGeom>
        </p:spPr>
      </p:pic>
      <p:sp>
        <p:nvSpPr>
          <p:cNvPr id="8" name="Title 1"/>
          <p:cNvSpPr txBox="1">
            <a:spLocks/>
          </p:cNvSpPr>
          <p:nvPr/>
        </p:nvSpPr>
        <p:spPr>
          <a:xfrm>
            <a:off x="457199" y="152400"/>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pPr algn="ctr"/>
            <a:r>
              <a:rPr lang="en-US" sz="4400" smtClean="0"/>
              <a:t>Project Components</a:t>
            </a:r>
            <a:endParaRPr lang="en-US" sz="4400" dirty="0"/>
          </a:p>
        </p:txBody>
      </p:sp>
      <p:sp>
        <p:nvSpPr>
          <p:cNvPr id="9" name="TextBox 8"/>
          <p:cNvSpPr txBox="1"/>
          <p:nvPr/>
        </p:nvSpPr>
        <p:spPr>
          <a:xfrm>
            <a:off x="208158" y="1600200"/>
            <a:ext cx="8686799" cy="830997"/>
          </a:xfrm>
          <a:prstGeom prst="rect">
            <a:avLst/>
          </a:prstGeom>
          <a:noFill/>
        </p:spPr>
        <p:txBody>
          <a:bodyPr wrap="square" rtlCol="0">
            <a:spAutoFit/>
          </a:bodyPr>
          <a:lstStyle/>
          <a:p>
            <a:pPr algn="ctr"/>
            <a:r>
              <a:rPr lang="en-US" sz="2400" dirty="0" smtClean="0"/>
              <a:t>The Boardwalk/Nature Trail and Wildlife Viewing Stations would enable the public to unobtrusively enjoy nature</a:t>
            </a:r>
          </a:p>
        </p:txBody>
      </p:sp>
    </p:spTree>
    <p:extLst>
      <p:ext uri="{BB962C8B-B14F-4D97-AF65-F5344CB8AC3E}">
        <p14:creationId xmlns:p14="http://schemas.microsoft.com/office/powerpoint/2010/main" val="2438850757"/>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334"/>
            <a:ext cx="9525000" cy="686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6809984"/>
      </p:ext>
    </p:extLst>
  </p:cSld>
  <p:clrMapOvr>
    <a:masterClrMapping/>
  </p:clrMapOvr>
  <mc:AlternateContent xmlns:mc="http://schemas.openxmlformats.org/markup-compatibility/2006" xmlns:p14="http://schemas.microsoft.com/office/powerpoint/2010/main">
    <mc:Choice Requires="p14">
      <p:transition spd="slow" p14:dur="2000" advTm="4000">
        <p:fade/>
      </p:transition>
    </mc:Choice>
    <mc:Fallback xmlns="">
      <p:transition spd="slow" advTm="4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75481" y="304800"/>
            <a:ext cx="8229600" cy="1143000"/>
          </a:xfrm>
        </p:spPr>
        <p:txBody>
          <a:bodyPr>
            <a:normAutofit/>
          </a:bodyPr>
          <a:lstStyle/>
          <a:p>
            <a:pPr algn="ctr"/>
            <a:r>
              <a:rPr lang="en-US" sz="4400" dirty="0" smtClean="0"/>
              <a:t>Potential for Non-Invasive Access</a:t>
            </a:r>
            <a:endParaRPr lang="en-US" sz="4400" dirty="0"/>
          </a:p>
        </p:txBody>
      </p:sp>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2348" y="1783501"/>
            <a:ext cx="5939305" cy="3702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23081" y="5562600"/>
            <a:ext cx="8382000" cy="954107"/>
          </a:xfrm>
          <a:prstGeom prst="rect">
            <a:avLst/>
          </a:prstGeom>
        </p:spPr>
        <p:txBody>
          <a:bodyPr wrap="square">
            <a:spAutoFit/>
          </a:bodyPr>
          <a:lstStyle/>
          <a:p>
            <a:pPr lvl="0" algn="ctr"/>
            <a:r>
              <a:rPr lang="en-US" sz="2800" b="1" dirty="0">
                <a:solidFill>
                  <a:srgbClr val="FFFFFF"/>
                </a:solidFill>
              </a:rPr>
              <a:t>The Yates Creek </a:t>
            </a:r>
            <a:r>
              <a:rPr lang="en-US" sz="2800" b="1" dirty="0" smtClean="0">
                <a:solidFill>
                  <a:srgbClr val="FFFFFF"/>
                </a:solidFill>
              </a:rPr>
              <a:t>Basin is an </a:t>
            </a:r>
            <a:r>
              <a:rPr lang="en-US" sz="2800" b="1" dirty="0">
                <a:solidFill>
                  <a:srgbClr val="FFFFFF"/>
                </a:solidFill>
              </a:rPr>
              <a:t>i</a:t>
            </a:r>
            <a:r>
              <a:rPr lang="en-US" sz="2800" b="1" dirty="0" smtClean="0">
                <a:solidFill>
                  <a:srgbClr val="FFFFFF"/>
                </a:solidFill>
              </a:rPr>
              <a:t>deal location for </a:t>
            </a:r>
            <a:r>
              <a:rPr lang="en-US" sz="2800" b="1" dirty="0">
                <a:solidFill>
                  <a:srgbClr val="FFFFFF"/>
                </a:solidFill>
              </a:rPr>
              <a:t>“nature </a:t>
            </a:r>
            <a:r>
              <a:rPr lang="en-US" sz="2800" b="1" dirty="0" smtClean="0">
                <a:solidFill>
                  <a:srgbClr val="FFFFFF"/>
                </a:solidFill>
              </a:rPr>
              <a:t>friendly” </a:t>
            </a:r>
            <a:r>
              <a:rPr lang="en-US" sz="2800" b="1" dirty="0">
                <a:solidFill>
                  <a:srgbClr val="FFFFFF"/>
                </a:solidFill>
              </a:rPr>
              <a:t>boardwalks with bird watching stations</a:t>
            </a:r>
          </a:p>
        </p:txBody>
      </p:sp>
    </p:spTree>
    <p:extLst>
      <p:ext uri="{BB962C8B-B14F-4D97-AF65-F5344CB8AC3E}">
        <p14:creationId xmlns:p14="http://schemas.microsoft.com/office/powerpoint/2010/main" val="368206031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0"/>
            <a:ext cx="8229600" cy="1143000"/>
          </a:xfrm>
        </p:spPr>
        <p:txBody>
          <a:bodyPr>
            <a:normAutofit/>
          </a:bodyPr>
          <a:lstStyle/>
          <a:p>
            <a:pPr algn="ctr"/>
            <a:r>
              <a:rPr lang="en-US" sz="4400" dirty="0" smtClean="0"/>
              <a:t>Project Components</a:t>
            </a:r>
            <a:endParaRPr lang="en-US" sz="4400" dirty="0"/>
          </a:p>
        </p:txBody>
      </p:sp>
      <p:pic>
        <p:nvPicPr>
          <p:cNvPr id="8195" name="Picture 3" descr="C:\Users\Rebecca\Pictures\Yeates creek final\DSC_034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686" t="8421" r="7541" b="13378"/>
          <a:stretch/>
        </p:blipFill>
        <p:spPr bwMode="auto">
          <a:xfrm>
            <a:off x="5105400" y="4038600"/>
            <a:ext cx="3774228" cy="251358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518546" y="2176817"/>
            <a:ext cx="4975231" cy="523220"/>
          </a:xfrm>
          <a:prstGeom prst="rect">
            <a:avLst/>
          </a:prstGeom>
          <a:noFill/>
        </p:spPr>
        <p:txBody>
          <a:bodyPr wrap="square" rtlCol="0">
            <a:spAutoFit/>
          </a:bodyPr>
          <a:lstStyle/>
          <a:p>
            <a:pPr algn="ctr"/>
            <a:r>
              <a:rPr lang="en-US" sz="2800" dirty="0" smtClean="0"/>
              <a:t>Kayaking Routes</a:t>
            </a:r>
          </a:p>
        </p:txBody>
      </p:sp>
      <p:sp>
        <p:nvSpPr>
          <p:cNvPr id="8" name="TextBox 7"/>
          <p:cNvSpPr txBox="1"/>
          <p:nvPr/>
        </p:nvSpPr>
        <p:spPr>
          <a:xfrm>
            <a:off x="457200" y="4325895"/>
            <a:ext cx="4289379" cy="1938992"/>
          </a:xfrm>
          <a:prstGeom prst="rect">
            <a:avLst/>
          </a:prstGeom>
          <a:noFill/>
        </p:spPr>
        <p:txBody>
          <a:bodyPr wrap="square" rtlCol="0">
            <a:spAutoFit/>
          </a:bodyPr>
          <a:lstStyle/>
          <a:p>
            <a:pPr algn="ctr"/>
            <a:r>
              <a:rPr lang="en-US" sz="2400" dirty="0" smtClean="0"/>
              <a:t>These trails would link with the existing Florida </a:t>
            </a:r>
            <a:r>
              <a:rPr lang="en-US" sz="2400" dirty="0" err="1" smtClean="0"/>
              <a:t>Circumnavigational</a:t>
            </a:r>
            <a:r>
              <a:rPr lang="en-US" sz="2400" dirty="0" smtClean="0"/>
              <a:t> Saltwater Paddling Trail and the Big Bend Saltwater Paddling Trail </a:t>
            </a:r>
            <a:endParaRPr lang="en-US" sz="2400" dirty="0"/>
          </a:p>
        </p:txBody>
      </p:sp>
      <p:pic>
        <p:nvPicPr>
          <p:cNvPr id="3074" name="Picture 2" descr="D:\DCIM\100D3100\DSC_049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276" t="22081" r="19739" b="14088"/>
          <a:stretch/>
        </p:blipFill>
        <p:spPr bwMode="auto">
          <a:xfrm>
            <a:off x="304799" y="1341493"/>
            <a:ext cx="4800601" cy="2697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64499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Users\Rebecca\Pictures\Yeates creek final\DSC_034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686" t="8421" r="7541" b="13378"/>
          <a:stretch/>
        </p:blipFill>
        <p:spPr bwMode="auto">
          <a:xfrm>
            <a:off x="5105400" y="4038600"/>
            <a:ext cx="3774228" cy="251358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518546" y="2176817"/>
            <a:ext cx="4975231" cy="523220"/>
          </a:xfrm>
          <a:prstGeom prst="rect">
            <a:avLst/>
          </a:prstGeom>
          <a:noFill/>
        </p:spPr>
        <p:txBody>
          <a:bodyPr wrap="square" rtlCol="0">
            <a:spAutoFit/>
          </a:bodyPr>
          <a:lstStyle/>
          <a:p>
            <a:pPr algn="ctr"/>
            <a:r>
              <a:rPr lang="en-US" sz="2800" dirty="0" smtClean="0"/>
              <a:t>Kayaking Routes</a:t>
            </a:r>
          </a:p>
        </p:txBody>
      </p:sp>
      <p:sp>
        <p:nvSpPr>
          <p:cNvPr id="8" name="TextBox 7"/>
          <p:cNvSpPr txBox="1"/>
          <p:nvPr/>
        </p:nvSpPr>
        <p:spPr>
          <a:xfrm>
            <a:off x="457200" y="4325895"/>
            <a:ext cx="4289379" cy="1938992"/>
          </a:xfrm>
          <a:prstGeom prst="rect">
            <a:avLst/>
          </a:prstGeom>
          <a:noFill/>
        </p:spPr>
        <p:txBody>
          <a:bodyPr wrap="square" rtlCol="0">
            <a:spAutoFit/>
          </a:bodyPr>
          <a:lstStyle/>
          <a:p>
            <a:pPr algn="ctr"/>
            <a:r>
              <a:rPr lang="en-US" sz="2400" dirty="0" smtClean="0"/>
              <a:t>These trails would link with the existing Florida </a:t>
            </a:r>
            <a:r>
              <a:rPr lang="en-US" sz="2400" dirty="0" err="1" smtClean="0"/>
              <a:t>Circumnavigational</a:t>
            </a:r>
            <a:r>
              <a:rPr lang="en-US" sz="2400" dirty="0" smtClean="0"/>
              <a:t> Saltwater Paddling Trail and the Big Bend Saltwater Paddling Trail </a:t>
            </a:r>
            <a:endParaRPr lang="en-US" sz="2400" dirty="0"/>
          </a:p>
        </p:txBody>
      </p:sp>
      <p:pic>
        <p:nvPicPr>
          <p:cNvPr id="3074" name="Picture 2" descr="D:\DCIM\100D3100\DSC_049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276" t="22081" r="19739" b="14088"/>
          <a:stretch/>
        </p:blipFill>
        <p:spPr bwMode="auto">
          <a:xfrm>
            <a:off x="304799" y="1341493"/>
            <a:ext cx="4800601" cy="2697107"/>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6"/>
          <a:stretch>
            <a:fillRect/>
          </a:stretch>
        </p:blipFill>
        <p:spPr>
          <a:xfrm>
            <a:off x="-685800" y="3124200"/>
            <a:ext cx="609600" cy="609600"/>
          </a:xfrm>
          <a:prstGeom prst="rect">
            <a:avLst/>
          </a:prstGeom>
        </p:spPr>
      </p:pic>
      <p:sp>
        <p:nvSpPr>
          <p:cNvPr id="9" name="Title 1"/>
          <p:cNvSpPr>
            <a:spLocks noGrp="1"/>
          </p:cNvSpPr>
          <p:nvPr>
            <p:ph type="title"/>
          </p:nvPr>
        </p:nvSpPr>
        <p:spPr>
          <a:xfrm>
            <a:off x="457200" y="0"/>
            <a:ext cx="8229600" cy="1143000"/>
          </a:xfrm>
        </p:spPr>
        <p:txBody>
          <a:bodyPr>
            <a:normAutofit/>
          </a:bodyPr>
          <a:lstStyle/>
          <a:p>
            <a:pPr algn="ctr"/>
            <a:r>
              <a:rPr lang="en-US" sz="4400" dirty="0" smtClean="0"/>
              <a:t>Project Components</a:t>
            </a:r>
            <a:endParaRPr lang="en-US" sz="4400" dirty="0"/>
          </a:p>
        </p:txBody>
      </p:sp>
    </p:spTree>
    <p:extLst>
      <p:ext uri="{BB962C8B-B14F-4D97-AF65-F5344CB8AC3E}">
        <p14:creationId xmlns:p14="http://schemas.microsoft.com/office/powerpoint/2010/main" val="90468295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Rebecca\Pictures\yates creek\e Bird and Snail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1" y="27296"/>
            <a:ext cx="971549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190916"/>
      </p:ext>
    </p:extLst>
  </p:cSld>
  <p:clrMapOvr>
    <a:masterClrMapping/>
  </p:clrMapOvr>
  <mc:AlternateContent xmlns:mc="http://schemas.openxmlformats.org/markup-compatibility/2006" xmlns:p14="http://schemas.microsoft.com/office/powerpoint/2010/main">
    <mc:Choice Requires="p14">
      <p:transition spd="slow" p14:dur="2000" advTm="6000">
        <p:fade/>
      </p:transition>
    </mc:Choice>
    <mc:Fallback xmlns="">
      <p:transition spd="slow" advTm="6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152400"/>
            <a:ext cx="8229600" cy="1143000"/>
          </a:xfrm>
        </p:spPr>
        <p:txBody>
          <a:bodyPr>
            <a:normAutofit/>
          </a:bodyPr>
          <a:lstStyle/>
          <a:p>
            <a:pPr algn="ctr"/>
            <a:r>
              <a:rPr lang="en-US" sz="4400" dirty="0" smtClean="0"/>
              <a:t>Project Components</a:t>
            </a:r>
            <a:endParaRPr lang="en-US" sz="4400" dirty="0"/>
          </a:p>
        </p:txBody>
      </p:sp>
      <p:sp>
        <p:nvSpPr>
          <p:cNvPr id="6" name="TextBox 5"/>
          <p:cNvSpPr txBox="1"/>
          <p:nvPr/>
        </p:nvSpPr>
        <p:spPr>
          <a:xfrm>
            <a:off x="1323833" y="5410200"/>
            <a:ext cx="6438900" cy="954107"/>
          </a:xfrm>
          <a:prstGeom prst="rect">
            <a:avLst/>
          </a:prstGeom>
          <a:noFill/>
        </p:spPr>
        <p:txBody>
          <a:bodyPr wrap="square" rtlCol="0">
            <a:spAutoFit/>
          </a:bodyPr>
          <a:lstStyle/>
          <a:p>
            <a:pPr algn="ctr"/>
            <a:r>
              <a:rPr lang="en-US" sz="2800" dirty="0" smtClean="0"/>
              <a:t>The Primitive Camp Site would connect with the boardwalk system and kayak trails</a:t>
            </a:r>
          </a:p>
        </p:txBody>
      </p:sp>
      <p:pic>
        <p:nvPicPr>
          <p:cNvPr id="5122" name="Picture 2" descr="C:\Users\Rebecca\Pictures\Yeates creek final\DSC_027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404"/>
          <a:stretch/>
        </p:blipFill>
        <p:spPr bwMode="auto">
          <a:xfrm>
            <a:off x="1219201" y="1550460"/>
            <a:ext cx="6543532" cy="3424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53141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23833" y="5410200"/>
            <a:ext cx="6438900" cy="954107"/>
          </a:xfrm>
          <a:prstGeom prst="rect">
            <a:avLst/>
          </a:prstGeom>
          <a:noFill/>
        </p:spPr>
        <p:txBody>
          <a:bodyPr wrap="square" rtlCol="0">
            <a:spAutoFit/>
          </a:bodyPr>
          <a:lstStyle/>
          <a:p>
            <a:pPr algn="ctr"/>
            <a:r>
              <a:rPr lang="en-US" sz="2800" dirty="0" smtClean="0"/>
              <a:t>The Primitive Camp Site would connect with the boardwalk system and kayak trails</a:t>
            </a:r>
          </a:p>
        </p:txBody>
      </p:sp>
      <p:sp>
        <p:nvSpPr>
          <p:cNvPr id="9" name="Title 1"/>
          <p:cNvSpPr>
            <a:spLocks noGrp="1"/>
          </p:cNvSpPr>
          <p:nvPr>
            <p:ph type="title"/>
          </p:nvPr>
        </p:nvSpPr>
        <p:spPr>
          <a:xfrm>
            <a:off x="457200" y="152400"/>
            <a:ext cx="8229600" cy="1143000"/>
          </a:xfrm>
        </p:spPr>
        <p:txBody>
          <a:bodyPr>
            <a:normAutofit/>
          </a:bodyPr>
          <a:lstStyle/>
          <a:p>
            <a:pPr algn="ctr"/>
            <a:r>
              <a:rPr lang="en-US" sz="4400" dirty="0" smtClean="0"/>
              <a:t>Project Components</a:t>
            </a:r>
            <a:endParaRPr lang="en-US" sz="4400" dirty="0"/>
          </a:p>
        </p:txBody>
      </p:sp>
      <p:pic>
        <p:nvPicPr>
          <p:cNvPr id="10" name="Picture 2" descr="C:\Users\Rebecca\Pictures\Yeates creek final\DSC_027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404"/>
          <a:stretch/>
        </p:blipFill>
        <p:spPr bwMode="auto">
          <a:xfrm>
            <a:off x="1219201" y="1550460"/>
            <a:ext cx="6543532" cy="3424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519338"/>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Rebecca\Pictures\yates creek\Flying Bi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10300650" cy="6867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925735"/>
      </p:ext>
    </p:extLst>
  </p:cSld>
  <p:clrMapOvr>
    <a:masterClrMapping/>
  </p:clrMapOvr>
  <mc:AlternateContent xmlns:mc="http://schemas.openxmlformats.org/markup-compatibility/2006" xmlns:p14="http://schemas.microsoft.com/office/powerpoint/2010/main">
    <mc:Choice Requires="p14">
      <p:transition spd="slow" p14:dur="2000" advTm="3000">
        <p:fade/>
      </p:transition>
    </mc:Choice>
    <mc:Fallback xmlns="">
      <p:transition spd="slow" advTm="3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33400" y="304800"/>
            <a:ext cx="8229600" cy="1143000"/>
          </a:xfrm>
        </p:spPr>
        <p:txBody>
          <a:bodyPr>
            <a:normAutofit/>
          </a:bodyPr>
          <a:lstStyle/>
          <a:p>
            <a:pPr algn="ctr"/>
            <a:r>
              <a:rPr lang="en-US" sz="4400" dirty="0" smtClean="0"/>
              <a:t>Project Components</a:t>
            </a:r>
            <a:endParaRPr lang="en-US" sz="4400" dirty="0"/>
          </a:p>
        </p:txBody>
      </p:sp>
      <p:sp>
        <p:nvSpPr>
          <p:cNvPr id="6" name="TextBox 5"/>
          <p:cNvSpPr txBox="1"/>
          <p:nvPr/>
        </p:nvSpPr>
        <p:spPr>
          <a:xfrm>
            <a:off x="5870812" y="2590800"/>
            <a:ext cx="2971799" cy="2677656"/>
          </a:xfrm>
          <a:prstGeom prst="rect">
            <a:avLst/>
          </a:prstGeom>
          <a:noFill/>
        </p:spPr>
        <p:txBody>
          <a:bodyPr wrap="square" rtlCol="0">
            <a:spAutoFit/>
          </a:bodyPr>
          <a:lstStyle/>
          <a:p>
            <a:pPr algn="ctr"/>
            <a:r>
              <a:rPr lang="en-US" sz="2800" dirty="0" smtClean="0"/>
              <a:t>Playground and Restroom Facilities would enhance the public’s visit to Yates Creek</a:t>
            </a:r>
          </a:p>
        </p:txBody>
      </p:sp>
      <p:pic>
        <p:nvPicPr>
          <p:cNvPr id="6146" name="Picture 2" descr="C:\Users\Rebecca\Pictures\Yeates creek final\DSC_030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935" r="17492" b="-746"/>
          <a:stretch/>
        </p:blipFill>
        <p:spPr bwMode="auto">
          <a:xfrm>
            <a:off x="533400" y="2057400"/>
            <a:ext cx="5155442"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90264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870812" y="2590800"/>
            <a:ext cx="2971799" cy="2677656"/>
          </a:xfrm>
          <a:prstGeom prst="rect">
            <a:avLst/>
          </a:prstGeom>
          <a:noFill/>
        </p:spPr>
        <p:txBody>
          <a:bodyPr wrap="square" rtlCol="0">
            <a:spAutoFit/>
          </a:bodyPr>
          <a:lstStyle/>
          <a:p>
            <a:pPr algn="ctr"/>
            <a:r>
              <a:rPr lang="en-US" sz="2800" dirty="0" smtClean="0"/>
              <a:t>Playground and Restroom Facilities would enhance the public’s visit to Yates Creek</a:t>
            </a:r>
          </a:p>
        </p:txBody>
      </p:sp>
      <p:pic>
        <p:nvPicPr>
          <p:cNvPr id="6146" name="Picture 2" descr="C:\Users\Rebecca\Pictures\Yeates creek final\DSC_030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935" r="17492" b="-746"/>
          <a:stretch/>
        </p:blipFill>
        <p:spPr bwMode="auto">
          <a:xfrm>
            <a:off x="533400" y="2057400"/>
            <a:ext cx="5155442" cy="4114800"/>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5"/>
          <a:stretch>
            <a:fillRect/>
          </a:stretch>
        </p:blipFill>
        <p:spPr>
          <a:xfrm>
            <a:off x="-1143000" y="3810000"/>
            <a:ext cx="609600" cy="609600"/>
          </a:xfrm>
          <a:prstGeom prst="rect">
            <a:avLst/>
          </a:prstGeom>
        </p:spPr>
      </p:pic>
      <p:sp>
        <p:nvSpPr>
          <p:cNvPr id="8" name="Title 1"/>
          <p:cNvSpPr>
            <a:spLocks noGrp="1"/>
          </p:cNvSpPr>
          <p:nvPr>
            <p:ph type="title"/>
          </p:nvPr>
        </p:nvSpPr>
        <p:spPr>
          <a:xfrm>
            <a:off x="533400" y="304800"/>
            <a:ext cx="8229600" cy="1143000"/>
          </a:xfrm>
        </p:spPr>
        <p:txBody>
          <a:bodyPr>
            <a:normAutofit/>
          </a:bodyPr>
          <a:lstStyle/>
          <a:p>
            <a:pPr algn="ctr"/>
            <a:r>
              <a:rPr lang="en-US" sz="4400" dirty="0" smtClean="0"/>
              <a:t>Project Components</a:t>
            </a:r>
            <a:endParaRPr lang="en-US" sz="4400" dirty="0"/>
          </a:p>
        </p:txBody>
      </p:sp>
    </p:spTree>
    <p:extLst>
      <p:ext uri="{BB962C8B-B14F-4D97-AF65-F5344CB8AC3E}">
        <p14:creationId xmlns:p14="http://schemas.microsoft.com/office/powerpoint/2010/main" val="1560745881"/>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7547"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descr="C:\Users\Rebecca\Pictures\Yeates creek final\DSC_030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829" r="10587"/>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168341"/>
      </p:ext>
    </p:extLst>
  </p:cSld>
  <p:clrMapOvr>
    <a:masterClrMapping/>
  </p:clrMapOvr>
  <mc:AlternateContent xmlns:mc="http://schemas.openxmlformats.org/markup-compatibility/2006" xmlns:p14="http://schemas.microsoft.com/office/powerpoint/2010/main">
    <mc:Choice Requires="p14">
      <p:transition spd="slow" p14:dur="2000" advTm="4000">
        <p:fade/>
      </p:transition>
    </mc:Choice>
    <mc:Fallback xmlns="">
      <p:transition spd="slow" advTm="4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30707"/>
            <a:ext cx="8229600" cy="1143000"/>
          </a:xfrm>
        </p:spPr>
        <p:txBody>
          <a:bodyPr>
            <a:normAutofit/>
          </a:bodyPr>
          <a:lstStyle/>
          <a:p>
            <a:pPr algn="ctr"/>
            <a:r>
              <a:rPr lang="en-US" sz="4400" dirty="0" smtClean="0"/>
              <a:t>Project Components</a:t>
            </a:r>
            <a:endParaRPr lang="en-US" sz="4400" dirty="0"/>
          </a:p>
        </p:txBody>
      </p:sp>
      <p:sp>
        <p:nvSpPr>
          <p:cNvPr id="6" name="TextBox 5"/>
          <p:cNvSpPr txBox="1"/>
          <p:nvPr/>
        </p:nvSpPr>
        <p:spPr>
          <a:xfrm>
            <a:off x="331198" y="1676400"/>
            <a:ext cx="4188486" cy="1692771"/>
          </a:xfrm>
          <a:prstGeom prst="rect">
            <a:avLst/>
          </a:prstGeom>
          <a:noFill/>
        </p:spPr>
        <p:txBody>
          <a:bodyPr wrap="square" rtlCol="0">
            <a:spAutoFit/>
          </a:bodyPr>
          <a:lstStyle/>
          <a:p>
            <a:pPr algn="ctr"/>
            <a:r>
              <a:rPr lang="en-US" sz="2600" dirty="0" smtClean="0"/>
              <a:t>Water Sports and Recreation: The Yates Creek project is focused on maximizing these popular local activities</a:t>
            </a:r>
          </a:p>
        </p:txBody>
      </p:sp>
      <p:pic>
        <p:nvPicPr>
          <p:cNvPr id="7171" name="Picture 3" descr="C:\Users\Rebecca\Pictures\Yeates creek final\DSC_035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178" t="17015" r="27170" b="9369"/>
          <a:stretch/>
        </p:blipFill>
        <p:spPr bwMode="auto">
          <a:xfrm>
            <a:off x="631687" y="3991940"/>
            <a:ext cx="3917567" cy="262629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Rebecca\Pictures\Yeates creek final\DSC_034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021" t="3975" r="7943" b="19036"/>
          <a:stretch/>
        </p:blipFill>
        <p:spPr bwMode="auto">
          <a:xfrm>
            <a:off x="4572000" y="1300481"/>
            <a:ext cx="3923450" cy="2726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08536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00_unknown_unknown_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057400" y="3157182"/>
            <a:ext cx="609600" cy="609600"/>
          </a:xfrm>
          <a:prstGeom prst="rect">
            <a:avLst/>
          </a:prstGeom>
        </p:spPr>
      </p:pic>
      <p:sp>
        <p:nvSpPr>
          <p:cNvPr id="8" name="Title 1"/>
          <p:cNvSpPr txBox="1">
            <a:spLocks/>
          </p:cNvSpPr>
          <p:nvPr/>
        </p:nvSpPr>
        <p:spPr>
          <a:xfrm>
            <a:off x="457200" y="-30707"/>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pPr algn="ctr"/>
            <a:r>
              <a:rPr lang="en-US" sz="4400" smtClean="0"/>
              <a:t>Project Components</a:t>
            </a:r>
            <a:endParaRPr lang="en-US" sz="4400" dirty="0"/>
          </a:p>
        </p:txBody>
      </p:sp>
      <p:sp>
        <p:nvSpPr>
          <p:cNvPr id="9" name="TextBox 8"/>
          <p:cNvSpPr txBox="1"/>
          <p:nvPr/>
        </p:nvSpPr>
        <p:spPr>
          <a:xfrm>
            <a:off x="331198" y="1676400"/>
            <a:ext cx="4188486" cy="1692771"/>
          </a:xfrm>
          <a:prstGeom prst="rect">
            <a:avLst/>
          </a:prstGeom>
          <a:noFill/>
        </p:spPr>
        <p:txBody>
          <a:bodyPr wrap="square" rtlCol="0">
            <a:spAutoFit/>
          </a:bodyPr>
          <a:lstStyle/>
          <a:p>
            <a:pPr algn="ctr"/>
            <a:r>
              <a:rPr lang="en-US" sz="2600" dirty="0" smtClean="0"/>
              <a:t>Water Sports and Recreation: The Yates Creek project is focused on maximizing these popular local activities</a:t>
            </a:r>
          </a:p>
        </p:txBody>
      </p:sp>
      <p:pic>
        <p:nvPicPr>
          <p:cNvPr id="10" name="Picture 3" descr="C:\Users\Rebecca\Pictures\Yeates creek final\DSC_035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178" t="17015" r="27170" b="9369"/>
          <a:stretch/>
        </p:blipFill>
        <p:spPr bwMode="auto">
          <a:xfrm>
            <a:off x="631687" y="3991940"/>
            <a:ext cx="3917567" cy="262629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Rebecca\Pictures\Yeates creek final\DSC_0346.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5021" t="3975" r="7943" b="19036"/>
          <a:stretch/>
        </p:blipFill>
        <p:spPr bwMode="auto">
          <a:xfrm>
            <a:off x="4572000" y="1300481"/>
            <a:ext cx="3923450" cy="2726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5189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Rebecca\Pictures\yates creek\DSC_0515.JPG"/>
          <p:cNvPicPr>
            <a:picLocks noChangeAspect="1" noChangeArrowheads="1"/>
          </p:cNvPicPr>
          <p:nvPr/>
        </p:nvPicPr>
        <p:blipFill rotWithShape="1">
          <a:blip r:embed="rId2">
            <a:extLst>
              <a:ext uri="{28A0092B-C50C-407E-A947-70E740481C1C}">
                <a14:useLocalDpi xmlns:a14="http://schemas.microsoft.com/office/drawing/2010/main" val="0"/>
              </a:ext>
            </a:extLst>
          </a:blip>
          <a:srcRect l="28577" t="39183" r="47487" b="30729"/>
          <a:stretch/>
        </p:blipFill>
        <p:spPr bwMode="auto">
          <a:xfrm>
            <a:off x="-1" y="-230531"/>
            <a:ext cx="9144001" cy="7088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086664"/>
      </p:ext>
    </p:extLst>
  </p:cSld>
  <p:clrMapOvr>
    <a:masterClrMapping/>
  </p:clrMapOvr>
  <mc:AlternateContent xmlns:mc="http://schemas.openxmlformats.org/markup-compatibility/2006" xmlns:p14="http://schemas.microsoft.com/office/powerpoint/2010/main">
    <mc:Choice Requires="p14">
      <p:transition spd="slow" p14:dur="2000" advTm="3000">
        <p:fade/>
      </p:transition>
    </mc:Choice>
    <mc:Fallback xmlns="">
      <p:transition spd="slow" advTm="300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152400"/>
            <a:ext cx="8229600" cy="1143000"/>
          </a:xfrm>
        </p:spPr>
        <p:txBody>
          <a:bodyPr>
            <a:normAutofit/>
          </a:bodyPr>
          <a:lstStyle/>
          <a:p>
            <a:pPr algn="ctr"/>
            <a:r>
              <a:rPr lang="en-US" sz="4400" dirty="0" smtClean="0"/>
              <a:t>Project Components</a:t>
            </a:r>
            <a:endParaRPr lang="en-US" sz="4400" dirty="0"/>
          </a:p>
        </p:txBody>
      </p:sp>
      <p:sp>
        <p:nvSpPr>
          <p:cNvPr id="6" name="TextBox 5"/>
          <p:cNvSpPr txBox="1"/>
          <p:nvPr/>
        </p:nvSpPr>
        <p:spPr>
          <a:xfrm>
            <a:off x="326408" y="2471172"/>
            <a:ext cx="2971799" cy="2677656"/>
          </a:xfrm>
          <a:prstGeom prst="rect">
            <a:avLst/>
          </a:prstGeom>
          <a:noFill/>
        </p:spPr>
        <p:txBody>
          <a:bodyPr wrap="square" rtlCol="0">
            <a:spAutoFit/>
          </a:bodyPr>
          <a:lstStyle/>
          <a:p>
            <a:pPr algn="ctr"/>
            <a:r>
              <a:rPr lang="en-US" sz="2800" dirty="0" smtClean="0"/>
              <a:t>Parking lots would provide improved access to Yates Creek and all of the planned services</a:t>
            </a:r>
          </a:p>
        </p:txBody>
      </p:sp>
      <p:pic>
        <p:nvPicPr>
          <p:cNvPr id="1026" name="Picture 2" descr="C:\Users\Rebecca\Pictures\Yeates creek final\DSC_036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017" t="17987" r="11899" b="31338"/>
          <a:stretch/>
        </p:blipFill>
        <p:spPr bwMode="auto">
          <a:xfrm>
            <a:off x="3612106" y="1676400"/>
            <a:ext cx="5190699" cy="229740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Rebecca\Pictures\yates creek\DSC_029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222" t="19645" r="11719" b="27881"/>
          <a:stretch/>
        </p:blipFill>
        <p:spPr bwMode="auto">
          <a:xfrm>
            <a:off x="3630304" y="4191000"/>
            <a:ext cx="5204347" cy="2283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14290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00_unknown_unknown_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24000" y="3429000"/>
            <a:ext cx="609600" cy="609600"/>
          </a:xfrm>
          <a:prstGeom prst="rect">
            <a:avLst/>
          </a:prstGeom>
        </p:spPr>
      </p:pic>
      <p:sp>
        <p:nvSpPr>
          <p:cNvPr id="8" name="Title 1"/>
          <p:cNvSpPr txBox="1">
            <a:spLocks/>
          </p:cNvSpPr>
          <p:nvPr/>
        </p:nvSpPr>
        <p:spPr>
          <a:xfrm>
            <a:off x="457200" y="152400"/>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pPr algn="ctr"/>
            <a:r>
              <a:rPr lang="en-US" sz="4400" dirty="0" smtClean="0"/>
              <a:t>Project Components</a:t>
            </a:r>
            <a:endParaRPr lang="en-US" sz="4400" dirty="0"/>
          </a:p>
        </p:txBody>
      </p:sp>
      <p:sp>
        <p:nvSpPr>
          <p:cNvPr id="9" name="TextBox 8"/>
          <p:cNvSpPr txBox="1"/>
          <p:nvPr/>
        </p:nvSpPr>
        <p:spPr>
          <a:xfrm>
            <a:off x="326408" y="2471172"/>
            <a:ext cx="2971799" cy="2677656"/>
          </a:xfrm>
          <a:prstGeom prst="rect">
            <a:avLst/>
          </a:prstGeom>
          <a:noFill/>
        </p:spPr>
        <p:txBody>
          <a:bodyPr wrap="square" rtlCol="0">
            <a:spAutoFit/>
          </a:bodyPr>
          <a:lstStyle/>
          <a:p>
            <a:pPr algn="ctr"/>
            <a:r>
              <a:rPr lang="en-US" sz="2800" dirty="0" smtClean="0"/>
              <a:t>Parking lots would provide improved access to Yates Creek and all of the planned services</a:t>
            </a:r>
          </a:p>
        </p:txBody>
      </p:sp>
      <p:pic>
        <p:nvPicPr>
          <p:cNvPr id="10" name="Picture 2" descr="C:\Users\Rebecca\Pictures\Yeates creek final\DSC_036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017" t="17987" r="11899" b="31338"/>
          <a:stretch/>
        </p:blipFill>
        <p:spPr bwMode="auto">
          <a:xfrm>
            <a:off x="3612106" y="1676400"/>
            <a:ext cx="5190699" cy="22974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Rebecca\Pictures\yates creek\DSC_0297.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222" t="19645" r="11719" b="27881"/>
          <a:stretch/>
        </p:blipFill>
        <p:spPr bwMode="auto">
          <a:xfrm>
            <a:off x="3630304" y="4191000"/>
            <a:ext cx="5204347" cy="2283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194698"/>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490" y="0"/>
            <a:ext cx="10136980" cy="6858000"/>
          </a:xfrm>
          <a:prstGeom prst="rect">
            <a:avLst/>
          </a:prstGeom>
        </p:spPr>
      </p:pic>
    </p:spTree>
    <p:extLst>
      <p:ext uri="{BB962C8B-B14F-4D97-AF65-F5344CB8AC3E}">
        <p14:creationId xmlns:p14="http://schemas.microsoft.com/office/powerpoint/2010/main" val="1527713886"/>
      </p:ext>
    </p:extLst>
  </p:cSld>
  <p:clrMapOvr>
    <a:masterClrMapping/>
  </p:clrMapOvr>
  <mc:AlternateContent xmlns:mc="http://schemas.openxmlformats.org/markup-compatibility/2006" xmlns:p14="http://schemas.microsoft.com/office/powerpoint/2010/main">
    <mc:Choice Requires="p14">
      <p:transition spd="slow" p14:dur="2000" advTm="5000">
        <p:fade/>
      </p:transition>
    </mc:Choice>
    <mc:Fallback xmlns="">
      <p:transition spd="slow" advTm="500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15549" y="29570"/>
            <a:ext cx="8229600" cy="1143000"/>
          </a:xfrm>
        </p:spPr>
        <p:txBody>
          <a:bodyPr>
            <a:normAutofit/>
          </a:bodyPr>
          <a:lstStyle/>
          <a:p>
            <a:pPr algn="ctr"/>
            <a:r>
              <a:rPr lang="en-US" sz="4400" dirty="0" smtClean="0"/>
              <a:t>Project Benefits</a:t>
            </a:r>
            <a:endParaRPr lang="en-US" sz="4400" dirty="0"/>
          </a:p>
        </p:txBody>
      </p:sp>
      <p:sp>
        <p:nvSpPr>
          <p:cNvPr id="4" name="TextBox 3"/>
          <p:cNvSpPr txBox="1"/>
          <p:nvPr/>
        </p:nvSpPr>
        <p:spPr>
          <a:xfrm>
            <a:off x="381000" y="1447800"/>
            <a:ext cx="8382001" cy="1446550"/>
          </a:xfrm>
          <a:prstGeom prst="rect">
            <a:avLst/>
          </a:prstGeom>
          <a:noFill/>
        </p:spPr>
        <p:txBody>
          <a:bodyPr wrap="square" rtlCol="0">
            <a:spAutoFit/>
          </a:bodyPr>
          <a:lstStyle/>
          <a:p>
            <a:pPr marL="457200" indent="-457200">
              <a:buFont typeface="Arial" pitchFamily="34" charset="0"/>
              <a:buChar char="•"/>
            </a:pPr>
            <a:r>
              <a:rPr lang="en-US" sz="2200" dirty="0" smtClean="0"/>
              <a:t>Preserve 270 acres of natural Florida coastline in a pristine state</a:t>
            </a:r>
          </a:p>
          <a:p>
            <a:pPr marL="457200" indent="-457200">
              <a:buFont typeface="Arial" pitchFamily="34" charset="0"/>
              <a:buChar char="•"/>
            </a:pPr>
            <a:r>
              <a:rPr lang="en-US" sz="2200" dirty="0" smtClean="0"/>
              <a:t>Leverage growing enthusiasm for Eco-tourism, while improving the local coastal economy (motels, restaurants, etc.)</a:t>
            </a:r>
          </a:p>
          <a:p>
            <a:pPr marL="457200" indent="-457200">
              <a:buFont typeface="Arial" pitchFamily="34" charset="0"/>
              <a:buChar char="•"/>
            </a:pPr>
            <a:r>
              <a:rPr lang="en-US" sz="2200" dirty="0" smtClean="0"/>
              <a:t>Provide expanded recreational and educational facilities</a:t>
            </a:r>
          </a:p>
        </p:txBody>
      </p:sp>
      <p:pic>
        <p:nvPicPr>
          <p:cNvPr id="5" name="Picture 3" descr="C:\Users\Rebecca\Pictures\yates creek\DSC_031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303" t="18191" r="3654" b="22375"/>
          <a:stretch/>
        </p:blipFill>
        <p:spPr bwMode="auto">
          <a:xfrm>
            <a:off x="1371600" y="3634509"/>
            <a:ext cx="6324600" cy="2868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39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15549" y="29570"/>
            <a:ext cx="8229600" cy="1143000"/>
          </a:xfrm>
        </p:spPr>
        <p:txBody>
          <a:bodyPr>
            <a:normAutofit/>
          </a:bodyPr>
          <a:lstStyle/>
          <a:p>
            <a:pPr algn="ctr"/>
            <a:r>
              <a:rPr lang="en-US" sz="4400" dirty="0" smtClean="0"/>
              <a:t>Project Benefits</a:t>
            </a:r>
            <a:endParaRPr lang="en-US" sz="4400" dirty="0"/>
          </a:p>
        </p:txBody>
      </p:sp>
      <p:sp>
        <p:nvSpPr>
          <p:cNvPr id="4" name="TextBox 3"/>
          <p:cNvSpPr txBox="1"/>
          <p:nvPr/>
        </p:nvSpPr>
        <p:spPr>
          <a:xfrm>
            <a:off x="386687" y="1447800"/>
            <a:ext cx="8382001" cy="1446550"/>
          </a:xfrm>
          <a:prstGeom prst="rect">
            <a:avLst/>
          </a:prstGeom>
          <a:noFill/>
        </p:spPr>
        <p:txBody>
          <a:bodyPr wrap="square" rtlCol="0">
            <a:spAutoFit/>
          </a:bodyPr>
          <a:lstStyle/>
          <a:p>
            <a:pPr marL="457200" indent="-457200">
              <a:buFont typeface="Arial" pitchFamily="34" charset="0"/>
              <a:buChar char="•"/>
            </a:pPr>
            <a:r>
              <a:rPr lang="en-US" sz="2200" dirty="0" smtClean="0"/>
              <a:t>Preserve 270 acres of natural Florida coastline in a pristine state</a:t>
            </a:r>
          </a:p>
          <a:p>
            <a:pPr marL="457200" indent="-457200">
              <a:buFont typeface="Arial" pitchFamily="34" charset="0"/>
              <a:buChar char="•"/>
            </a:pPr>
            <a:r>
              <a:rPr lang="en-US" sz="2200" dirty="0" smtClean="0"/>
              <a:t>Leverage growing enthusiasm for Eco-tourism, while improving the local coastal economy (motels, restaurants, etc.)</a:t>
            </a:r>
          </a:p>
          <a:p>
            <a:pPr marL="457200" indent="-457200">
              <a:buFont typeface="Arial" pitchFamily="34" charset="0"/>
              <a:buChar char="•"/>
            </a:pPr>
            <a:r>
              <a:rPr lang="en-US" sz="2200" dirty="0" smtClean="0"/>
              <a:t>Provide expanded recreational and educational facilities</a:t>
            </a:r>
          </a:p>
        </p:txBody>
      </p:sp>
      <p:pic>
        <p:nvPicPr>
          <p:cNvPr id="2051" name="Picture 3" descr="C:\Users\Rebecca\Pictures\yates creek\DSC_031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303" t="18191" r="3654" b="22375"/>
          <a:stretch/>
        </p:blipFill>
        <p:spPr bwMode="auto">
          <a:xfrm>
            <a:off x="1371600" y="3634509"/>
            <a:ext cx="6324600" cy="2868649"/>
          </a:xfrm>
          <a:prstGeom prst="rect">
            <a:avLst/>
          </a:prstGeom>
          <a:noFill/>
          <a:extLst>
            <a:ext uri="{909E8E84-426E-40DD-AFC4-6F175D3DCCD1}">
              <a14:hiddenFill xmlns:a14="http://schemas.microsoft.com/office/drawing/2010/main">
                <a:solidFill>
                  <a:srgbClr val="FFFFFF"/>
                </a:solidFill>
              </a14:hiddenFill>
            </a:ext>
          </a:extLst>
        </p:spPr>
      </p:pic>
      <p:pic>
        <p:nvPicPr>
          <p:cNvPr id="2" name="Sea Gull Calls.mp3">
            <a:hlinkClick r:id="" action="ppaction://media"/>
          </p:cNvPr>
          <p:cNvPicPr>
            <a:picLocks noChangeAspect="1"/>
          </p:cNvPicPr>
          <p:nvPr>
            <a:audioFile r:link="rId1"/>
            <p:extLst>
              <p:ext uri="{DAA4B4D4-6D71-4841-9C94-3DE7FCFB9230}">
                <p14:media xmlns:p14="http://schemas.microsoft.com/office/powerpoint/2010/main" r:embed="rId2">
                  <p14:trim st="4478.9656" end="43208.8466"/>
                  <p14:fade in="500" out="500"/>
                </p14:media>
              </p:ext>
            </p:extLst>
          </p:nvPr>
        </p:nvPicPr>
        <p:blipFill>
          <a:blip r:embed="rId5"/>
          <a:stretch>
            <a:fillRect/>
          </a:stretch>
        </p:blipFill>
        <p:spPr>
          <a:xfrm>
            <a:off x="-838200" y="3429000"/>
            <a:ext cx="609600" cy="609600"/>
          </a:xfrm>
          <a:prstGeom prst="rect">
            <a:avLst/>
          </a:prstGeom>
        </p:spPr>
      </p:pic>
    </p:spTree>
    <p:extLst>
      <p:ext uri="{BB962C8B-B14F-4D97-AF65-F5344CB8AC3E}">
        <p14:creationId xmlns:p14="http://schemas.microsoft.com/office/powerpoint/2010/main" val="2543186013"/>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104" y="0"/>
            <a:ext cx="9382205" cy="6858000"/>
          </a:xfrm>
          <a:prstGeom prst="rect">
            <a:avLst/>
          </a:prstGeom>
        </p:spPr>
      </p:pic>
    </p:spTree>
    <p:extLst>
      <p:ext uri="{BB962C8B-B14F-4D97-AF65-F5344CB8AC3E}">
        <p14:creationId xmlns:p14="http://schemas.microsoft.com/office/powerpoint/2010/main" val="1205498328"/>
      </p:ext>
    </p:extLst>
  </p:cSld>
  <p:clrMapOvr>
    <a:masterClrMapping/>
  </p:clrMapOvr>
  <mc:AlternateContent xmlns:mc="http://schemas.openxmlformats.org/markup-compatibility/2006" xmlns:p14="http://schemas.microsoft.com/office/powerpoint/2010/main">
    <mc:Choice Requires="p14">
      <p:transition spd="slow" p14:dur="2000" advTm="6000">
        <p:fade/>
      </p:transition>
    </mc:Choice>
    <mc:Fallback xmlns="">
      <p:transition spd="slow" advTm="600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15549" y="29570"/>
            <a:ext cx="8229600" cy="1143000"/>
          </a:xfrm>
        </p:spPr>
        <p:txBody>
          <a:bodyPr>
            <a:normAutofit/>
          </a:bodyPr>
          <a:lstStyle/>
          <a:p>
            <a:pPr algn="ctr"/>
            <a:r>
              <a:rPr lang="en-US" sz="4400" dirty="0" smtClean="0"/>
              <a:t>Project Cost</a:t>
            </a:r>
            <a:endParaRPr lang="en-US" sz="4400" dirty="0"/>
          </a:p>
        </p:txBody>
      </p:sp>
      <p:sp>
        <p:nvSpPr>
          <p:cNvPr id="4" name="TextBox 3"/>
          <p:cNvSpPr txBox="1"/>
          <p:nvPr/>
        </p:nvSpPr>
        <p:spPr>
          <a:xfrm>
            <a:off x="311623" y="4953000"/>
            <a:ext cx="8610600" cy="1631216"/>
          </a:xfrm>
          <a:prstGeom prst="rect">
            <a:avLst/>
          </a:prstGeom>
          <a:noFill/>
        </p:spPr>
        <p:txBody>
          <a:bodyPr wrap="square" rtlCol="0">
            <a:spAutoFit/>
          </a:bodyPr>
          <a:lstStyle/>
          <a:p>
            <a:pPr marL="457200" indent="-457200">
              <a:buFont typeface="Arial" pitchFamily="34" charset="0"/>
              <a:buChar char="•"/>
            </a:pPr>
            <a:r>
              <a:rPr lang="en-US" sz="2000" dirty="0" smtClean="0"/>
              <a:t>Our proposed project budget would include $2.4 million for the County’s purchase of the 270 acres</a:t>
            </a:r>
          </a:p>
          <a:p>
            <a:pPr marL="457200" indent="-457200">
              <a:buFont typeface="Arial" pitchFamily="34" charset="0"/>
              <a:buChar char="•"/>
            </a:pPr>
            <a:r>
              <a:rPr lang="en-US" sz="2000" dirty="0" smtClean="0"/>
              <a:t>An additional $200,000 would be requested to be used at the County’s discretion for making improvements to the park, such as the primitive campground, restrooms, nature trails and bird-watching stations</a:t>
            </a:r>
          </a:p>
        </p:txBody>
      </p:sp>
      <p:pic>
        <p:nvPicPr>
          <p:cNvPr id="2051" name="Picture 3" descr="C:\Users\Public\Pictures\Kodak Pictures\5-20-2013\100_1311.jpg"/>
          <p:cNvPicPr>
            <a:picLocks noChangeAspect="1" noChangeArrowheads="1"/>
          </p:cNvPicPr>
          <p:nvPr/>
        </p:nvPicPr>
        <p:blipFill>
          <a:blip r:embed="rId2" cstate="print"/>
          <a:srcRect/>
          <a:stretch>
            <a:fillRect/>
          </a:stretch>
        </p:blipFill>
        <p:spPr bwMode="auto">
          <a:xfrm>
            <a:off x="1129352" y="1357952"/>
            <a:ext cx="6885296" cy="3442648"/>
          </a:xfrm>
          <a:prstGeom prst="rect">
            <a:avLst/>
          </a:prstGeom>
          <a:noFill/>
        </p:spPr>
      </p:pic>
    </p:spTree>
    <p:extLst>
      <p:ext uri="{BB962C8B-B14F-4D97-AF65-F5344CB8AC3E}">
        <p14:creationId xmlns:p14="http://schemas.microsoft.com/office/powerpoint/2010/main" val="90339374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610" y="304800"/>
            <a:ext cx="8229600" cy="1219200"/>
          </a:xfrm>
        </p:spPr>
        <p:txBody>
          <a:bodyPr>
            <a:noAutofit/>
          </a:bodyPr>
          <a:lstStyle/>
          <a:p>
            <a:pPr algn="ctr"/>
            <a:r>
              <a:rPr lang="en-US" sz="2900" dirty="0">
                <a:ln w="13335" cmpd="sng">
                  <a:solidFill>
                    <a:srgbClr val="A9A57C">
                      <a:lumMod val="50000"/>
                    </a:srgbClr>
                  </a:solidFill>
                  <a:prstDash val="solid"/>
                </a:ln>
                <a:solidFill>
                  <a:srgbClr val="B1A089">
                    <a:tint val="1000"/>
                  </a:srgbClr>
                </a:solidFill>
              </a:rPr>
              <a:t>Endorsed </a:t>
            </a:r>
            <a:r>
              <a:rPr lang="en-US" sz="2900" dirty="0" smtClean="0">
                <a:ln w="13335" cmpd="sng">
                  <a:solidFill>
                    <a:srgbClr val="A9A57C">
                      <a:lumMod val="50000"/>
                    </a:srgbClr>
                  </a:solidFill>
                  <a:prstDash val="solid"/>
                </a:ln>
                <a:solidFill>
                  <a:srgbClr val="B1A089">
                    <a:tint val="1000"/>
                  </a:srgbClr>
                </a:solidFill>
              </a:rPr>
              <a:t>by</a:t>
            </a:r>
            <a:r>
              <a:rPr lang="en-US" sz="2900" dirty="0">
                <a:ln w="13335" cmpd="sng">
                  <a:solidFill>
                    <a:srgbClr val="A9A57C">
                      <a:lumMod val="50000"/>
                    </a:srgbClr>
                  </a:solidFill>
                  <a:prstDash val="solid"/>
                </a:ln>
                <a:solidFill>
                  <a:srgbClr val="B1A089">
                    <a:tint val="1000"/>
                  </a:srgbClr>
                </a:solidFill>
              </a:rPr>
              <a:t/>
            </a:r>
            <a:br>
              <a:rPr lang="en-US" sz="2900" dirty="0">
                <a:ln w="13335" cmpd="sng">
                  <a:solidFill>
                    <a:srgbClr val="A9A57C">
                      <a:lumMod val="50000"/>
                    </a:srgbClr>
                  </a:solidFill>
                  <a:prstDash val="solid"/>
                </a:ln>
                <a:solidFill>
                  <a:srgbClr val="B1A089">
                    <a:tint val="1000"/>
                  </a:srgbClr>
                </a:solidFill>
              </a:rPr>
            </a:br>
            <a:r>
              <a:rPr lang="en-US" dirty="0" smtClean="0">
                <a:ln w="13335" cmpd="sng">
                  <a:solidFill>
                    <a:srgbClr val="A9A57C">
                      <a:lumMod val="50000"/>
                    </a:srgbClr>
                  </a:solidFill>
                  <a:prstDash val="solid"/>
                </a:ln>
                <a:solidFill>
                  <a:srgbClr val="B1A089">
                    <a:tint val="1000"/>
                  </a:srgbClr>
                </a:solidFill>
              </a:rPr>
              <a:t>Taylor County Development Authority</a:t>
            </a:r>
            <a:endParaRPr lang="en-US" dirty="0"/>
          </a:p>
        </p:txBody>
      </p:sp>
      <p:sp>
        <p:nvSpPr>
          <p:cNvPr id="3" name="Content Placeholder 2"/>
          <p:cNvSpPr>
            <a:spLocks noGrp="1"/>
          </p:cNvSpPr>
          <p:nvPr>
            <p:ph idx="1"/>
          </p:nvPr>
        </p:nvSpPr>
        <p:spPr/>
        <p:txBody>
          <a:bodyPr/>
          <a:lstStyle/>
          <a:p>
            <a:endParaRPr lang="en-US" dirty="0" smtClean="0"/>
          </a:p>
          <a:p>
            <a:pPr marL="0" indent="0">
              <a:buNone/>
            </a:pPr>
            <a:endParaRPr lang="en-US" dirty="0"/>
          </a:p>
        </p:txBody>
      </p:sp>
      <p:pic>
        <p:nvPicPr>
          <p:cNvPr id="3074" name="Picture 2" descr="C:\Users\Barry\Pictures\Nikon Images\DSC_053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532" b="2464"/>
          <a:stretch/>
        </p:blipFill>
        <p:spPr bwMode="auto">
          <a:xfrm>
            <a:off x="762000" y="1778188"/>
            <a:ext cx="7543800" cy="47779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26910" y="1904999"/>
            <a:ext cx="7239000" cy="4524315"/>
          </a:xfrm>
          <a:prstGeom prst="rect">
            <a:avLst/>
          </a:prstGeom>
          <a:noFill/>
        </p:spPr>
        <p:txBody>
          <a:bodyPr wrap="square" rtlCol="0">
            <a:spAutoFit/>
          </a:bodyPr>
          <a:lstStyle/>
          <a:p>
            <a:r>
              <a:rPr lang="en-US" sz="4000" b="1" dirty="0" smtClean="0">
                <a:ln>
                  <a:solidFill>
                    <a:schemeClr val="bg1"/>
                  </a:solidFill>
                </a:ln>
              </a:rPr>
              <a:t>“The park will be designed to protect native habitat in this environmentally sensitive area, and allow the public an opportunity to experience a taste of ‘Old Florida’”</a:t>
            </a:r>
          </a:p>
          <a:p>
            <a:r>
              <a:rPr lang="en-US" sz="2400" dirty="0" smtClean="0"/>
              <a:t>				</a:t>
            </a:r>
            <a:r>
              <a:rPr lang="en-US" sz="2400" b="1" dirty="0" smtClean="0">
                <a:ln>
                  <a:solidFill>
                    <a:schemeClr val="bg1"/>
                  </a:solidFill>
                </a:ln>
              </a:rPr>
              <a:t>Scott </a:t>
            </a:r>
            <a:r>
              <a:rPr lang="en-US" sz="2400" b="1" dirty="0" smtClean="0">
                <a:ln>
                  <a:solidFill>
                    <a:schemeClr val="bg1"/>
                  </a:solidFill>
                </a:ln>
              </a:rPr>
              <a:t>Frederick</a:t>
            </a:r>
          </a:p>
          <a:p>
            <a:r>
              <a:rPr lang="en-US" sz="2400" b="1" dirty="0" smtClean="0">
                <a:ln>
                  <a:solidFill>
                    <a:schemeClr val="bg1"/>
                  </a:solidFill>
                </a:ln>
              </a:rPr>
              <a:t>				</a:t>
            </a:r>
            <a:r>
              <a:rPr lang="en-US" sz="2400" b="1" dirty="0" smtClean="0">
                <a:ln>
                  <a:solidFill>
                    <a:schemeClr val="bg1"/>
                  </a:solidFill>
                </a:ln>
              </a:rPr>
              <a:t>Director</a:t>
            </a:r>
            <a:endParaRPr lang="en-US" sz="2400" b="1" dirty="0">
              <a:ln>
                <a:solidFill>
                  <a:schemeClr val="bg1"/>
                </a:solidFill>
              </a:ln>
            </a:endParaRPr>
          </a:p>
        </p:txBody>
      </p:sp>
    </p:spTree>
    <p:extLst>
      <p:ext uri="{BB962C8B-B14F-4D97-AF65-F5344CB8AC3E}">
        <p14:creationId xmlns:p14="http://schemas.microsoft.com/office/powerpoint/2010/main" val="911834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229600" cy="1143000"/>
          </a:xfrm>
        </p:spPr>
        <p:txBody>
          <a:bodyPr>
            <a:normAutofit fontScale="90000"/>
          </a:bodyPr>
          <a:lstStyle/>
          <a:p>
            <a:pPr algn="ctr"/>
            <a:r>
              <a:rPr lang="en-US" sz="3200" dirty="0" smtClean="0">
                <a:ln w="13335" cmpd="sng">
                  <a:solidFill>
                    <a:srgbClr val="A9A57C">
                      <a:lumMod val="50000"/>
                    </a:srgbClr>
                  </a:solidFill>
                  <a:prstDash val="solid"/>
                </a:ln>
                <a:solidFill>
                  <a:srgbClr val="B1A089">
                    <a:tint val="1000"/>
                  </a:srgbClr>
                </a:solidFill>
              </a:rPr>
              <a:t>Endorsed by</a:t>
            </a:r>
            <a:br>
              <a:rPr lang="en-US" sz="3200" dirty="0" smtClean="0">
                <a:ln w="13335" cmpd="sng">
                  <a:solidFill>
                    <a:srgbClr val="A9A57C">
                      <a:lumMod val="50000"/>
                    </a:srgbClr>
                  </a:solidFill>
                  <a:prstDash val="solid"/>
                </a:ln>
                <a:solidFill>
                  <a:srgbClr val="B1A089">
                    <a:tint val="1000"/>
                  </a:srgbClr>
                </a:solidFill>
              </a:rPr>
            </a:br>
            <a:r>
              <a:rPr lang="en-US" sz="4800" dirty="0" smtClean="0">
                <a:ln w="13335" cmpd="sng">
                  <a:solidFill>
                    <a:srgbClr val="A9A57C">
                      <a:lumMod val="50000"/>
                    </a:srgbClr>
                  </a:solidFill>
                  <a:prstDash val="solid"/>
                </a:ln>
                <a:solidFill>
                  <a:srgbClr val="B1A089">
                    <a:tint val="1000"/>
                  </a:srgbClr>
                </a:solidFill>
              </a:rPr>
              <a:t>Foley Timber and Land Company</a:t>
            </a:r>
            <a:endParaRPr lang="en-US" dirty="0"/>
          </a:p>
        </p:txBody>
      </p:sp>
      <p:pic>
        <p:nvPicPr>
          <p:cNvPr id="2051" name="Picture 3" descr="C:\Users\Barry\Pictures\Nikon Images\DSC_0381.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4223" b="2192"/>
          <a:stretch/>
        </p:blipFill>
        <p:spPr bwMode="auto">
          <a:xfrm>
            <a:off x="724730" y="1828800"/>
            <a:ext cx="7694540" cy="4724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14400" y="2040340"/>
            <a:ext cx="7391400" cy="4401205"/>
          </a:xfrm>
          <a:prstGeom prst="rect">
            <a:avLst/>
          </a:prstGeom>
          <a:noFill/>
        </p:spPr>
        <p:txBody>
          <a:bodyPr wrap="square" rtlCol="0">
            <a:spAutoFit/>
          </a:bodyPr>
          <a:lstStyle/>
          <a:p>
            <a:r>
              <a:rPr lang="en-US" sz="3600" b="1" dirty="0" smtClean="0">
                <a:ln>
                  <a:solidFill>
                    <a:schemeClr val="bg1"/>
                  </a:solidFill>
                </a:ln>
              </a:rPr>
              <a:t>“This unique property exemplifies the beautiful landscape that makes up Taylor County’s coastline and provides access to some of the quality of life treasures enjoyed along this rural stretch of Florida’s Gulf Coast.”	</a:t>
            </a:r>
            <a:r>
              <a:rPr lang="en-US" sz="4000" b="1" dirty="0">
                <a:ln>
                  <a:solidFill>
                    <a:schemeClr val="bg1"/>
                  </a:solidFill>
                </a:ln>
              </a:rPr>
              <a:t>	</a:t>
            </a:r>
            <a:r>
              <a:rPr lang="en-US" sz="2400" b="1" dirty="0" smtClean="0">
                <a:ln>
                  <a:solidFill>
                    <a:schemeClr val="bg1"/>
                  </a:solidFill>
                </a:ln>
              </a:rPr>
              <a:t>Angus </a:t>
            </a:r>
            <a:r>
              <a:rPr lang="en-US" sz="2400" b="1" dirty="0" smtClean="0">
                <a:ln>
                  <a:solidFill>
                    <a:schemeClr val="bg1"/>
                  </a:solidFill>
                </a:ln>
              </a:rPr>
              <a:t>B. </a:t>
            </a:r>
            <a:r>
              <a:rPr lang="en-US" sz="2400" b="1" dirty="0" err="1" smtClean="0">
                <a:ln>
                  <a:solidFill>
                    <a:schemeClr val="bg1"/>
                  </a:solidFill>
                </a:ln>
              </a:rPr>
              <a:t>Taff</a:t>
            </a:r>
            <a:r>
              <a:rPr lang="en-US" sz="2400" b="1" dirty="0" smtClean="0">
                <a:ln>
                  <a:solidFill>
                    <a:schemeClr val="bg1"/>
                  </a:solidFill>
                </a:ln>
              </a:rPr>
              <a:t> </a:t>
            </a:r>
            <a:r>
              <a:rPr lang="en-US" sz="2400" b="1" dirty="0" smtClean="0">
                <a:ln>
                  <a:solidFill>
                    <a:schemeClr val="bg1"/>
                  </a:solidFill>
                </a:ln>
              </a:rPr>
              <a:t>III</a:t>
            </a:r>
          </a:p>
          <a:p>
            <a:r>
              <a:rPr lang="en-US" sz="2400" b="1" dirty="0">
                <a:ln>
                  <a:solidFill>
                    <a:schemeClr val="bg1"/>
                  </a:solidFill>
                </a:ln>
              </a:rPr>
              <a:t>	</a:t>
            </a:r>
            <a:r>
              <a:rPr lang="en-US" sz="2400" b="1" dirty="0" smtClean="0">
                <a:ln>
                  <a:solidFill>
                    <a:schemeClr val="bg1"/>
                  </a:solidFill>
                </a:ln>
              </a:rPr>
              <a:t>			</a:t>
            </a:r>
            <a:r>
              <a:rPr lang="en-US" sz="2400" b="1" dirty="0" smtClean="0">
                <a:ln>
                  <a:solidFill>
                    <a:schemeClr val="bg1"/>
                  </a:solidFill>
                </a:ln>
              </a:rPr>
              <a:t>Sr</a:t>
            </a:r>
            <a:r>
              <a:rPr lang="en-US" sz="2400" b="1" dirty="0" smtClean="0">
                <a:ln>
                  <a:solidFill>
                    <a:schemeClr val="bg1"/>
                  </a:solidFill>
                </a:ln>
              </a:rPr>
              <a:t>. Vice President, Planning</a:t>
            </a:r>
            <a:endParaRPr lang="en-US" sz="2400" b="1" dirty="0">
              <a:ln>
                <a:solidFill>
                  <a:schemeClr val="bg1"/>
                </a:solidFill>
              </a:ln>
            </a:endParaRPr>
          </a:p>
        </p:txBody>
      </p:sp>
    </p:spTree>
    <p:extLst>
      <p:ext uri="{BB962C8B-B14F-4D97-AF65-F5344CB8AC3E}">
        <p14:creationId xmlns:p14="http://schemas.microsoft.com/office/powerpoint/2010/main" val="372199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pPr algn="ctr"/>
            <a:r>
              <a:rPr lang="en-US" dirty="0" smtClean="0"/>
              <a:t>Endorsed by the </a:t>
            </a:r>
            <a:br>
              <a:rPr lang="en-US" dirty="0" smtClean="0"/>
            </a:br>
            <a:r>
              <a:rPr lang="en-US" sz="5300" dirty="0" smtClean="0"/>
              <a:t>Florida Wildlife Federation</a:t>
            </a:r>
            <a:endParaRPr lang="en-US" sz="5300" dirty="0"/>
          </a:p>
        </p:txBody>
      </p:sp>
      <p:pic>
        <p:nvPicPr>
          <p:cNvPr id="1026" name="Picture 2" descr="L:\DSC_0380.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2570"/>
          <a:stretch/>
        </p:blipFill>
        <p:spPr bwMode="auto">
          <a:xfrm>
            <a:off x="838200" y="1905000"/>
            <a:ext cx="7433072"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53401" y="2184595"/>
            <a:ext cx="6799997" cy="3908762"/>
          </a:xfrm>
          <a:prstGeom prst="rect">
            <a:avLst/>
          </a:prstGeom>
          <a:noFill/>
        </p:spPr>
        <p:txBody>
          <a:bodyPr wrap="square" rtlCol="0">
            <a:spAutoFit/>
          </a:bodyPr>
          <a:lstStyle/>
          <a:p>
            <a:r>
              <a:rPr lang="en-US" sz="4400" b="1" dirty="0" smtClean="0">
                <a:ln>
                  <a:solidFill>
                    <a:schemeClr val="bg1"/>
                  </a:solidFill>
                </a:ln>
              </a:rPr>
              <a:t>“…the estuarine nursery areas of places like Yates Creek are critical to the ecology of the entire Gulf.”</a:t>
            </a:r>
          </a:p>
          <a:p>
            <a:endParaRPr lang="en-US" sz="2400" b="1" dirty="0" smtClean="0">
              <a:ln>
                <a:solidFill>
                  <a:schemeClr val="bg1"/>
                </a:solidFill>
              </a:ln>
            </a:endParaRPr>
          </a:p>
          <a:p>
            <a:r>
              <a:rPr lang="en-US" sz="2400" b="1" dirty="0" smtClean="0">
                <a:ln w="19050">
                  <a:solidFill>
                    <a:schemeClr val="bg1"/>
                  </a:solidFill>
                </a:ln>
              </a:rPr>
              <a:t>		Preston </a:t>
            </a:r>
            <a:r>
              <a:rPr lang="en-US" sz="2400" b="1" dirty="0" smtClean="0">
                <a:ln w="19050">
                  <a:solidFill>
                    <a:schemeClr val="bg1"/>
                  </a:solidFill>
                </a:ln>
              </a:rPr>
              <a:t>T. Robertson</a:t>
            </a:r>
          </a:p>
          <a:p>
            <a:r>
              <a:rPr lang="en-US" sz="2400" b="1" dirty="0" smtClean="0">
                <a:ln w="19050">
                  <a:solidFill>
                    <a:schemeClr val="bg1"/>
                  </a:solidFill>
                </a:ln>
              </a:rPr>
              <a:t>		Vice </a:t>
            </a:r>
            <a:r>
              <a:rPr lang="en-US" sz="2400" b="1" dirty="0" smtClean="0">
                <a:ln w="19050">
                  <a:solidFill>
                    <a:schemeClr val="bg1"/>
                  </a:solidFill>
                </a:ln>
              </a:rPr>
              <a:t>President/General Counsel</a:t>
            </a:r>
            <a:endParaRPr lang="en-US" sz="2400" b="1" dirty="0">
              <a:ln w="19050">
                <a:solidFill>
                  <a:schemeClr val="bg1"/>
                </a:solidFill>
              </a:ln>
            </a:endParaRPr>
          </a:p>
        </p:txBody>
      </p:sp>
    </p:spTree>
    <p:extLst>
      <p:ext uri="{BB962C8B-B14F-4D97-AF65-F5344CB8AC3E}">
        <p14:creationId xmlns:p14="http://schemas.microsoft.com/office/powerpoint/2010/main" val="83402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28600"/>
            <a:ext cx="8229600" cy="1143000"/>
          </a:xfrm>
        </p:spPr>
        <p:txBody>
          <a:bodyPr>
            <a:normAutofit/>
          </a:bodyPr>
          <a:lstStyle/>
          <a:p>
            <a:pPr algn="ctr"/>
            <a:r>
              <a:rPr lang="en-US" sz="4400" dirty="0" smtClean="0"/>
              <a:t>Questions?</a:t>
            </a:r>
            <a:endParaRPr lang="en-US" sz="4400" dirty="0"/>
          </a:p>
        </p:txBody>
      </p:sp>
      <p:pic>
        <p:nvPicPr>
          <p:cNvPr id="1026" name="Picture 2" descr="C:\Users\jwoofter\Pictures\100_1304.jpg"/>
          <p:cNvPicPr>
            <a:picLocks noChangeAspect="1" noChangeArrowheads="1"/>
          </p:cNvPicPr>
          <p:nvPr/>
        </p:nvPicPr>
        <p:blipFill>
          <a:blip r:embed="rId2" cstate="print"/>
          <a:srcRect/>
          <a:stretch>
            <a:fillRect/>
          </a:stretch>
        </p:blipFill>
        <p:spPr bwMode="auto">
          <a:xfrm>
            <a:off x="1181100" y="1752600"/>
            <a:ext cx="6781800" cy="4520167"/>
          </a:xfrm>
          <a:prstGeom prst="rect">
            <a:avLst/>
          </a:prstGeom>
          <a:noFill/>
        </p:spPr>
      </p:pic>
    </p:spTree>
    <p:extLst>
      <p:ext uri="{BB962C8B-B14F-4D97-AF65-F5344CB8AC3E}">
        <p14:creationId xmlns:p14="http://schemas.microsoft.com/office/powerpoint/2010/main" val="90339374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atch">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3905</TotalTime>
  <Words>596</Words>
  <Application>Microsoft Office PowerPoint</Application>
  <PresentationFormat>On-screen Show (4:3)</PresentationFormat>
  <Paragraphs>74</Paragraphs>
  <Slides>40</Slides>
  <Notes>8</Notes>
  <HiddenSlides>0</HiddenSlides>
  <MMClips>12</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Thatch</vt:lpstr>
      <vt:lpstr>PowerPoint Presentation</vt:lpstr>
      <vt:lpstr>PowerPoint Presentation</vt:lpstr>
      <vt:lpstr>PowerPoint Presentation</vt:lpstr>
      <vt:lpstr>Background</vt:lpstr>
      <vt:lpstr>YATES CREEK PROPERTY BOUNDARIES</vt:lpstr>
      <vt:lpstr>YATES CREEK PROPERTY BOUNDARIES</vt:lpstr>
      <vt:lpstr>PowerPoint Presentation</vt:lpstr>
      <vt:lpstr>Project Purpose</vt:lpstr>
      <vt:lpstr>Project Purpose</vt:lpstr>
      <vt:lpstr>PowerPoint Presentation</vt:lpstr>
      <vt:lpstr>Project Components</vt:lpstr>
      <vt:lpstr>PowerPoint Presentation</vt:lpstr>
      <vt:lpstr>PowerPoint Presentation</vt:lpstr>
      <vt:lpstr>Project Components</vt:lpstr>
      <vt:lpstr>PowerPoint Presentation</vt:lpstr>
      <vt:lpstr>PowerPoint Presentation</vt:lpstr>
      <vt:lpstr>Potential for Non-Invasive Access</vt:lpstr>
      <vt:lpstr>Project Components</vt:lpstr>
      <vt:lpstr>Project Components</vt:lpstr>
      <vt:lpstr>PowerPoint Presentation</vt:lpstr>
      <vt:lpstr>Project Components</vt:lpstr>
      <vt:lpstr>Project Components</vt:lpstr>
      <vt:lpstr>PowerPoint Presentation</vt:lpstr>
      <vt:lpstr>Project Components</vt:lpstr>
      <vt:lpstr>Project Components</vt:lpstr>
      <vt:lpstr>PowerPoint Presentation</vt:lpstr>
      <vt:lpstr>Project Components</vt:lpstr>
      <vt:lpstr>PowerPoint Presentation</vt:lpstr>
      <vt:lpstr>PowerPoint Presentation</vt:lpstr>
      <vt:lpstr>Project Components</vt:lpstr>
      <vt:lpstr>PowerPoint Presentation</vt:lpstr>
      <vt:lpstr>PowerPoint Presentation</vt:lpstr>
      <vt:lpstr>Project Benefits</vt:lpstr>
      <vt:lpstr>Project Benefits</vt:lpstr>
      <vt:lpstr>PowerPoint Presentation</vt:lpstr>
      <vt:lpstr>Project Cost</vt:lpstr>
      <vt:lpstr>Endorsed by Taylor County Development Authority</vt:lpstr>
      <vt:lpstr>Endorsed by Foley Timber and Land Company</vt:lpstr>
      <vt:lpstr>Endorsed by the  Florida Wildlife Federation</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dc:creator>
  <cp:lastModifiedBy>Barry</cp:lastModifiedBy>
  <cp:revision>111</cp:revision>
  <dcterms:created xsi:type="dcterms:W3CDTF">2013-05-26T01:05:29Z</dcterms:created>
  <dcterms:modified xsi:type="dcterms:W3CDTF">2015-09-07T21:27:22Z</dcterms:modified>
</cp:coreProperties>
</file>