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"/>
  </p:notesMasterIdLst>
  <p:sldIdLst>
    <p:sldId id="1863" r:id="rId5"/>
    <p:sldId id="1831" r:id="rId6"/>
    <p:sldId id="1833" r:id="rId7"/>
    <p:sldId id="1865" r:id="rId8"/>
    <p:sldId id="1864" r:id="rId9"/>
    <p:sldId id="1862" r:id="rId10"/>
    <p:sldId id="1827" r:id="rId11"/>
    <p:sldId id="1822" r:id="rId12"/>
    <p:sldId id="1826" r:id="rId13"/>
    <p:sldId id="1821" r:id="rId14"/>
    <p:sldId id="1861" r:id="rId15"/>
    <p:sldId id="18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000000"/>
    <a:srgbClr val="295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47" autoAdjust="0"/>
    <p:restoredTop sz="86449" autoAdjust="0"/>
  </p:normalViewPr>
  <p:slideViewPr>
    <p:cSldViewPr snapToGrid="0">
      <p:cViewPr varScale="1">
        <p:scale>
          <a:sx n="74" d="100"/>
          <a:sy n="74" d="100"/>
        </p:scale>
        <p:origin x="144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C1B4D-B447-4E8F-852D-7547420DF759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338D9B-417A-4C5D-B793-6F37B8ECD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6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2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64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/>
              <a:t>https://www.youtube.com/watch?v=LE6nXn9pGaU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79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/>
              <a:t>https://www.youtube.com/watch?v=LE6nXn9pGaU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66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0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solidFill>
                <a:srgbClr val="333333"/>
              </a:solidFill>
              <a:latin typeface="Open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20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89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Damages are estimates based on the Federal Emergency Management Agency's (FEMA) modeling program HAZUS-MH and combines science, engineering and mathematical modeling with geographic information system (GIS) technology to estimate losses of life and property—and shows those losses on a map.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53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/>
              <a:t>https://www.youtube.com/watch?v=LE6nXn9pGaU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59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68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21646-3619-4B0F-8165-7FB16F01564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21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5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TBRPC-Letterhead-Top-noLogo.png">
            <a:extLst>
              <a:ext uri="{FF2B5EF4-FFF2-40B4-BE49-F238E27FC236}">
                <a16:creationId xmlns:a16="http://schemas.microsoft.com/office/drawing/2014/main" id="{8000E3C5-8E51-43F0-AE1D-A8B6081B0F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933" y="-1"/>
            <a:ext cx="12192000" cy="79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1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TBRPC-Letterhead-Top-noLogo.png">
            <a:extLst>
              <a:ext uri="{FF2B5EF4-FFF2-40B4-BE49-F238E27FC236}">
                <a16:creationId xmlns:a16="http://schemas.microsoft.com/office/drawing/2014/main" id="{743E6F54-2D23-4549-A011-CD4E1E7EA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933" y="-1"/>
            <a:ext cx="12192000" cy="10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8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TBRPC-Letterhead-Top-noLogo.png">
            <a:extLst>
              <a:ext uri="{FF2B5EF4-FFF2-40B4-BE49-F238E27FC236}">
                <a16:creationId xmlns:a16="http://schemas.microsoft.com/office/drawing/2014/main" id="{65B5A71F-AFBF-4392-A3F9-C022CB66B4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933" y="-1"/>
            <a:ext cx="12192000" cy="109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40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2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50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83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4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56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26FF4-F803-434A-B5E5-CE7FE529C601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1B4C0-262B-4935-A96B-46F7CB83A22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TBRPC-Letterhead-Top-noLogo.png">
            <a:extLst>
              <a:ext uri="{FF2B5EF4-FFF2-40B4-BE49-F238E27FC236}">
                <a16:creationId xmlns:a16="http://schemas.microsoft.com/office/drawing/2014/main" id="{C41A861F-89C5-494C-8BEE-0131608FB96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935" y="-1"/>
            <a:ext cx="12208933" cy="79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1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n.wikipedia.org/wiki/Hillsborough_River_(Florida)" TargetMode="Externa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ampabay.com/live-coverage/2018/10/10/hurricane-michael-the-latest-from-the-florida-panhandle-and-across-tampa-bay/" TargetMode="Externa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ampabayregion.org/phoenix-impacts/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brpc.org/phoenix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 descr="The Project Phoenix 2.0 Logo&#10;">
            <a:extLst>
              <a:ext uri="{FF2B5EF4-FFF2-40B4-BE49-F238E27FC236}">
                <a16:creationId xmlns:a16="http://schemas.microsoft.com/office/drawing/2014/main" id="{D3FBC82C-57B5-47D7-B0A6-A82E2C288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742" y="680714"/>
            <a:ext cx="2663873" cy="126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Economic Development Association Logo">
            <a:extLst>
              <a:ext uri="{FF2B5EF4-FFF2-40B4-BE49-F238E27FC236}">
                <a16:creationId xmlns:a16="http://schemas.microsoft.com/office/drawing/2014/main" id="{532D9DA6-877F-47B3-B7D0-7761387F29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965" y="5878833"/>
            <a:ext cx="1550248" cy="49383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3962357-68DD-4653-A6FA-E75F42A0FB5C}"/>
              </a:ext>
            </a:extLst>
          </p:cNvPr>
          <p:cNvSpPr/>
          <p:nvPr/>
        </p:nvSpPr>
        <p:spPr>
          <a:xfrm>
            <a:off x="6205233" y="5473407"/>
            <a:ext cx="1654441" cy="2616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0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Funded by:</a:t>
            </a:r>
          </a:p>
        </p:txBody>
      </p:sp>
      <p:pic>
        <p:nvPicPr>
          <p:cNvPr id="20" name="Picture 19" descr="Tampa Bay Regional Planning Council">
            <a:extLst>
              <a:ext uri="{FF2B5EF4-FFF2-40B4-BE49-F238E27FC236}">
                <a16:creationId xmlns:a16="http://schemas.microsoft.com/office/drawing/2014/main" id="{4C773F62-4E58-43F5-BBD9-CF59011870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4470799" y="5758616"/>
            <a:ext cx="1490835" cy="68189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B06D81E-6B8A-47E6-9F62-12D9A427D701}"/>
              </a:ext>
            </a:extLst>
          </p:cNvPr>
          <p:cNvSpPr/>
          <p:nvPr/>
        </p:nvSpPr>
        <p:spPr>
          <a:xfrm>
            <a:off x="4395419" y="5461026"/>
            <a:ext cx="1711423" cy="2616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05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Created by:</a:t>
            </a:r>
          </a:p>
        </p:txBody>
      </p:sp>
      <p:sp>
        <p:nvSpPr>
          <p:cNvPr id="2" name="Title 1" descr="Hurricane Phoenix Simulation&#10;&#10;">
            <a:extLst>
              <a:ext uri="{FF2B5EF4-FFF2-40B4-BE49-F238E27FC236}">
                <a16:creationId xmlns:a16="http://schemas.microsoft.com/office/drawing/2014/main" id="{B7F09EC5-8608-454D-AE75-6E1731C502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01355" y="2683077"/>
            <a:ext cx="8920558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Hurricane Phoenix Simulation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Sean Sullivan, Executive Director, Tampa Bay Regional Planning Council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932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ampa Bay Regional Planning Council">
            <a:extLst>
              <a:ext uri="{FF2B5EF4-FFF2-40B4-BE49-F238E27FC236}">
                <a16:creationId xmlns:a16="http://schemas.microsoft.com/office/drawing/2014/main" id="{92734B07-BCC3-40CD-BC16-C0BC6AB3D8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451903" y="5971206"/>
            <a:ext cx="1558766" cy="737869"/>
          </a:xfrm>
          <a:prstGeom prst="rect">
            <a:avLst/>
          </a:prstGeom>
        </p:spPr>
      </p:pic>
      <p:pic>
        <p:nvPicPr>
          <p:cNvPr id="8" name="Picture 8" descr="Mission Statement&#10;&#10;A close up of a map&#10;&#10;">
            <a:extLst>
              <a:ext uri="{FF2B5EF4-FFF2-40B4-BE49-F238E27FC236}">
                <a16:creationId xmlns:a16="http://schemas.microsoft.com/office/drawing/2014/main" id="{5BD77122-F0FE-4B6C-AF81-036C27AF1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366" y="655483"/>
            <a:ext cx="10224519" cy="5684657"/>
          </a:xfrm>
          <a:prstGeom prst="rect">
            <a:avLst/>
          </a:prstGeom>
        </p:spPr>
      </p:pic>
      <p:sp>
        <p:nvSpPr>
          <p:cNvPr id="3" name="Title 2" descr="Mission Statement&#10;&#10;&#10;">
            <a:extLst>
              <a:ext uri="{FF2B5EF4-FFF2-40B4-BE49-F238E27FC236}">
                <a16:creationId xmlns:a16="http://schemas.microsoft.com/office/drawing/2014/main" id="{A143335B-0F09-450D-8D5D-9B4F8C435ED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Mission Statement</a:t>
            </a:r>
          </a:p>
        </p:txBody>
      </p:sp>
    </p:spTree>
    <p:extLst>
      <p:ext uri="{BB962C8B-B14F-4D97-AF65-F5344CB8AC3E}">
        <p14:creationId xmlns:p14="http://schemas.microsoft.com/office/powerpoint/2010/main" val="336385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mpa Bay Regional Planning Council">
            <a:extLst>
              <a:ext uri="{FF2B5EF4-FFF2-40B4-BE49-F238E27FC236}">
                <a16:creationId xmlns:a16="http://schemas.microsoft.com/office/drawing/2014/main" id="{865247D3-8EB5-4C11-A95C-A136E838E2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793215" y="6129956"/>
            <a:ext cx="1217454" cy="57911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8368D4-8676-4C1D-87ED-204D7E2BBF95}"/>
              </a:ext>
            </a:extLst>
          </p:cNvPr>
          <p:cNvSpPr/>
          <p:nvPr/>
        </p:nvSpPr>
        <p:spPr>
          <a:xfrm>
            <a:off x="750525" y="4969971"/>
            <a:ext cx="10665634" cy="115416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Phoenix 2.0: The Recovery</a:t>
            </a:r>
            <a:b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3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Hurricane Simulation for Tampa Bay Small Businesses &amp; Emergency Management Agencies</a:t>
            </a:r>
          </a:p>
          <a:p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600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Learn more at </a:t>
            </a:r>
            <a:r>
              <a:rPr lang="en-US" sz="1600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tbrpc.org/phoenix</a:t>
            </a:r>
          </a:p>
        </p:txBody>
      </p:sp>
      <p:pic>
        <p:nvPicPr>
          <p:cNvPr id="45" name="Picture 44" descr="Economic Development Association Logo">
            <a:extLst>
              <a:ext uri="{FF2B5EF4-FFF2-40B4-BE49-F238E27FC236}">
                <a16:creationId xmlns:a16="http://schemas.microsoft.com/office/drawing/2014/main" id="{7B5C9AD7-089B-4E82-9658-034D23A03B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362" y="3630298"/>
            <a:ext cx="2164764" cy="690477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C2E88D02-AA20-42FB-AD6A-8D0C6C9AFF96}"/>
              </a:ext>
            </a:extLst>
          </p:cNvPr>
          <p:cNvSpPr/>
          <p:nvPr/>
        </p:nvSpPr>
        <p:spPr>
          <a:xfrm>
            <a:off x="3189179" y="3114259"/>
            <a:ext cx="2318118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Funded by:</a:t>
            </a:r>
          </a:p>
        </p:txBody>
      </p:sp>
      <p:pic>
        <p:nvPicPr>
          <p:cNvPr id="43" name="Picture 42" descr="Tampa Bay Regional Planning Council">
            <a:extLst>
              <a:ext uri="{FF2B5EF4-FFF2-40B4-BE49-F238E27FC236}">
                <a16:creationId xmlns:a16="http://schemas.microsoft.com/office/drawing/2014/main" id="{0C631984-F417-4D4A-83A3-4839B8E48E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754196" y="3485500"/>
            <a:ext cx="2093060" cy="952281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453C1E9C-569E-47D9-B889-9E677AF4993D}"/>
              </a:ext>
            </a:extLst>
          </p:cNvPr>
          <p:cNvSpPr/>
          <p:nvPr/>
        </p:nvSpPr>
        <p:spPr>
          <a:xfrm>
            <a:off x="703397" y="3138749"/>
            <a:ext cx="2387390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Created by: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8A1E4D4-BB34-40F9-8ED9-80A235A55F18}"/>
              </a:ext>
            </a:extLst>
          </p:cNvPr>
          <p:cNvSpPr/>
          <p:nvPr/>
        </p:nvSpPr>
        <p:spPr>
          <a:xfrm>
            <a:off x="6052817" y="3863415"/>
            <a:ext cx="3800555" cy="4154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Open Sans"/>
              </a:rPr>
              <a:t>In coordination with emergency management agencies </a:t>
            </a:r>
            <a:br>
              <a:rPr lang="en-US" sz="1050" dirty="0">
                <a:solidFill>
                  <a:schemeClr val="bg1"/>
                </a:solidFill>
                <a:latin typeface="Open Sans"/>
              </a:rPr>
            </a:br>
            <a:r>
              <a:rPr lang="en-US" sz="1050" dirty="0">
                <a:solidFill>
                  <a:schemeClr val="bg1"/>
                </a:solidFill>
                <a:latin typeface="Open Sans"/>
              </a:rPr>
              <a:t>from throughout the 6-county Tampa Bay region.</a:t>
            </a:r>
            <a:endParaRPr lang="en-US" sz="105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53" name="Picture 4" descr="A group of people sitting at a desk&#10;&#10;&#10;">
            <a:extLst>
              <a:ext uri="{FF2B5EF4-FFF2-40B4-BE49-F238E27FC236}">
                <a16:creationId xmlns:a16="http://schemas.microsoft.com/office/drawing/2014/main" id="{592DAA6C-167C-4DD9-AE65-A2FE1D992C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13378" r="3684" b="10168"/>
          <a:stretch/>
        </p:blipFill>
        <p:spPr bwMode="auto">
          <a:xfrm>
            <a:off x="5969690" y="1169765"/>
            <a:ext cx="5265231" cy="3171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Project Phoenix 2.0 Logo">
            <a:extLst>
              <a:ext uri="{FF2B5EF4-FFF2-40B4-BE49-F238E27FC236}">
                <a16:creationId xmlns:a16="http://schemas.microsoft.com/office/drawing/2014/main" id="{7148BB57-82B0-4716-BF6C-0F9AEDBD7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25" y="880522"/>
            <a:ext cx="3959428" cy="188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3F0019F-703A-48AE-8CF6-4E9B9B9DD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Project Phoenix Creation</a:t>
            </a:r>
          </a:p>
        </p:txBody>
      </p:sp>
    </p:spTree>
    <p:extLst>
      <p:ext uri="{BB962C8B-B14F-4D97-AF65-F5344CB8AC3E}">
        <p14:creationId xmlns:p14="http://schemas.microsoft.com/office/powerpoint/2010/main" val="2566722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mpa Bay Regional Planning Council">
            <a:extLst>
              <a:ext uri="{FF2B5EF4-FFF2-40B4-BE49-F238E27FC236}">
                <a16:creationId xmlns:a16="http://schemas.microsoft.com/office/drawing/2014/main" id="{C2CDC624-2AC1-4DC4-831F-202EE79AE4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793215" y="6129956"/>
            <a:ext cx="1217454" cy="579119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557A916-FDD1-44A1-A7A1-70009FD6B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D4D4A8-00B0-43E9-9745-B96975939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4627" r="-1" b="-1"/>
          <a:stretch/>
        </p:blipFill>
        <p:spPr>
          <a:xfrm>
            <a:off x="20" y="10"/>
            <a:ext cx="7743929" cy="6857990"/>
          </a:xfrm>
          <a:custGeom>
            <a:avLst/>
            <a:gdLst/>
            <a:ahLst/>
            <a:cxnLst/>
            <a:rect l="l" t="t" r="r" b="b"/>
            <a:pathLst>
              <a:path w="7743949" h="6858000">
                <a:moveTo>
                  <a:pt x="956085" y="2071857"/>
                </a:moveTo>
                <a:cubicBezTo>
                  <a:pt x="956085" y="2071857"/>
                  <a:pt x="956085" y="2071857"/>
                  <a:pt x="4999548" y="2071857"/>
                </a:cubicBezTo>
                <a:cubicBezTo>
                  <a:pt x="5252811" y="2071857"/>
                  <a:pt x="5497339" y="2211072"/>
                  <a:pt x="5619604" y="2437296"/>
                </a:cubicBezTo>
                <a:cubicBezTo>
                  <a:pt x="5619604" y="2437296"/>
                  <a:pt x="5619604" y="2437296"/>
                  <a:pt x="7645701" y="5926372"/>
                </a:cubicBezTo>
                <a:cubicBezTo>
                  <a:pt x="7776699" y="6143896"/>
                  <a:pt x="7776699" y="6422327"/>
                  <a:pt x="7645701" y="6639850"/>
                </a:cubicBezTo>
                <a:cubicBezTo>
                  <a:pt x="7645701" y="6639850"/>
                  <a:pt x="7645701" y="6639850"/>
                  <a:pt x="7538856" y="6823844"/>
                </a:cubicBezTo>
                <a:lnTo>
                  <a:pt x="7519022" y="6858000"/>
                </a:lnTo>
                <a:lnTo>
                  <a:pt x="0" y="6858000"/>
                </a:lnTo>
                <a:lnTo>
                  <a:pt x="0" y="3003362"/>
                </a:lnTo>
                <a:lnTo>
                  <a:pt x="144017" y="2754282"/>
                </a:lnTo>
                <a:cubicBezTo>
                  <a:pt x="203181" y="2651956"/>
                  <a:pt x="264254" y="2546330"/>
                  <a:pt x="327296" y="2437296"/>
                </a:cubicBezTo>
                <a:cubicBezTo>
                  <a:pt x="458294" y="2211072"/>
                  <a:pt x="694090" y="2071857"/>
                  <a:pt x="956085" y="2071857"/>
                </a:cubicBezTo>
                <a:close/>
                <a:moveTo>
                  <a:pt x="6281397" y="1163923"/>
                </a:moveTo>
                <a:cubicBezTo>
                  <a:pt x="6281397" y="1163923"/>
                  <a:pt x="6281397" y="1163923"/>
                  <a:pt x="7148441" y="1163923"/>
                </a:cubicBezTo>
                <a:cubicBezTo>
                  <a:pt x="7202749" y="1163923"/>
                  <a:pt x="7255183" y="1193775"/>
                  <a:pt x="7281401" y="1242285"/>
                </a:cubicBezTo>
                <a:cubicBezTo>
                  <a:pt x="7281401" y="1242285"/>
                  <a:pt x="7281401" y="1242285"/>
                  <a:pt x="7715859" y="1990451"/>
                </a:cubicBezTo>
                <a:cubicBezTo>
                  <a:pt x="7743949" y="2037095"/>
                  <a:pt x="7743949" y="2096799"/>
                  <a:pt x="7715859" y="2143443"/>
                </a:cubicBezTo>
                <a:cubicBezTo>
                  <a:pt x="7715859" y="2143443"/>
                  <a:pt x="7715859" y="2143443"/>
                  <a:pt x="7281401" y="2891610"/>
                </a:cubicBezTo>
                <a:cubicBezTo>
                  <a:pt x="7255183" y="2940119"/>
                  <a:pt x="7202749" y="2969971"/>
                  <a:pt x="7148441" y="2969971"/>
                </a:cubicBezTo>
                <a:cubicBezTo>
                  <a:pt x="7148441" y="2969971"/>
                  <a:pt x="7148441" y="2969971"/>
                  <a:pt x="6281397" y="2969971"/>
                </a:cubicBezTo>
                <a:cubicBezTo>
                  <a:pt x="6225217" y="2969971"/>
                  <a:pt x="6174655" y="2940119"/>
                  <a:pt x="6146565" y="2891610"/>
                </a:cubicBezTo>
                <a:cubicBezTo>
                  <a:pt x="6146565" y="2891610"/>
                  <a:pt x="6146565" y="2891610"/>
                  <a:pt x="5713979" y="2143443"/>
                </a:cubicBezTo>
                <a:cubicBezTo>
                  <a:pt x="5685889" y="2096799"/>
                  <a:pt x="5685889" y="2037095"/>
                  <a:pt x="5713979" y="1990451"/>
                </a:cubicBezTo>
                <a:cubicBezTo>
                  <a:pt x="5713979" y="1990451"/>
                  <a:pt x="5713979" y="1990451"/>
                  <a:pt x="6146565" y="1242285"/>
                </a:cubicBezTo>
                <a:cubicBezTo>
                  <a:pt x="6174655" y="1193775"/>
                  <a:pt x="6225217" y="1163923"/>
                  <a:pt x="6281397" y="1163923"/>
                </a:cubicBezTo>
                <a:close/>
                <a:moveTo>
                  <a:pt x="0" y="0"/>
                </a:moveTo>
                <a:lnTo>
                  <a:pt x="6600525" y="0"/>
                </a:lnTo>
                <a:lnTo>
                  <a:pt x="6486618" y="196155"/>
                </a:lnTo>
                <a:cubicBezTo>
                  <a:pt x="6261242" y="584267"/>
                  <a:pt x="5994130" y="1044253"/>
                  <a:pt x="5677553" y="1589421"/>
                </a:cubicBezTo>
                <a:cubicBezTo>
                  <a:pt x="5555288" y="1815646"/>
                  <a:pt x="5310759" y="1954861"/>
                  <a:pt x="5057496" y="1954861"/>
                </a:cubicBezTo>
                <a:cubicBezTo>
                  <a:pt x="5057496" y="1954861"/>
                  <a:pt x="5057496" y="1954861"/>
                  <a:pt x="1014033" y="1954861"/>
                </a:cubicBezTo>
                <a:cubicBezTo>
                  <a:pt x="752038" y="1954861"/>
                  <a:pt x="516243" y="1815646"/>
                  <a:pt x="385244" y="1589421"/>
                </a:cubicBezTo>
                <a:cubicBezTo>
                  <a:pt x="385244" y="1589421"/>
                  <a:pt x="385244" y="1589421"/>
                  <a:pt x="69234" y="1042874"/>
                </a:cubicBezTo>
                <a:lnTo>
                  <a:pt x="0" y="923133"/>
                </a:lnTo>
                <a:close/>
              </a:path>
            </a:pathLst>
          </a:cu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A381730-EC3B-410F-ABB4-C48C38AE79AC}"/>
              </a:ext>
            </a:extLst>
          </p:cNvPr>
          <p:cNvSpPr/>
          <p:nvPr/>
        </p:nvSpPr>
        <p:spPr>
          <a:xfrm>
            <a:off x="7743949" y="2862470"/>
            <a:ext cx="4173068" cy="3021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Population of 3.8 Million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17</a:t>
            </a:r>
            <a:r>
              <a:rPr lang="en-US" sz="2000" b="1" baseline="30000" dirty="0"/>
              <a:t>th</a:t>
            </a:r>
            <a:r>
              <a:rPr lang="en-US" sz="2000" b="1" dirty="0"/>
              <a:t> largest metropolitan economy in the United States at $164 Billion dollars.</a:t>
            </a:r>
          </a:p>
          <a:p>
            <a:pPr marL="1143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If the Tampa Bay Region were its own country, we would have the 55</a:t>
            </a:r>
            <a:r>
              <a:rPr lang="en-US" sz="2000" b="1" baseline="30000" dirty="0"/>
              <a:t>th</a:t>
            </a:r>
            <a:r>
              <a:rPr lang="en-US" sz="2000" b="1" dirty="0"/>
              <a:t> largest economy in the world.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87C2CC-CF1E-4940-8C55-42C5BE7FD173}"/>
              </a:ext>
            </a:extLst>
          </p:cNvPr>
          <p:cNvSpPr/>
          <p:nvPr/>
        </p:nvSpPr>
        <p:spPr>
          <a:xfrm>
            <a:off x="8006085" y="1059510"/>
            <a:ext cx="3689091" cy="19601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atin typeface="+mj-lt"/>
                <a:ea typeface="+mj-ea"/>
                <a:cs typeface="+mj-cs"/>
              </a:rPr>
              <a:t>Tampa Bay Region Facts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0AFB4-647A-4CE2-A687-3AB36DB6C8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Tampa Bay Region Facts</a:t>
            </a:r>
          </a:p>
        </p:txBody>
      </p:sp>
    </p:spTree>
    <p:extLst>
      <p:ext uri="{BB962C8B-B14F-4D97-AF65-F5344CB8AC3E}">
        <p14:creationId xmlns:p14="http://schemas.microsoft.com/office/powerpoint/2010/main" val="2537359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mpa Bay Regional Planning Council">
            <a:extLst>
              <a:ext uri="{FF2B5EF4-FFF2-40B4-BE49-F238E27FC236}">
                <a16:creationId xmlns:a16="http://schemas.microsoft.com/office/drawing/2014/main" id="{C2CDC624-2AC1-4DC4-831F-202EE79AE4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793215" y="6129956"/>
            <a:ext cx="1217454" cy="5791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2A7341-791B-434F-ACF1-31DBF3B1D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9091" t="4422" b="103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8" name="Freeform: Shape 19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1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381730-EC3B-410F-ABB4-C48C38AE79AC}"/>
              </a:ext>
            </a:extLst>
          </p:cNvPr>
          <p:cNvSpPr/>
          <p:nvPr/>
        </p:nvSpPr>
        <p:spPr>
          <a:xfrm>
            <a:off x="7621030" y="1774372"/>
            <a:ext cx="4062643" cy="301629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1.35 Million existing structures of which over 100,000 would be severely damaged or destroyed.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Estimated 300 billion in losses with more than 50 million tons of debris.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40% of small businesses would not reopen following a storm with an additional 25% to permanently close one year after a storm.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87C2CC-CF1E-4940-8C55-42C5BE7FD173}"/>
              </a:ext>
            </a:extLst>
          </p:cNvPr>
          <p:cNvSpPr/>
          <p:nvPr/>
        </p:nvSpPr>
        <p:spPr>
          <a:xfrm>
            <a:off x="7851031" y="632990"/>
            <a:ext cx="4062643" cy="10434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>
                <a:latin typeface="+mj-lt"/>
                <a:ea typeface="+mj-ea"/>
                <a:cs typeface="+mj-cs"/>
              </a:rPr>
              <a:t>Structures and Estimated Damage Costs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E76F70-8EFB-466D-AD3E-D12B68B2F8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Structures and Estimated Damage Costs</a:t>
            </a:r>
          </a:p>
        </p:txBody>
      </p:sp>
    </p:spTree>
    <p:extLst>
      <p:ext uri="{BB962C8B-B14F-4D97-AF65-F5344CB8AC3E}">
        <p14:creationId xmlns:p14="http://schemas.microsoft.com/office/powerpoint/2010/main" val="2519143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recasted path of 1921 Tropical Storm over Tampa Bay.">
            <a:extLst>
              <a:ext uri="{FF2B5EF4-FFF2-40B4-BE49-F238E27FC236}">
                <a16:creationId xmlns:a16="http://schemas.microsoft.com/office/drawing/2014/main" id="{AF9420DB-02D4-4D3F-B0E4-3B350643A3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66" t="-1" r="42795" b="-1"/>
          <a:stretch/>
        </p:blipFill>
        <p:spPr bwMode="auto">
          <a:xfrm>
            <a:off x="4654296" y="10"/>
            <a:ext cx="753770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C9DD4D-396F-4650-9E95-BB03B2CCDE7D}"/>
              </a:ext>
            </a:extLst>
          </p:cNvPr>
          <p:cNvSpPr/>
          <p:nvPr/>
        </p:nvSpPr>
        <p:spPr>
          <a:xfrm>
            <a:off x="289623" y="6211649"/>
            <a:ext cx="6152321" cy="21544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800" dirty="0">
                <a:latin typeface="Open Sans"/>
              </a:rPr>
              <a:t>Source: Florida's Hurricane History – Jay Barnes</a:t>
            </a:r>
            <a:endParaRPr lang="en-US" sz="1400">
              <a:cs typeface="Calibri" panose="020F0502020204030204"/>
            </a:endParaRPr>
          </a:p>
        </p:txBody>
      </p:sp>
      <p:pic>
        <p:nvPicPr>
          <p:cNvPr id="7170" name="Picture 2" descr="Newspaper clip from St. Petersburg Times about the aftermath of the 1921 tropical storm that stuck Tampa Bay. ">
            <a:extLst>
              <a:ext uri="{FF2B5EF4-FFF2-40B4-BE49-F238E27FC236}">
                <a16:creationId xmlns:a16="http://schemas.microsoft.com/office/drawing/2014/main" id="{FC63F72B-490D-4874-BD08-9B029C77B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r="3700"/>
          <a:stretch/>
        </p:blipFill>
        <p:spPr bwMode="auto">
          <a:xfrm>
            <a:off x="321208" y="1034827"/>
            <a:ext cx="7097602" cy="507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97CE3E-CFA1-44EB-A75A-1FA32B020F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Historical 1921 Tropical Storm </a:t>
            </a:r>
          </a:p>
        </p:txBody>
      </p:sp>
    </p:spTree>
    <p:extLst>
      <p:ext uri="{BB962C8B-B14F-4D97-AF65-F5344CB8AC3E}">
        <p14:creationId xmlns:p14="http://schemas.microsoft.com/office/powerpoint/2010/main" val="3700170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mpa Bay Regional Planning Council">
            <a:extLst>
              <a:ext uri="{FF2B5EF4-FFF2-40B4-BE49-F238E27FC236}">
                <a16:creationId xmlns:a16="http://schemas.microsoft.com/office/drawing/2014/main" id="{9811394B-7169-4978-A8C3-1793793A7B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793215" y="6129956"/>
            <a:ext cx="1217454" cy="5791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668E9D-3B8D-4F04-85D2-A68D60146144}"/>
              </a:ext>
            </a:extLst>
          </p:cNvPr>
          <p:cNvSpPr/>
          <p:nvPr/>
        </p:nvSpPr>
        <p:spPr>
          <a:xfrm>
            <a:off x="1849481" y="5960637"/>
            <a:ext cx="6152321" cy="21544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800" dirty="0">
                <a:latin typeface="Open Sans"/>
              </a:rPr>
              <a:t>Source: The Weather Channel, weather.com</a:t>
            </a:r>
            <a:endParaRPr lang="en-US" sz="800">
              <a:cs typeface="Calibri" panose="020F0502020204030204"/>
            </a:endParaRPr>
          </a:p>
        </p:txBody>
      </p:sp>
      <p:pic>
        <p:nvPicPr>
          <p:cNvPr id="2" name="Picture 2" descr="A close up of a map&#10;&#10;">
            <a:extLst>
              <a:ext uri="{FF2B5EF4-FFF2-40B4-BE49-F238E27FC236}">
                <a16:creationId xmlns:a16="http://schemas.microsoft.com/office/drawing/2014/main" id="{E30D5CD9-FD7D-4A2D-89B2-0506C09A5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129" y="956749"/>
            <a:ext cx="8443087" cy="49381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9BD4A15-FF74-4F53-B371-07790BD8E48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Historical Category 5 Hurricanes Near Tampa Bay</a:t>
            </a:r>
          </a:p>
        </p:txBody>
      </p:sp>
    </p:spTree>
    <p:extLst>
      <p:ext uri="{BB962C8B-B14F-4D97-AF65-F5344CB8AC3E}">
        <p14:creationId xmlns:p14="http://schemas.microsoft.com/office/powerpoint/2010/main" val="358607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5" descr="Tampa Bay Regional Planning Council Logo">
            <a:extLst>
              <a:ext uri="{FF2B5EF4-FFF2-40B4-BE49-F238E27FC236}">
                <a16:creationId xmlns:a16="http://schemas.microsoft.com/office/drawing/2014/main" id="{92C74905-20E9-42F0-9C25-8FBAA251E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491" y="5440168"/>
            <a:ext cx="2743200" cy="1242391"/>
          </a:xfrm>
          <a:prstGeom prst="rect">
            <a:avLst/>
          </a:prstGeom>
        </p:spPr>
      </p:pic>
      <p:sp>
        <p:nvSpPr>
          <p:cNvPr id="34" name="Rectangle 2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0D75D877-1324-47B4-B89D-B546F2717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6" name="Rectangle 65" descr="What if a Category 5 hurricane struck the Tampa Bay Region">
            <a:extLst>
              <a:ext uri="{FF2B5EF4-FFF2-40B4-BE49-F238E27FC236}">
                <a16:creationId xmlns:a16="http://schemas.microsoft.com/office/drawing/2014/main" id="{8EDDB9F8-AC11-4084-AB99-EDCB1F5EE7F8}"/>
              </a:ext>
            </a:extLst>
          </p:cNvPr>
          <p:cNvSpPr/>
          <p:nvPr/>
        </p:nvSpPr>
        <p:spPr>
          <a:xfrm>
            <a:off x="4618" y="4618"/>
            <a:ext cx="12191999" cy="6857999"/>
          </a:xfrm>
          <a:prstGeom prst="rect">
            <a:avLst/>
          </a:prstGeom>
          <a:solidFill>
            <a:srgbClr val="00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35E8B07-4B86-4E8E-BC32-170678C92C6A}"/>
              </a:ext>
            </a:extLst>
          </p:cNvPr>
          <p:cNvSpPr/>
          <p:nvPr/>
        </p:nvSpPr>
        <p:spPr>
          <a:xfrm>
            <a:off x="918356" y="821951"/>
            <a:ext cx="8283372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>
                <a:solidFill>
                  <a:schemeClr val="bg1"/>
                </a:solidFill>
                <a:latin typeface="Open Sans"/>
              </a:rPr>
              <a:t>What if a</a:t>
            </a:r>
            <a:r>
              <a:rPr lang="en-US" sz="4000" b="1">
                <a:solidFill>
                  <a:schemeClr val="bg1"/>
                </a:solidFill>
                <a:latin typeface="Open Sans"/>
              </a:rPr>
              <a:t> Category 5 hurricane </a:t>
            </a:r>
            <a:r>
              <a:rPr lang="en-US" sz="4000">
                <a:solidFill>
                  <a:schemeClr val="bg1"/>
                </a:solidFill>
                <a:latin typeface="Open Sans"/>
              </a:rPr>
              <a:t>struck the Tampa Bay region? </a:t>
            </a:r>
            <a:endParaRPr lang="en-US" sz="400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269BEA-6539-4D92-971A-9310B08AE3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What if a Category 5 Hurricane Struck Tampa Bay?</a:t>
            </a:r>
          </a:p>
        </p:txBody>
      </p:sp>
    </p:spTree>
    <p:extLst>
      <p:ext uri="{BB962C8B-B14F-4D97-AF65-F5344CB8AC3E}">
        <p14:creationId xmlns:p14="http://schemas.microsoft.com/office/powerpoint/2010/main" val="2534298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mpa Bay Regional Planning Council">
            <a:extLst>
              <a:ext uri="{FF2B5EF4-FFF2-40B4-BE49-F238E27FC236}">
                <a16:creationId xmlns:a16="http://schemas.microsoft.com/office/drawing/2014/main" id="{A4E8B981-695D-4576-B3E5-994E1B80CE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793215" y="6129956"/>
            <a:ext cx="1217454" cy="579119"/>
          </a:xfrm>
          <a:prstGeom prst="rect">
            <a:avLst/>
          </a:prstGeom>
        </p:spPr>
      </p:pic>
      <p:pic>
        <p:nvPicPr>
          <p:cNvPr id="12290" name="Picture 2" descr="What a Category 5 hurricane would do to Tampa Bay. Storm surge flood depths chart.">
            <a:extLst>
              <a:ext uri="{FF2B5EF4-FFF2-40B4-BE49-F238E27FC236}">
                <a16:creationId xmlns:a16="http://schemas.microsoft.com/office/drawing/2014/main" id="{60389DE7-4011-4258-9EE0-F3BABEF59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6504" y="1329926"/>
            <a:ext cx="3982759" cy="514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A graphic showing the path of a simulated “Hurricane Phoenix” intensifying as it reaches the Tampa Bay region of Florida.">
            <a:extLst>
              <a:ext uri="{FF2B5EF4-FFF2-40B4-BE49-F238E27FC236}">
                <a16:creationId xmlns:a16="http://schemas.microsoft.com/office/drawing/2014/main" id="{5143F4E8-2A40-4272-847F-4C02D7FB4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4755" y="1318381"/>
            <a:ext cx="3966448" cy="514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BDF078-9450-4720-A132-8400BEC865F5}"/>
              </a:ext>
            </a:extLst>
          </p:cNvPr>
          <p:cNvSpPr txBox="1"/>
          <p:nvPr/>
        </p:nvSpPr>
        <p:spPr>
          <a:xfrm>
            <a:off x="2473880" y="611698"/>
            <a:ext cx="763981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latin typeface="Open Sans"/>
              </a:rPr>
              <a:t>SEE HOW HURRICANE PHOENIX WOULD IMPACT YOUR HOME &amp; BUSINESS:</a:t>
            </a:r>
            <a:br>
              <a:rPr lang="en-US" sz="1400" b="1" dirty="0">
                <a:latin typeface="Open Sans"/>
              </a:rPr>
            </a:br>
            <a:r>
              <a:rPr lang="en-US" sz="1400" dirty="0">
                <a:latin typeface="Open Sans"/>
                <a:hlinkClick r:id="rId6"/>
              </a:rPr>
              <a:t>www.tampabayregion.org/phoenix-impacts/</a:t>
            </a:r>
            <a:endParaRPr lang="en-US" sz="1400" dirty="0">
              <a:latin typeface="Open Sans"/>
              <a:cs typeface="Calibri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040C19BC-1BDF-40AC-B03B-4E81E2215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8010" y="541216"/>
            <a:ext cx="469035" cy="46903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BCD1209-FD90-4246-A98F-832AC77B11D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See How Hurricane Phoenix Would Impact Your Home or</a:t>
            </a:r>
            <a:r>
              <a:rPr lang="en-US" baseline="0" dirty="0"/>
              <a:t>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8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mpa Bay Regional Planning Council">
            <a:extLst>
              <a:ext uri="{FF2B5EF4-FFF2-40B4-BE49-F238E27FC236}">
                <a16:creationId xmlns:a16="http://schemas.microsoft.com/office/drawing/2014/main" id="{C2CDC624-2AC1-4DC4-831F-202EE79AE4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793215" y="6129956"/>
            <a:ext cx="1217454" cy="579119"/>
          </a:xfrm>
          <a:prstGeom prst="rect">
            <a:avLst/>
          </a:prstGeom>
        </p:spPr>
      </p:pic>
      <p:pic>
        <p:nvPicPr>
          <p:cNvPr id="8194" name="Picture 2" descr="Project Phoenix 2.0 &quot;The Recovery&quot;">
            <a:extLst>
              <a:ext uri="{FF2B5EF4-FFF2-40B4-BE49-F238E27FC236}">
                <a16:creationId xmlns:a16="http://schemas.microsoft.com/office/drawing/2014/main" id="{F0F710EF-3D4C-435A-B299-206ED5EDB4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4"/>
          <a:stretch/>
        </p:blipFill>
        <p:spPr bwMode="auto">
          <a:xfrm>
            <a:off x="5304669" y="2760412"/>
            <a:ext cx="5782890" cy="3217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1" descr="A picture of the radar image of Hurricane Michael">
            <a:extLst>
              <a:ext uri="{FF2B5EF4-FFF2-40B4-BE49-F238E27FC236}">
                <a16:creationId xmlns:a16="http://schemas.microsoft.com/office/drawing/2014/main" id="{56788B09-014B-40A6-B7BE-53C332C476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698" t="418" r="9198"/>
          <a:stretch/>
        </p:blipFill>
        <p:spPr>
          <a:xfrm>
            <a:off x="679938" y="2762983"/>
            <a:ext cx="4322195" cy="348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A381730-EC3B-410F-ABB4-C48C38AE79AC}"/>
              </a:ext>
            </a:extLst>
          </p:cNvPr>
          <p:cNvSpPr/>
          <p:nvPr/>
        </p:nvSpPr>
        <p:spPr>
          <a:xfrm>
            <a:off x="611983" y="1550436"/>
            <a:ext cx="11073800" cy="9079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>
                <a:latin typeface="Open Sans"/>
              </a:rPr>
              <a:t>True stories and words of advice from small business owners recovering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>
              <a:spcAft>
                <a:spcPts val="600"/>
              </a:spcAft>
            </a:pPr>
            <a:r>
              <a:rPr lang="en-US" sz="2400">
                <a:latin typeface="Open Sans"/>
              </a:rPr>
              <a:t>from </a:t>
            </a:r>
            <a:r>
              <a:rPr lang="en-US" sz="2400" dirty="0">
                <a:latin typeface="Open Sans"/>
              </a:rPr>
              <a:t>Hurricane Michael (2018) in Mexico Beach, Florida</a:t>
            </a:r>
            <a:endParaRPr lang="en-US"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87C2CC-CF1E-4940-8C55-42C5BE7FD173}"/>
              </a:ext>
            </a:extLst>
          </p:cNvPr>
          <p:cNvSpPr/>
          <p:nvPr/>
        </p:nvSpPr>
        <p:spPr>
          <a:xfrm>
            <a:off x="552036" y="906798"/>
            <a:ext cx="10621426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Open Sans"/>
              </a:rPr>
              <a:t>What can recovery look like after a Category 5 hurricane?</a:t>
            </a:r>
            <a:endParaRPr lang="en-US" sz="2800" b="1" dirty="0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15E53-F7A6-4DA8-9331-080C80A10A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What can recovery look like after a Category 5 hurricane?</a:t>
            </a:r>
          </a:p>
        </p:txBody>
      </p:sp>
    </p:spTree>
    <p:extLst>
      <p:ext uri="{BB962C8B-B14F-4D97-AF65-F5344CB8AC3E}">
        <p14:creationId xmlns:p14="http://schemas.microsoft.com/office/powerpoint/2010/main" val="1940294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mpa Bay Regional Planning Council">
            <a:extLst>
              <a:ext uri="{FF2B5EF4-FFF2-40B4-BE49-F238E27FC236}">
                <a16:creationId xmlns:a16="http://schemas.microsoft.com/office/drawing/2014/main" id="{0FB6C6B1-729C-406B-A77B-7468ECCC0A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10793215" y="6129956"/>
            <a:ext cx="1217454" cy="57911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0C72E3C-FF51-4DA1-9521-85DB2648B3A2}"/>
              </a:ext>
            </a:extLst>
          </p:cNvPr>
          <p:cNvSpPr/>
          <p:nvPr/>
        </p:nvSpPr>
        <p:spPr>
          <a:xfrm>
            <a:off x="8844498" y="1523025"/>
            <a:ext cx="3038974" cy="86177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1600" b="1">
                <a:latin typeface="Open Sans"/>
                <a:ea typeface="+mn-lt"/>
                <a:cs typeface="+mn-lt"/>
              </a:rPr>
              <a:t>"The time to repair the roof</a:t>
            </a:r>
            <a:br>
              <a:rPr lang="en-US" sz="1600" b="1" dirty="0">
                <a:latin typeface="Open Sans"/>
                <a:ea typeface="+mn-lt"/>
                <a:cs typeface="+mn-lt"/>
              </a:rPr>
            </a:br>
            <a:r>
              <a:rPr lang="en-US" sz="1600" b="1">
                <a:latin typeface="Open Sans"/>
                <a:ea typeface="+mn-lt"/>
                <a:cs typeface="+mn-lt"/>
              </a:rPr>
              <a:t>is </a:t>
            </a:r>
            <a:r>
              <a:rPr lang="en-US" sz="1600" b="1" dirty="0">
                <a:latin typeface="Open Sans"/>
                <a:ea typeface="+mn-lt"/>
                <a:cs typeface="+mn-lt"/>
              </a:rPr>
              <a:t>when the sun is shining."</a:t>
            </a:r>
            <a:br>
              <a:rPr lang="en-US" sz="1600" b="1" dirty="0">
                <a:latin typeface="Open Sans"/>
                <a:ea typeface="+mn-lt"/>
                <a:cs typeface="+mn-lt"/>
              </a:rPr>
            </a:br>
            <a:endParaRPr lang="en-US" sz="600">
              <a:latin typeface="Open Sans"/>
              <a:cs typeface="Calibri"/>
            </a:endParaRPr>
          </a:p>
          <a:p>
            <a:pPr algn="r"/>
            <a:r>
              <a:rPr lang="en-US" sz="1200" b="1" dirty="0">
                <a:latin typeface="Open Sans"/>
                <a:ea typeface="+mn-lt"/>
                <a:cs typeface="+mn-lt"/>
              </a:rPr>
              <a:t>- John F. Kennedy</a:t>
            </a:r>
            <a:endParaRPr lang="en-US" sz="1200">
              <a:latin typeface="Open Sans"/>
              <a:cs typeface="Calibri"/>
            </a:endParaRPr>
          </a:p>
        </p:txBody>
      </p:sp>
      <p:pic>
        <p:nvPicPr>
          <p:cNvPr id="15" name="Picture 14" descr="Tampa Bay Regional Planning Council">
            <a:extLst>
              <a:ext uri="{FF2B5EF4-FFF2-40B4-BE49-F238E27FC236}">
                <a16:creationId xmlns:a16="http://schemas.microsoft.com/office/drawing/2014/main" id="{F7AAA88A-CA5A-48F6-AD3F-CEAB93CAB4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6" b="29605"/>
          <a:stretch/>
        </p:blipFill>
        <p:spPr>
          <a:xfrm>
            <a:off x="3457787" y="5127124"/>
            <a:ext cx="924978" cy="449542"/>
          </a:xfrm>
          <a:prstGeom prst="rect">
            <a:avLst/>
          </a:prstGeom>
        </p:spPr>
      </p:pic>
      <p:pic>
        <p:nvPicPr>
          <p:cNvPr id="13" name="Picture 13" descr="Disaster Planning Guide Logo">
            <a:extLst>
              <a:ext uri="{FF2B5EF4-FFF2-40B4-BE49-F238E27FC236}">
                <a16:creationId xmlns:a16="http://schemas.microsoft.com/office/drawing/2014/main" id="{54128D72-8F98-4D84-8E7E-3603610E2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83" y="5644194"/>
            <a:ext cx="3422494" cy="91255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197E490-D263-4F2F-A9CC-18773CDCE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6694" y="2727728"/>
            <a:ext cx="2917233" cy="32123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5" descr="Disaster Preparedness Guide">
            <a:extLst>
              <a:ext uri="{FF2B5EF4-FFF2-40B4-BE49-F238E27FC236}">
                <a16:creationId xmlns:a16="http://schemas.microsoft.com/office/drawing/2014/main" id="{CDAF07BF-3761-4796-8C98-47B5E45913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0626" y="4133135"/>
            <a:ext cx="1851490" cy="2413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7" descr="Get a Plan Floridadisaster.org">
            <a:extLst>
              <a:ext uri="{FF2B5EF4-FFF2-40B4-BE49-F238E27FC236}">
                <a16:creationId xmlns:a16="http://schemas.microsoft.com/office/drawing/2014/main" id="{288AC7CC-E3CA-4FFE-831F-9B5F2C762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176" y="4329046"/>
            <a:ext cx="1695542" cy="1092770"/>
          </a:xfrm>
          <a:prstGeom prst="rect">
            <a:avLst/>
          </a:prstGeom>
        </p:spPr>
      </p:pic>
      <p:pic>
        <p:nvPicPr>
          <p:cNvPr id="9" name="Picture 9" descr="Ready Business Hurricane Toolkit Logo">
            <a:extLst>
              <a:ext uri="{FF2B5EF4-FFF2-40B4-BE49-F238E27FC236}">
                <a16:creationId xmlns:a16="http://schemas.microsoft.com/office/drawing/2014/main" id="{F61210AD-7CFD-4F25-8D62-547F7D6AE3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7673" y="4145960"/>
            <a:ext cx="1857479" cy="2417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FEMA Logo">
            <a:extLst>
              <a:ext uri="{FF2B5EF4-FFF2-40B4-BE49-F238E27FC236}">
                <a16:creationId xmlns:a16="http://schemas.microsoft.com/office/drawing/2014/main" id="{7B463F01-53A4-4488-932C-2E36D121EC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3063" y="3715865"/>
            <a:ext cx="959798" cy="335091"/>
          </a:xfrm>
          <a:prstGeom prst="rect">
            <a:avLst/>
          </a:prstGeom>
        </p:spPr>
      </p:pic>
      <p:pic>
        <p:nvPicPr>
          <p:cNvPr id="10" name="Picture 10" descr="Hillsborough County Logo">
            <a:extLst>
              <a:ext uri="{FF2B5EF4-FFF2-40B4-BE49-F238E27FC236}">
                <a16:creationId xmlns:a16="http://schemas.microsoft.com/office/drawing/2014/main" id="{E661FCC6-EC9E-49F3-98DD-B9FDB07A43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6382" y="3709277"/>
            <a:ext cx="958577" cy="325165"/>
          </a:xfrm>
          <a:prstGeom prst="rect">
            <a:avLst/>
          </a:prstGeom>
        </p:spPr>
      </p:pic>
      <p:pic>
        <p:nvPicPr>
          <p:cNvPr id="12" name="Picture 12" descr="Strategic Emergency Response Team Logo">
            <a:extLst>
              <a:ext uri="{FF2B5EF4-FFF2-40B4-BE49-F238E27FC236}">
                <a16:creationId xmlns:a16="http://schemas.microsoft.com/office/drawing/2014/main" id="{2E315662-884B-44D2-BD78-9F33B8BA22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0262" y="3812792"/>
            <a:ext cx="621548" cy="4120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FB0948-AD2C-4933-931B-5F7BA24CCCFF}"/>
              </a:ext>
            </a:extLst>
          </p:cNvPr>
          <p:cNvSpPr/>
          <p:nvPr/>
        </p:nvSpPr>
        <p:spPr>
          <a:xfrm>
            <a:off x="920442" y="1344324"/>
            <a:ext cx="8465258" cy="223138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900" dirty="0">
                <a:latin typeface="Open Sans"/>
                <a:cs typeface="Calibri" panose="020F0502020204030204"/>
              </a:rPr>
              <a:t>Your Chamber of Commerce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900" dirty="0">
                <a:latin typeface="Open Sans"/>
                <a:cs typeface="Calibri" panose="020F0502020204030204"/>
              </a:rPr>
              <a:t>State of Florida — floridadisaster.org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900" dirty="0">
                <a:latin typeface="Open Sans"/>
                <a:cs typeface="Calibri" panose="020F0502020204030204"/>
              </a:rPr>
              <a:t>TBRPC — tampabayprepares.org</a:t>
            </a: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900" dirty="0">
                <a:solidFill>
                  <a:srgbClr val="000000"/>
                </a:solidFill>
                <a:latin typeface="Open Sans"/>
                <a:cs typeface="Calibri"/>
              </a:rPr>
              <a:t>FEMA's "Ready Business" Hurricane Toolkit</a:t>
            </a:r>
            <a:endParaRPr lang="en-US" sz="1900" dirty="0">
              <a:ea typeface="+mn-lt"/>
              <a:cs typeface="+mn-lt"/>
            </a:endParaRP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900" dirty="0">
                <a:solidFill>
                  <a:srgbClr val="000000"/>
                </a:solidFill>
                <a:latin typeface="Open Sans"/>
                <a:cs typeface="Calibri"/>
              </a:rPr>
              <a:t>Hillsborough County Disaster Preparedness Guide </a:t>
            </a:r>
            <a:endParaRPr lang="en-US" sz="1900" dirty="0">
              <a:latin typeface="Open Sans"/>
              <a:cs typeface="Calibri"/>
            </a:endParaRPr>
          </a:p>
          <a:p>
            <a:pPr marL="342900" indent="-342900">
              <a:spcAft>
                <a:spcPts val="600"/>
              </a:spcAft>
              <a:buFont typeface="Arial"/>
              <a:buChar char="•"/>
            </a:pPr>
            <a:r>
              <a:rPr lang="en-US" sz="1900" dirty="0">
                <a:latin typeface="Open Sans"/>
                <a:cs typeface="Calibri"/>
              </a:rPr>
              <a:t>"Resilience in a Box" — U.S. Chamber of Commerce Foundation</a:t>
            </a:r>
            <a:endParaRPr lang="en-US" sz="1900" dirty="0">
              <a:solidFill>
                <a:srgbClr val="000000"/>
              </a:solidFill>
              <a:latin typeface="Open Sans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190046-B49E-445E-B472-AE32EF22861A}"/>
              </a:ext>
            </a:extLst>
          </p:cNvPr>
          <p:cNvSpPr/>
          <p:nvPr/>
        </p:nvSpPr>
        <p:spPr>
          <a:xfrm>
            <a:off x="918356" y="747210"/>
            <a:ext cx="9987630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Open Sans"/>
                <a:cs typeface="Calibri"/>
              </a:rPr>
              <a:t>Resources to Prepare your Home/Business</a:t>
            </a:r>
            <a:endParaRPr lang="en-US" sz="2800" dirty="0">
              <a:cs typeface="Calibri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EC2F280-787E-476D-BA03-70453BC30F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Resources to Prepare your Home/Business</a:t>
            </a:r>
          </a:p>
        </p:txBody>
      </p:sp>
    </p:spTree>
    <p:extLst>
      <p:ext uri="{BB962C8B-B14F-4D97-AF65-F5344CB8AC3E}">
        <p14:creationId xmlns:p14="http://schemas.microsoft.com/office/powerpoint/2010/main" val="2199243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 descr="Storm surge map of Tampa Bay">
            <a:extLst>
              <a:ext uri="{FF2B5EF4-FFF2-40B4-BE49-F238E27FC236}">
                <a16:creationId xmlns:a16="http://schemas.microsoft.com/office/drawing/2014/main" id="{C9D231A9-8BAD-48FF-96BE-409A4BFCDC01}"/>
              </a:ext>
            </a:extLst>
          </p:cNvPr>
          <p:cNvGrpSpPr/>
          <p:nvPr/>
        </p:nvGrpSpPr>
        <p:grpSpPr>
          <a:xfrm>
            <a:off x="8613630" y="1145922"/>
            <a:ext cx="3216342" cy="5420794"/>
            <a:chOff x="8053330" y="-132284"/>
            <a:chExt cx="4138670" cy="699951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5362261-3629-42CF-A8D3-AC9759A9F90D}"/>
                </a:ext>
              </a:extLst>
            </p:cNvPr>
            <p:cNvGrpSpPr/>
            <p:nvPr/>
          </p:nvGrpSpPr>
          <p:grpSpPr>
            <a:xfrm>
              <a:off x="8053330" y="-132284"/>
              <a:ext cx="4138670" cy="6999513"/>
              <a:chOff x="8097398" y="-57754"/>
              <a:chExt cx="4094602" cy="6924982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DD4F407C-9D23-47FF-B287-DD9B6C219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97398" y="-57754"/>
                <a:ext cx="4094602" cy="337325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E4805EE5-0A30-4D00-8007-05D1630AB2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97398" y="3489596"/>
                <a:ext cx="4094602" cy="3377632"/>
              </a:xfrm>
              <a:prstGeom prst="rect">
                <a:avLst/>
              </a:prstGeom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CAEEFE8-F95A-4BC9-AD74-D3C689D80959}"/>
                </a:ext>
              </a:extLst>
            </p:cNvPr>
            <p:cNvSpPr/>
            <p:nvPr/>
          </p:nvSpPr>
          <p:spPr>
            <a:xfrm>
              <a:off x="8053330" y="6483949"/>
              <a:ext cx="1961002" cy="3758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Open Sans" panose="020B0606030504020204" pitchFamily="34" charset="0"/>
                </a:rPr>
                <a:t>Wind Gusts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CE37EEB-2206-4A3E-9356-16B2D252C2D5}"/>
                </a:ext>
              </a:extLst>
            </p:cNvPr>
            <p:cNvSpPr/>
            <p:nvPr/>
          </p:nvSpPr>
          <p:spPr>
            <a:xfrm>
              <a:off x="8053330" y="2871787"/>
              <a:ext cx="1961002" cy="3758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Open Sans" panose="020B0606030504020204" pitchFamily="34" charset="0"/>
                </a:rPr>
                <a:t>Storm Surge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</a:endParaRPr>
            </a:p>
          </p:txBody>
        </p:sp>
      </p:grpSp>
      <p:pic>
        <p:nvPicPr>
          <p:cNvPr id="36" name="Picture 35" descr="A screenshot of a the Project Phoenix 2.0: The Recovery Train the Trainer Webinar">
            <a:extLst>
              <a:ext uri="{FF2B5EF4-FFF2-40B4-BE49-F238E27FC236}">
                <a16:creationId xmlns:a16="http://schemas.microsoft.com/office/drawing/2014/main" id="{89632D49-DF5C-4E0C-8CF0-2F53D07D4C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281" b="8678"/>
          <a:stretch/>
        </p:blipFill>
        <p:spPr>
          <a:xfrm>
            <a:off x="5003574" y="4961532"/>
            <a:ext cx="3443562" cy="1608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FC12DBEE-A54D-44D9-99F2-ED81B3AAF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080" y="4966129"/>
            <a:ext cx="1202303" cy="1565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 descr="Simulated path of fiction Hurricane Phoenix over Tampa Bay">
            <a:extLst>
              <a:ext uri="{FF2B5EF4-FFF2-40B4-BE49-F238E27FC236}">
                <a16:creationId xmlns:a16="http://schemas.microsoft.com/office/drawing/2014/main" id="{1EEF1F60-DE96-4D74-BA0E-77971E2CB69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405" r="16686" b="14057"/>
          <a:stretch/>
        </p:blipFill>
        <p:spPr>
          <a:xfrm>
            <a:off x="257131" y="4961532"/>
            <a:ext cx="3111455" cy="1565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0052BB-89F7-4279-9B0C-4C78CAA20C7F}"/>
              </a:ext>
            </a:extLst>
          </p:cNvPr>
          <p:cNvSpPr txBox="1"/>
          <p:nvPr/>
        </p:nvSpPr>
        <p:spPr>
          <a:xfrm>
            <a:off x="534566" y="1421260"/>
            <a:ext cx="76435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Small business organizations and local government emergency management staff are encouraged to apply the Hurricane Phoenix scenario for educational purposes.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materials and tools are available to prepare trainers to develop and facilitate an exercise.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Materials are easily customizable for a specific audience and goals, and for a variety of in-person or virtual training events.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</a:rPr>
              <a:t>Download videos &amp; tabletop exercise training materials:</a:t>
            </a:r>
            <a:br>
              <a:rPr lang="en-US" dirty="0">
                <a:ea typeface="Open Sans" panose="020B0606030504020204" pitchFamily="34" charset="0"/>
                <a:cs typeface="Calibri" panose="020F0502020204030204"/>
              </a:rPr>
            </a:br>
            <a:r>
              <a:rPr lang="en-US" b="1" dirty="0">
                <a:latin typeface="Open Sans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www.tbrpc.org/phoenix</a:t>
            </a:r>
            <a:endParaRPr lang="en-US" dirty="0">
              <a:ea typeface="Open Sans" panose="020B0606030504020204" pitchFamily="34" charset="0"/>
              <a:cs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97CCAD-B4F6-449F-B950-AA45D622227F}"/>
              </a:ext>
            </a:extLst>
          </p:cNvPr>
          <p:cNvSpPr/>
          <p:nvPr/>
        </p:nvSpPr>
        <p:spPr>
          <a:xfrm>
            <a:off x="501908" y="877334"/>
            <a:ext cx="10232433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>
                <a:latin typeface="Open Sans"/>
              </a:rPr>
              <a:t>Host a Project Phoenix training exercise in your community!</a:t>
            </a:r>
            <a:endParaRPr lang="en-US" sz="2000" b="1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C1A9BA-D254-4D29-BF96-CA2417E82F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Host a Project Phoenix training exercise in your community!</a:t>
            </a:r>
          </a:p>
        </p:txBody>
      </p:sp>
    </p:spTree>
    <p:extLst>
      <p:ext uri="{BB962C8B-B14F-4D97-AF65-F5344CB8AC3E}">
        <p14:creationId xmlns:p14="http://schemas.microsoft.com/office/powerpoint/2010/main" val="2074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83A0AE75AABB4A9594B9FF78D5AA1D" ma:contentTypeVersion="4" ma:contentTypeDescription="Create a new document." ma:contentTypeScope="" ma:versionID="7f8f74fa4dced34b5d47315a1f590788">
  <xsd:schema xmlns:xsd="http://www.w3.org/2001/XMLSchema" xmlns:xs="http://www.w3.org/2001/XMLSchema" xmlns:p="http://schemas.microsoft.com/office/2006/metadata/properties" xmlns:ns2="080fd990-b007-4969-af5b-cac394f36363" targetNamespace="http://schemas.microsoft.com/office/2006/metadata/properties" ma:root="true" ma:fieldsID="16a101914abbad8c028d08bc6ce15da7" ns2:_="">
    <xsd:import namespace="080fd990-b007-4969-af5b-cac394f363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d990-b007-4969-af5b-cac394f363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BD3B1C-78F6-47B9-8A60-13518E43846A}">
  <ds:schemaRefs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080fd990-b007-4969-af5b-cac394f3636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4297B6-227F-4B2C-ADFC-3E5D19903E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12EDB5-50C6-481B-A501-3E0E6AEB1F6C}">
  <ds:schemaRefs>
    <ds:schemaRef ds:uri="080fd990-b007-4969-af5b-cac394f3636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456</Words>
  <Application>Microsoft Office PowerPoint</Application>
  <PresentationFormat>Widescreen</PresentationFormat>
  <Paragraphs>71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Office Theme</vt:lpstr>
      <vt:lpstr>Hurricane Phoenix Simulation  Sean Sullivan, Executive Director, Tampa Bay Regional Planning Council </vt:lpstr>
      <vt:lpstr>Mission Statement</vt:lpstr>
      <vt:lpstr>Project Phoenix Creation</vt:lpstr>
      <vt:lpstr>Tampa Bay Region Facts</vt:lpstr>
      <vt:lpstr>Structures and Estimated Damage Costs</vt:lpstr>
      <vt:lpstr>Historical 1921 Tropical Storm </vt:lpstr>
      <vt:lpstr>Historical Category 5 Hurricanes Near Tampa Bay</vt:lpstr>
      <vt:lpstr>What if a Category 5 Hurricane Struck Tampa Bay?</vt:lpstr>
      <vt:lpstr>See How Hurricane Phoenix Would Impact Your Home or Business</vt:lpstr>
      <vt:lpstr>What can recovery look like after a Category 5 hurricane?</vt:lpstr>
      <vt:lpstr>Resources to Prepare your Home/Business</vt:lpstr>
      <vt:lpstr>Host a Project Phoenix training exercise in your community!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Ellis</dc:creator>
  <cp:lastModifiedBy>Lafontant, David</cp:lastModifiedBy>
  <cp:revision>18</cp:revision>
  <dcterms:created xsi:type="dcterms:W3CDTF">2020-10-14T16:43:28Z</dcterms:created>
  <dcterms:modified xsi:type="dcterms:W3CDTF">2020-11-18T15:24:55Z</dcterms:modified>
</cp:coreProperties>
</file>