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autoCompressPictures="0">
  <p:sldMasterIdLst>
    <p:sldMasterId id="2147483648" r:id="rId4"/>
  </p:sldMasterIdLst>
  <p:notesMasterIdLst>
    <p:notesMasterId r:id="rId22"/>
  </p:notesMasterIdLst>
  <p:sldIdLst>
    <p:sldId id="515" r:id="rId5"/>
    <p:sldId id="351" r:id="rId6"/>
    <p:sldId id="521" r:id="rId7"/>
    <p:sldId id="510" r:id="rId8"/>
    <p:sldId id="492" r:id="rId9"/>
    <p:sldId id="497" r:id="rId10"/>
    <p:sldId id="503" r:id="rId11"/>
    <p:sldId id="512" r:id="rId12"/>
    <p:sldId id="513" r:id="rId13"/>
    <p:sldId id="502" r:id="rId14"/>
    <p:sldId id="498" r:id="rId15"/>
    <p:sldId id="500" r:id="rId16"/>
    <p:sldId id="507" r:id="rId17"/>
    <p:sldId id="508" r:id="rId18"/>
    <p:sldId id="494" r:id="rId19"/>
    <p:sldId id="522" r:id="rId20"/>
    <p:sldId id="486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  <p:embeddedFont>
      <p:font typeface="Roboto Black" panose="02000000000000000000" pitchFamily="2" charset="0"/>
      <p:bold r:id="rId31"/>
      <p:italic r:id="rId32"/>
      <p:boldItalic r:id="rId33"/>
    </p:embeddedFont>
    <p:embeddedFont>
      <p:font typeface="Roboto Light" panose="020B0604020202020204" charset="0"/>
      <p:regular r:id="rId34"/>
      <p:italic r:id="rId35"/>
    </p:embeddedFont>
    <p:embeddedFont>
      <p:font typeface="Roboto Medium" panose="020B0604020202020204" charset="0"/>
      <p:regular r:id="rId36"/>
      <p: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35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p15="http://schemas.microsoft.com/office/powerpoint/2012/main" xmlns:go="http://customooxmlschemas.google.com/" roundtripDataSignature="AMtx7mi1N/YxG9yGqBwFXA0/7yYvs0+nDg==" r:id="rId60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a Mayer" initials="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3D35"/>
    <a:srgbClr val="69727A"/>
    <a:srgbClr val="83BFAF"/>
    <a:srgbClr val="17314F"/>
    <a:srgbClr val="12375D"/>
    <a:srgbClr val="5F5F5F"/>
    <a:srgbClr val="76B8A7"/>
    <a:srgbClr val="77A02C"/>
    <a:srgbClr val="FFFFFF"/>
    <a:srgbClr val="4A9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7" autoAdjust="0"/>
    <p:restoredTop sz="86385" autoAdjust="0"/>
  </p:normalViewPr>
  <p:slideViewPr>
    <p:cSldViewPr snapToGrid="0" snapToObjects="1">
      <p:cViewPr varScale="1">
        <p:scale>
          <a:sx n="50" d="100"/>
          <a:sy n="50" d="100"/>
        </p:scale>
        <p:origin x="43" y="571"/>
      </p:cViewPr>
      <p:guideLst>
        <p:guide orient="horz" pos="3135"/>
        <p:guide pos="3840"/>
      </p:guideLst>
    </p:cSldViewPr>
  </p:slideViewPr>
  <p:outlineViewPr>
    <p:cViewPr>
      <p:scale>
        <a:sx n="33" d="100"/>
        <a:sy n="33" d="100"/>
      </p:scale>
      <p:origin x="0" y="-16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61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60" Type="http://customschemas.google.com/relationships/presentationmetadata" Target="meta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6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46882-EBCD-2348-B745-ABAF02E4CCF2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85D33-10AC-EA4C-A6B3-99FDCCE7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70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Roboto Medium" panose="020B0604020202020204" charset="0"/>
              <a:ea typeface="Roboto Medium" panose="020B06040202020202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85D33-10AC-EA4C-A6B3-99FDCCE709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55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85D33-10AC-EA4C-A6B3-99FDCCE709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84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85D33-10AC-EA4C-A6B3-99FDCCE709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41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Broward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85D33-10AC-EA4C-A6B3-99FDCCE7099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79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85D33-10AC-EA4C-A6B3-99FDCCE7099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92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85D33-10AC-EA4C-A6B3-99FDCCE7099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54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406650"/>
            <a:ext cx="12205274" cy="4451350"/>
          </a:xfrm>
        </p:spPr>
        <p:txBody>
          <a:bodyPr/>
          <a:lstStyle>
            <a:lvl1pPr marL="0" indent="0" algn="l">
              <a:buNone/>
              <a:defRPr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GB"/>
              <a:t>DRAG IMAGE INTO PLACEHOLDER TO PLACE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2406650"/>
            <a:ext cx="12198350" cy="4451350"/>
          </a:xfrm>
          <a:solidFill>
            <a:schemeClr val="tx1">
              <a:alpha val="50000"/>
            </a:schemeClr>
          </a:soli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GB" dirty="0"/>
              <a:t> 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1002082" y="3587750"/>
            <a:ext cx="10615152" cy="1047750"/>
          </a:xfrm>
        </p:spPr>
        <p:txBody>
          <a:bodyPr anchor="b">
            <a:normAutofit/>
          </a:bodyPr>
          <a:lstStyle>
            <a:lvl1pPr marL="0" indent="0">
              <a:buFont typeface="Arial" charset="0"/>
              <a:buNone/>
              <a:defRPr sz="4400" b="0" i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002081" y="5160963"/>
            <a:ext cx="10615243" cy="337964"/>
          </a:xfrm>
        </p:spPr>
        <p:txBody>
          <a:bodyPr/>
          <a:lstStyle>
            <a:lvl1pPr marL="0" indent="0">
              <a:buFont typeface="Arial" charset="0"/>
              <a:buNone/>
              <a:defRPr b="1" i="0" cap="all" baseline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2081" y="5516021"/>
            <a:ext cx="10615243" cy="337964"/>
          </a:xfrm>
        </p:spPr>
        <p:txBody>
          <a:bodyPr>
            <a:noAutofit/>
          </a:bodyPr>
          <a:lstStyle>
            <a:lvl1pPr marL="0" indent="0">
              <a:buFont typeface="Arial" charset="0"/>
              <a:buNone/>
              <a:defRPr sz="1800" b="0" i="0" cap="all" baseline="0">
                <a:solidFill>
                  <a:schemeClr val="bg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lvl="0"/>
            <a:r>
              <a:rPr lang="en-US" dirty="0"/>
              <a:t>Presenter title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-14625"/>
            <a:ext cx="12192000" cy="2421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charset="0"/>
              <a:buNone/>
            </a:pPr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16" hasCustomPrompt="1"/>
          </p:nvPr>
        </p:nvSpPr>
        <p:spPr>
          <a:xfrm>
            <a:off x="574675" y="763588"/>
            <a:ext cx="3358498" cy="936625"/>
          </a:xfrm>
        </p:spPr>
        <p:txBody>
          <a:bodyPr/>
          <a:lstStyle>
            <a:lvl1pPr marL="0" indent="0">
              <a:buFont typeface="Arial" charset="0"/>
              <a:buNone/>
              <a:tabLst/>
              <a:defRPr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GB" dirty="0"/>
              <a:t>DRAG LOGO INTO PLACEHOLDER</a:t>
            </a:r>
          </a:p>
        </p:txBody>
      </p:sp>
    </p:spTree>
    <p:extLst>
      <p:ext uri="{BB962C8B-B14F-4D97-AF65-F5344CB8AC3E}">
        <p14:creationId xmlns:p14="http://schemas.microsoft.com/office/powerpoint/2010/main" val="28223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4766" y="3587750"/>
            <a:ext cx="11042468" cy="104775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74675" y="4635500"/>
            <a:ext cx="11042650" cy="596900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0" dirty="0">
                <a:solidFill>
                  <a:schemeClr val="tx2"/>
                </a:solidFill>
              </a:rPr>
              <a:t>Presenter Name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74675" y="5232400"/>
            <a:ext cx="11042650" cy="444500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 i="0">
                <a:solidFill>
                  <a:schemeClr val="bg2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1" dirty="0">
                <a:solidFill>
                  <a:schemeClr val="tx2"/>
                </a:solidFill>
              </a:rPr>
              <a:t>PRESENTATION DATE</a:t>
            </a:r>
          </a:p>
        </p:txBody>
      </p:sp>
      <p:sp>
        <p:nvSpPr>
          <p:cNvPr id="7" name="Picture Placeholder 26"/>
          <p:cNvSpPr>
            <a:spLocks noGrp="1"/>
          </p:cNvSpPr>
          <p:nvPr>
            <p:ph type="pic" sz="quarter" idx="16" hasCustomPrompt="1"/>
          </p:nvPr>
        </p:nvSpPr>
        <p:spPr>
          <a:xfrm>
            <a:off x="574675" y="1700213"/>
            <a:ext cx="4886674" cy="1544028"/>
          </a:xfrm>
        </p:spPr>
        <p:txBody>
          <a:bodyPr/>
          <a:lstStyle>
            <a:lvl1pPr marL="0" indent="0">
              <a:buFont typeface="Arial" charset="0"/>
              <a:buNone/>
              <a:tabLst/>
              <a:defRPr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GB" dirty="0"/>
              <a:t>DRAG LOGO INTO PLACEHOLDER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-2095130" y="230959"/>
            <a:ext cx="2095130" cy="18464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-2095130" y="-222118"/>
            <a:ext cx="2095130" cy="490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Triangle 11"/>
          <p:cNvSpPr/>
          <p:nvPr userDrawn="1"/>
        </p:nvSpPr>
        <p:spPr>
          <a:xfrm>
            <a:off x="0" y="-222118"/>
            <a:ext cx="216371" cy="216371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 userDrawn="1"/>
        </p:nvSpPr>
        <p:spPr>
          <a:xfrm>
            <a:off x="-1641987" y="-131689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SLIDE</a:t>
            </a:r>
            <a:r>
              <a:rPr lang="en-GB" sz="1400" baseline="0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TIPS</a:t>
            </a:r>
            <a:endParaRPr lang="en-GB" sz="1400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935333" y="433912"/>
            <a:ext cx="1695636" cy="14747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96838" indent="-96838">
              <a:buClr>
                <a:schemeClr val="accent1"/>
              </a:buClr>
              <a:buFont typeface="Wingdings" charset="2"/>
              <a:buChar char="§"/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To insert a logo, drag an image into the placeholder, or use the button within the placeholder to browse for your image.</a:t>
            </a:r>
          </a:p>
          <a:p>
            <a:pPr marL="96838" indent="-96838">
              <a:buClr>
                <a:schemeClr val="accent1"/>
              </a:buClr>
              <a:buFont typeface="Wingdings" charset="2"/>
              <a:buChar char="§"/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charset="0"/>
                <a:ea typeface="Roboto" charset="0"/>
                <a:cs typeface="Roboto" charset="0"/>
              </a:rPr>
              <a:t>If the image is cut off, please use crop options and select “Fit”.</a:t>
            </a:r>
          </a:p>
        </p:txBody>
      </p:sp>
    </p:spTree>
    <p:extLst>
      <p:ext uri="{BB962C8B-B14F-4D97-AF65-F5344CB8AC3E}">
        <p14:creationId xmlns:p14="http://schemas.microsoft.com/office/powerpoint/2010/main" val="1594526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77025" y="6392790"/>
            <a:ext cx="393500" cy="257646"/>
          </a:xfrm>
        </p:spPr>
        <p:txBody>
          <a:bodyPr/>
          <a:lstStyle/>
          <a:p>
            <a:fld id="{4B6E93A8-FE64-9044-AC94-BAC1817EA47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574766" y="1700213"/>
            <a:ext cx="11042468" cy="4392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4766" y="365126"/>
            <a:ext cx="11042468" cy="7495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74675" y="1114424"/>
            <a:ext cx="11042650" cy="585787"/>
          </a:xfrm>
        </p:spPr>
        <p:txBody>
          <a:bodyPr/>
          <a:lstStyle>
            <a:lvl1pPr marL="0" indent="0">
              <a:buNone/>
              <a:defRPr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5048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74766" y="1699759"/>
            <a:ext cx="5419634" cy="43926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6197691" y="1700213"/>
            <a:ext cx="5419634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74675" y="1114424"/>
            <a:ext cx="11042650" cy="585787"/>
          </a:xfrm>
        </p:spPr>
        <p:txBody>
          <a:bodyPr/>
          <a:lstStyle>
            <a:lvl1pPr marL="0" indent="0">
              <a:buNone/>
              <a:defRPr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59440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5608" y="365126"/>
            <a:ext cx="6421625" cy="7495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5195608" y="1700213"/>
            <a:ext cx="642162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95611" y="1114424"/>
            <a:ext cx="6421622" cy="585787"/>
          </a:xfrm>
        </p:spPr>
        <p:txBody>
          <a:bodyPr/>
          <a:lstStyle>
            <a:lvl1pPr marL="0" indent="0">
              <a:buNone/>
              <a:defRPr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4872038" cy="609282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01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65126"/>
            <a:ext cx="6421625" cy="7495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574675" y="1700213"/>
            <a:ext cx="642162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74678" y="1114424"/>
            <a:ext cx="6421622" cy="585787"/>
          </a:xfrm>
        </p:spPr>
        <p:txBody>
          <a:bodyPr/>
          <a:lstStyle>
            <a:lvl1pPr marL="0" indent="0">
              <a:buNone/>
              <a:defRPr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319962" y="-1"/>
            <a:ext cx="4872038" cy="609282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404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74766" y="365126"/>
            <a:ext cx="11042468" cy="7495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74675" y="1114424"/>
            <a:ext cx="11042650" cy="585787"/>
          </a:xfrm>
        </p:spPr>
        <p:txBody>
          <a:bodyPr/>
          <a:lstStyle>
            <a:lvl1pPr marL="0" indent="0">
              <a:buNone/>
              <a:defRPr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69888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spect="1"/>
          </p:cNvSpPr>
          <p:nvPr/>
        </p:nvSpPr>
        <p:spPr>
          <a:xfrm>
            <a:off x="441325" y="606425"/>
            <a:ext cx="11299825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>
          <a:xfrm>
            <a:off x="7605713" y="5956300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D8748-D621-4997-A263-EEDB6A7A4386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C18F69-A6A5-4386-8E90-74FA05325D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4460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4766" y="365126"/>
            <a:ext cx="11042468" cy="7495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766" y="1700213"/>
            <a:ext cx="11042468" cy="4392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0220" y="6330445"/>
            <a:ext cx="9463514" cy="2576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23734" y="6330444"/>
            <a:ext cx="393500" cy="257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fld id="{4B6E93A8-FE64-9044-AC94-BAC1817EA47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26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4" r:id="rId3"/>
    <p:sldLayoutId id="2147483656" r:id="rId4"/>
    <p:sldLayoutId id="2147483659" r:id="rId5"/>
    <p:sldLayoutId id="2147483660" r:id="rId6"/>
    <p:sldLayoutId id="2147483655" r:id="rId7"/>
    <p:sldLayoutId id="2147483661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accent1"/>
          </a:solidFill>
          <a:latin typeface="Roboto Light" charset="0"/>
          <a:ea typeface="Roboto Light" charset="0"/>
          <a:cs typeface="Roboto Light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charset="2"/>
        <a:buChar char="§"/>
        <a:defRPr sz="2000" b="0" i="0" kern="1200">
          <a:solidFill>
            <a:schemeClr val="tx1">
              <a:lumMod val="75000"/>
              <a:lumOff val="25000"/>
            </a:schemeClr>
          </a:solidFill>
          <a:latin typeface="Roboto Light" charset="0"/>
          <a:ea typeface="Roboto Light" charset="0"/>
          <a:cs typeface="Roboto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1800" b="0" i="0" kern="1200">
          <a:solidFill>
            <a:schemeClr val="tx1">
              <a:lumMod val="75000"/>
              <a:lumOff val="25000"/>
            </a:schemeClr>
          </a:solidFill>
          <a:latin typeface="Roboto Light" charset="0"/>
          <a:ea typeface="Roboto Light" charset="0"/>
          <a:cs typeface="Roboto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1600" b="0" i="0" kern="1200">
          <a:solidFill>
            <a:schemeClr val="tx1">
              <a:lumMod val="75000"/>
              <a:lumOff val="25000"/>
            </a:schemeClr>
          </a:solidFill>
          <a:latin typeface="Roboto Light" charset="0"/>
          <a:ea typeface="Roboto Light" charset="0"/>
          <a:cs typeface="Roboto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1400" b="0" i="0" kern="1200">
          <a:solidFill>
            <a:schemeClr val="tx1">
              <a:lumMod val="75000"/>
              <a:lumOff val="25000"/>
            </a:schemeClr>
          </a:solidFill>
          <a:latin typeface="Roboto Light" charset="0"/>
          <a:ea typeface="Roboto Light" charset="0"/>
          <a:cs typeface="Roboto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1400" b="0" i="0" kern="1200">
          <a:solidFill>
            <a:schemeClr val="tx1">
              <a:lumMod val="75000"/>
              <a:lumOff val="25000"/>
            </a:schemeClr>
          </a:solidFill>
          <a:latin typeface="Roboto Light" charset="0"/>
          <a:ea typeface="Roboto Light" charset="0"/>
          <a:cs typeface="Roboto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2" userDrawn="1">
          <p15:clr>
            <a:srgbClr val="F26B43"/>
          </p15:clr>
        </p15:guide>
        <p15:guide id="4" pos="7318" userDrawn="1">
          <p15:clr>
            <a:srgbClr val="F26B43"/>
          </p15:clr>
        </p15:guide>
        <p15:guide id="5" orient="horz" pos="709" userDrawn="1">
          <p15:clr>
            <a:srgbClr val="F26B43"/>
          </p15:clr>
        </p15:guide>
        <p15:guide id="6" orient="horz" pos="3838" userDrawn="1">
          <p15:clr>
            <a:srgbClr val="F26B43"/>
          </p15:clr>
        </p15:guide>
        <p15:guide id="7" orient="horz" pos="22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399081"/>
            <a:ext cx="12205274" cy="4451350"/>
          </a:xfrm>
          <a:solidFill>
            <a:schemeClr val="accent4">
              <a:lumMod val="50000"/>
            </a:schemeClr>
          </a:solidFill>
        </p:spPr>
      </p:sp>
      <p:sp>
        <p:nvSpPr>
          <p:cNvPr id="9" name="Text Placeholder 8" descr="Jennifer L. Jurado, PH.d&#10;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Jennifer L. Jurado, </a:t>
            </a:r>
            <a:r>
              <a:rPr lang="en-US" dirty="0" err="1"/>
              <a:t>PH.d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Chief Resilience Officer, Deputy director</a:t>
            </a:r>
          </a:p>
          <a:p>
            <a:r>
              <a:rPr lang="en-US" dirty="0"/>
              <a:t>Broward County</a:t>
            </a:r>
          </a:p>
        </p:txBody>
      </p:sp>
      <p:sp>
        <p:nvSpPr>
          <p:cNvPr id="6" name="Title 5" descr="The Business Case for Resilience&#10;in Southeast Florida&#10;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Business Case for Resilience</a:t>
            </a:r>
            <a:br>
              <a:rPr lang="en-US" dirty="0"/>
            </a:br>
            <a:r>
              <a:rPr lang="en-US" dirty="0"/>
              <a:t>in Southeast Florida</a:t>
            </a:r>
          </a:p>
        </p:txBody>
      </p:sp>
      <p:pic>
        <p:nvPicPr>
          <p:cNvPr id="14" name="Picture 13" descr="The Business Case for Resilience&#10;in Southeast Florida">
            <a:extLst>
              <a:ext uri="{FF2B5EF4-FFF2-40B4-BE49-F238E27FC236}">
                <a16:creationId xmlns:a16="http://schemas.microsoft.com/office/drawing/2014/main" id="{0EF597A2-4EE6-CB4E-BABD-5E593449E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2495" y="5719469"/>
            <a:ext cx="1371600" cy="392551"/>
          </a:xfrm>
          <a:prstGeom prst="rect">
            <a:avLst/>
          </a:prstGeom>
        </p:spPr>
      </p:pic>
      <p:pic>
        <p:nvPicPr>
          <p:cNvPr id="15" name="Picture 14" descr="logo">
            <a:extLst>
              <a:ext uri="{FF2B5EF4-FFF2-40B4-BE49-F238E27FC236}">
                <a16:creationId xmlns:a16="http://schemas.microsoft.com/office/drawing/2014/main" id="{6E32707C-CE75-4A4C-9FED-584D4A872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5917" y="6282020"/>
            <a:ext cx="1193694" cy="277603"/>
          </a:xfrm>
          <a:prstGeom prst="rect">
            <a:avLst/>
          </a:prstGeom>
        </p:spPr>
      </p:pic>
      <p:pic>
        <p:nvPicPr>
          <p:cNvPr id="17" name="Picture 3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89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9357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roup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8" b="11565"/>
          <a:stretch>
            <a:fillRect/>
          </a:stretch>
        </p:blipFill>
        <p:spPr bwMode="auto">
          <a:xfrm>
            <a:off x="6494970" y="729658"/>
            <a:ext cx="5229225" cy="2757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photo of audienc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49" y="3702272"/>
            <a:ext cx="6361113" cy="2201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logo fort lauderdale chamber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66" y="5448671"/>
            <a:ext cx="1389939" cy="58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logo broward worksho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277" y="5523874"/>
            <a:ext cx="1786593" cy="43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logo hollywood chamber of commerce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924" y="6234382"/>
            <a:ext cx="1492046" cy="51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logo south florida regional planning counci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37" y="6203928"/>
            <a:ext cx="171344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logo treasure coast planning council 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322" y="6179625"/>
            <a:ext cx="1668783" cy="53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 descr="logo chamber of commerce of the palm beache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5"/>
          <a:stretch>
            <a:fillRect/>
          </a:stretch>
        </p:blipFill>
        <p:spPr bwMode="auto">
          <a:xfrm>
            <a:off x="130340" y="6203928"/>
            <a:ext cx="2463142" cy="54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logo fort lauderdale allianc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601" y="6179766"/>
            <a:ext cx="1595438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logo Beacon Counci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3140"/>
            <a:ext cx="1816266" cy="755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logo miami chamber of commerc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864" y="6262452"/>
            <a:ext cx="1641996" cy="48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5BC17C-AC39-46B0-A769-FA14EBE1A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t>1</a:t>
            </a:fld>
            <a:endParaRPr lang="en-US"/>
          </a:p>
        </p:txBody>
      </p:sp>
      <p:sp>
        <p:nvSpPr>
          <p:cNvPr id="3" name="Content Placeholder 2" descr="background text">
            <a:extLst>
              <a:ext uri="{FF2B5EF4-FFF2-40B4-BE49-F238E27FC236}">
                <a16:creationId xmlns:a16="http://schemas.microsoft.com/office/drawing/2014/main" id="{74DBBD1A-2478-4124-BF62-28B9E5170AE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9770" y="2108401"/>
            <a:ext cx="6045200" cy="44688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Roboto Light"/>
              </a:rPr>
              <a:t>2010 SE Florida Compact Established</a:t>
            </a:r>
          </a:p>
          <a:p>
            <a:r>
              <a:rPr lang="en-US" sz="2400" dirty="0">
                <a:latin typeface="Roboto Light"/>
              </a:rPr>
              <a:t>2017 Formalized Regional Collaboration on Economic Resilience </a:t>
            </a:r>
          </a:p>
          <a:p>
            <a:r>
              <a:rPr lang="en-US" sz="2400" dirty="0">
                <a:latin typeface="Roboto Light"/>
              </a:rPr>
              <a:t>Shared Priorities and Objectives</a:t>
            </a:r>
          </a:p>
          <a:p>
            <a:pPr lvl="1"/>
            <a:r>
              <a:rPr lang="en-US" sz="2400" dirty="0">
                <a:latin typeface="Roboto Light"/>
              </a:rPr>
              <a:t>Messaging</a:t>
            </a:r>
          </a:p>
          <a:p>
            <a:pPr lvl="1"/>
            <a:r>
              <a:rPr lang="en-US" sz="2400" dirty="0">
                <a:latin typeface="Roboto Light"/>
              </a:rPr>
              <a:t>Outreach</a:t>
            </a:r>
          </a:p>
          <a:p>
            <a:pPr lvl="1"/>
            <a:r>
              <a:rPr lang="en-US" sz="2400" dirty="0">
                <a:latin typeface="Roboto Light"/>
              </a:rPr>
              <a:t>Advocacy</a:t>
            </a:r>
          </a:p>
          <a:p>
            <a:pPr lvl="1"/>
            <a:endParaRPr lang="en-US" sz="2400" dirty="0">
              <a:latin typeface="Roboto Light"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8" name="Title 3" descr="slide one backgroud">
            <a:extLst>
              <a:ext uri="{FF2B5EF4-FFF2-40B4-BE49-F238E27FC236}">
                <a16:creationId xmlns:a16="http://schemas.microsoft.com/office/drawing/2014/main" id="{A184BE16-ADED-4044-8F5C-111AB9C27FF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3291" y="978699"/>
            <a:ext cx="11153814" cy="4000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j-cs"/>
              </a:rPr>
              <a:t>Background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18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slide 2 partnership and purpose">
            <a:extLst>
              <a:ext uri="{FF2B5EF4-FFF2-40B4-BE49-F238E27FC236}">
                <a16:creationId xmlns:a16="http://schemas.microsoft.com/office/drawing/2014/main" id="{8EDDD31E-F141-4FC8-A364-A1E29A8C90F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0" y="0"/>
            <a:ext cx="12268200" cy="1088571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8FB2B5-96F1-B14F-8711-A227DA091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Title 5" descr="title slid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</a:t>
            </a:r>
            <a:r>
              <a:rPr lang="en-US" baseline="0" dirty="0"/>
              <a:t> Partnership and Purpose</a:t>
            </a:r>
            <a:endParaRPr lang="en-US" dirty="0"/>
          </a:p>
        </p:txBody>
      </p:sp>
      <p:pic>
        <p:nvPicPr>
          <p:cNvPr id="13" name="Picture 12" descr="Map of Florida&#10;">
            <a:extLst>
              <a:ext uri="{FF2B5EF4-FFF2-40B4-BE49-F238E27FC236}">
                <a16:creationId xmlns:a16="http://schemas.microsoft.com/office/drawing/2014/main" id="{6C013429-516E-0944-A641-270C8EA20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395" y="1883277"/>
            <a:ext cx="4478130" cy="368362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BC14CC3-4A76-4E4F-B115-40229559A8A3}"/>
              </a:ext>
            </a:extLst>
          </p:cNvPr>
          <p:cNvSpPr/>
          <p:nvPr/>
        </p:nvSpPr>
        <p:spPr>
          <a:xfrm>
            <a:off x="6853910" y="3950205"/>
            <a:ext cx="30385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7B797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 identify the </a:t>
            </a:r>
            <a:r>
              <a:rPr lang="en-US" sz="2400" b="1" i="1" dirty="0">
                <a:solidFill>
                  <a:srgbClr val="679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return on investment </a:t>
            </a:r>
            <a:r>
              <a:rPr lang="en-US" sz="2400" dirty="0">
                <a:solidFill>
                  <a:srgbClr val="7B797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 resilience and adaptation measures in Southeast Florida.</a:t>
            </a:r>
            <a:endParaRPr lang="en-US" sz="2400" dirty="0">
              <a:solidFill>
                <a:srgbClr val="7B7979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19093" y="1865917"/>
            <a:ext cx="6256958" cy="439261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Roboto Light"/>
              </a:rPr>
              <a:t>Funders &amp; Partners</a:t>
            </a:r>
          </a:p>
          <a:p>
            <a:pPr lvl="1"/>
            <a:r>
              <a:rPr lang="en-US" sz="2400" dirty="0">
                <a:latin typeface="Roboto Light"/>
              </a:rPr>
              <a:t>Florida DEP Grant </a:t>
            </a:r>
          </a:p>
          <a:p>
            <a:pPr lvl="1"/>
            <a:r>
              <a:rPr lang="en-US" sz="2400" dirty="0">
                <a:latin typeface="Roboto Light"/>
              </a:rPr>
              <a:t>Broward, Miami-Dade, Monroe, and Palm Beach Counties</a:t>
            </a:r>
          </a:p>
          <a:p>
            <a:pPr lvl="1"/>
            <a:r>
              <a:rPr lang="en-US" sz="2400" dirty="0">
                <a:latin typeface="Roboto Light"/>
              </a:rPr>
              <a:t>Business Community</a:t>
            </a:r>
          </a:p>
          <a:p>
            <a:pPr lvl="1"/>
            <a:r>
              <a:rPr lang="en-US" sz="2400" dirty="0">
                <a:latin typeface="Roboto Light"/>
              </a:rPr>
              <a:t>Philanthropy</a:t>
            </a:r>
          </a:p>
          <a:p>
            <a:r>
              <a:rPr lang="en-US" sz="2400" dirty="0">
                <a:latin typeface="Roboto Light"/>
              </a:rPr>
              <a:t>Coordination by ULI</a:t>
            </a:r>
          </a:p>
          <a:p>
            <a:r>
              <a:rPr lang="en-US" sz="2400" dirty="0">
                <a:latin typeface="Roboto Light"/>
              </a:rPr>
              <a:t>Project management by </a:t>
            </a:r>
            <a:r>
              <a:rPr lang="en-US" sz="2400" dirty="0" err="1">
                <a:latin typeface="Roboto Light"/>
              </a:rPr>
              <a:t>Brizaga</a:t>
            </a:r>
            <a:endParaRPr lang="en-US" sz="2400" dirty="0">
              <a:latin typeface="Roboto Light"/>
            </a:endParaRPr>
          </a:p>
          <a:p>
            <a:r>
              <a:rPr lang="en-US" sz="2400" dirty="0">
                <a:latin typeface="Roboto Light"/>
              </a:rPr>
              <a:t>Economic modeling by AECOM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C36AC086-A506-4742-B14C-A72E1AAA421F}"/>
              </a:ext>
            </a:extLst>
          </p:cNvPr>
          <p:cNvSpPr txBox="1">
            <a:spLocks/>
          </p:cNvSpPr>
          <p:nvPr/>
        </p:nvSpPr>
        <p:spPr>
          <a:xfrm>
            <a:off x="519093" y="344261"/>
            <a:ext cx="11153814" cy="400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US" sz="2800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rPr>
              <a:t>Project Partnership and Purpose</a:t>
            </a:r>
            <a:endParaRPr lang="en-US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01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5">
            <a:extLst>
              <a:ext uri="{FF2B5EF4-FFF2-40B4-BE49-F238E27FC236}">
                <a16:creationId xmlns:a16="http://schemas.microsoft.com/office/drawing/2014/main" id="{F5D07308-CB07-6E4C-AE3E-EF57D82DF84C}"/>
              </a:ext>
            </a:extLst>
          </p:cNvPr>
          <p:cNvSpPr txBox="1">
            <a:spLocks/>
          </p:cNvSpPr>
          <p:nvPr/>
        </p:nvSpPr>
        <p:spPr>
          <a:xfrm>
            <a:off x="6440230" y="1925101"/>
            <a:ext cx="1195827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b="1" dirty="0">
                <a:solidFill>
                  <a:srgbClr val="77A02C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 2</a:t>
            </a:r>
            <a:endParaRPr lang="en-GB" dirty="0">
              <a:solidFill>
                <a:srgbClr val="77A02C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DE732E5D-DB4A-9044-8320-003F353BCB16}"/>
              </a:ext>
            </a:extLst>
          </p:cNvPr>
          <p:cNvSpPr txBox="1">
            <a:spLocks/>
          </p:cNvSpPr>
          <p:nvPr/>
        </p:nvSpPr>
        <p:spPr>
          <a:xfrm>
            <a:off x="9424531" y="1940958"/>
            <a:ext cx="1195827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b="1" dirty="0">
                <a:solidFill>
                  <a:srgbClr val="77A02C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 3</a:t>
            </a:r>
            <a:endParaRPr lang="en-GB" dirty="0">
              <a:solidFill>
                <a:srgbClr val="77A02C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27" name="Title 5">
            <a:extLst>
              <a:ext uri="{FF2B5EF4-FFF2-40B4-BE49-F238E27FC236}">
                <a16:creationId xmlns:a16="http://schemas.microsoft.com/office/drawing/2014/main" id="{2745A841-67E8-8B43-BBBF-B2B08B050FC9}"/>
              </a:ext>
            </a:extLst>
          </p:cNvPr>
          <p:cNvSpPr txBox="1">
            <a:spLocks/>
          </p:cNvSpPr>
          <p:nvPr/>
        </p:nvSpPr>
        <p:spPr>
          <a:xfrm>
            <a:off x="3080741" y="3308627"/>
            <a:ext cx="2296993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18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Identify Vulnerabilities</a:t>
            </a:r>
            <a:endParaRPr lang="en-GB" sz="18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28" name="Title 5">
            <a:extLst>
              <a:ext uri="{FF2B5EF4-FFF2-40B4-BE49-F238E27FC236}">
                <a16:creationId xmlns:a16="http://schemas.microsoft.com/office/drawing/2014/main" id="{2BFE5774-5399-AA48-A07F-B96FB6EC2367}"/>
              </a:ext>
            </a:extLst>
          </p:cNvPr>
          <p:cNvSpPr txBox="1">
            <a:spLocks/>
          </p:cNvSpPr>
          <p:nvPr/>
        </p:nvSpPr>
        <p:spPr>
          <a:xfrm>
            <a:off x="6027209" y="3308627"/>
            <a:ext cx="2598208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18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Determine</a:t>
            </a:r>
            <a:br>
              <a:rPr lang="en-GB" sz="18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</a:br>
            <a:r>
              <a:rPr lang="en-GB" sz="18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Costs + Benefits</a:t>
            </a:r>
          </a:p>
        </p:txBody>
      </p:sp>
      <p:sp>
        <p:nvSpPr>
          <p:cNvPr id="30" name="Title 5">
            <a:extLst>
              <a:ext uri="{FF2B5EF4-FFF2-40B4-BE49-F238E27FC236}">
                <a16:creationId xmlns:a16="http://schemas.microsoft.com/office/drawing/2014/main" id="{B100AD27-7748-4A4D-9459-D6A2C94B6D59}"/>
              </a:ext>
            </a:extLst>
          </p:cNvPr>
          <p:cNvSpPr txBox="1">
            <a:spLocks/>
          </p:cNvSpPr>
          <p:nvPr/>
        </p:nvSpPr>
        <p:spPr>
          <a:xfrm>
            <a:off x="9019026" y="3308627"/>
            <a:ext cx="2598208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US" sz="18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Recommend Immediate Steps</a:t>
            </a:r>
            <a:endParaRPr lang="en-GB" sz="1800" b="1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73BBBAE-502D-5B4B-B6CF-227C20F46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47189" y="2638983"/>
            <a:ext cx="59218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A75B624-1836-AC4F-9A0F-8501B9BC3D28}"/>
              </a:ext>
            </a:extLst>
          </p:cNvPr>
          <p:cNvSpPr txBox="1"/>
          <p:nvPr/>
        </p:nvSpPr>
        <p:spPr>
          <a:xfrm>
            <a:off x="3106528" y="4029566"/>
            <a:ext cx="240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Gather existing data and analyze future coastal conditions to identify impacted areas.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FC63066-966E-D94F-AAEB-FE4354C413A9}"/>
              </a:ext>
            </a:extLst>
          </p:cNvPr>
          <p:cNvSpPr txBox="1"/>
          <p:nvPr/>
        </p:nvSpPr>
        <p:spPr>
          <a:xfrm>
            <a:off x="6046493" y="4029566"/>
            <a:ext cx="25789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Calculate avoided damages (i.e., benefits) and costs of proposed adaptation strategies. Identify co-benefits of proposed strategies.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9298868-09F3-B54C-9104-D630EE709737}"/>
              </a:ext>
            </a:extLst>
          </p:cNvPr>
          <p:cNvSpPr txBox="1"/>
          <p:nvPr/>
        </p:nvSpPr>
        <p:spPr>
          <a:xfrm>
            <a:off x="9044337" y="4029566"/>
            <a:ext cx="2333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Develop recommendations to advance investment in resilient institutions, infrastructure, and economies.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44FCDE-768F-46E4-9F94-6336EC2597AE}"/>
              </a:ext>
            </a:extLst>
          </p:cNvPr>
          <p:cNvSpPr/>
          <p:nvPr/>
        </p:nvSpPr>
        <p:spPr>
          <a:xfrm>
            <a:off x="3287092" y="5993062"/>
            <a:ext cx="86289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i="1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Note</a:t>
            </a:r>
            <a:r>
              <a:rPr lang="en-GB" sz="1400" i="1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: </a:t>
            </a:r>
            <a:r>
              <a:rPr lang="en-US" sz="1400" i="1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This study represents a high-level regional analysis, leveraging readily available and regionally standardized physical and economic data, replicable analysis techniques, and generalized assumptions.</a:t>
            </a:r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183B3A7D-1962-4F1A-A51C-B6CE51DB6DB0}"/>
              </a:ext>
            </a:extLst>
          </p:cNvPr>
          <p:cNvSpPr txBox="1">
            <a:spLocks/>
          </p:cNvSpPr>
          <p:nvPr/>
        </p:nvSpPr>
        <p:spPr>
          <a:xfrm>
            <a:off x="11719279" y="6516282"/>
            <a:ext cx="393500" cy="257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Roboto" charset="0"/>
                <a:ea typeface="Roboto" charset="0"/>
                <a:cs typeface="Roboto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AEDD57-454D-8147-8FAA-5ABFE7D10858}"/>
              </a:ext>
            </a:extLst>
          </p:cNvPr>
          <p:cNvSpPr txBox="1"/>
          <p:nvPr/>
        </p:nvSpPr>
        <p:spPr>
          <a:xfrm>
            <a:off x="9057784" y="3787520"/>
            <a:ext cx="2333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C7A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Develop recommendations to advance investment in resilient institutions, infrastructure, and economies. </a:t>
            </a:r>
          </a:p>
        </p:txBody>
      </p:sp>
      <p:sp>
        <p:nvSpPr>
          <p:cNvPr id="43" name="Title 5">
            <a:extLst>
              <a:ext uri="{FF2B5EF4-FFF2-40B4-BE49-F238E27FC236}">
                <a16:creationId xmlns:a16="http://schemas.microsoft.com/office/drawing/2014/main" id="{DE7A626E-8548-F749-91A3-AC3427679F5D}"/>
              </a:ext>
            </a:extLst>
          </p:cNvPr>
          <p:cNvSpPr txBox="1">
            <a:spLocks/>
          </p:cNvSpPr>
          <p:nvPr/>
        </p:nvSpPr>
        <p:spPr>
          <a:xfrm>
            <a:off x="9032473" y="3066581"/>
            <a:ext cx="2598208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US" sz="1800" b="1" dirty="0">
                <a:solidFill>
                  <a:srgbClr val="7C7A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Recommend Immediate Steps</a:t>
            </a:r>
            <a:endParaRPr lang="en-GB" sz="1800" b="1" dirty="0">
              <a:solidFill>
                <a:srgbClr val="7C7A7A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21" name="Oval 20" descr="process 3">
            <a:extLst>
              <a:ext uri="{FF2B5EF4-FFF2-40B4-BE49-F238E27FC236}">
                <a16:creationId xmlns:a16="http://schemas.microsoft.com/office/drawing/2014/main" id="{A54AEB69-B578-6E42-9E8E-17900B29515B}"/>
              </a:ext>
            </a:extLst>
          </p:cNvPr>
          <p:cNvSpPr/>
          <p:nvPr/>
        </p:nvSpPr>
        <p:spPr>
          <a:xfrm>
            <a:off x="9019026" y="1181074"/>
            <a:ext cx="1755761" cy="1755761"/>
          </a:xfrm>
          <a:prstGeom prst="ellipse">
            <a:avLst/>
          </a:prstGeom>
          <a:noFill/>
          <a:ln w="127000">
            <a:solidFill>
              <a:srgbClr val="123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19B8AD-0ED1-ED48-84DB-7B0C9C4AA62F}"/>
              </a:ext>
            </a:extLst>
          </p:cNvPr>
          <p:cNvSpPr txBox="1"/>
          <p:nvPr/>
        </p:nvSpPr>
        <p:spPr>
          <a:xfrm>
            <a:off x="6059940" y="3787520"/>
            <a:ext cx="25789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C7A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Calculate avoided damages (i.e., benefits) and costs of proposed adaptation strategies. Identify co-benefits of proposed strategies.</a:t>
            </a:r>
          </a:p>
        </p:txBody>
      </p:sp>
      <p:sp>
        <p:nvSpPr>
          <p:cNvPr id="42" name="Title 5">
            <a:extLst>
              <a:ext uri="{FF2B5EF4-FFF2-40B4-BE49-F238E27FC236}">
                <a16:creationId xmlns:a16="http://schemas.microsoft.com/office/drawing/2014/main" id="{CF9A07EC-998B-8B40-BB3A-6EAF5EB94F86}"/>
              </a:ext>
            </a:extLst>
          </p:cNvPr>
          <p:cNvSpPr txBox="1">
            <a:spLocks/>
          </p:cNvSpPr>
          <p:nvPr/>
        </p:nvSpPr>
        <p:spPr>
          <a:xfrm>
            <a:off x="6040656" y="3066581"/>
            <a:ext cx="2598208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1800" b="1" dirty="0">
                <a:solidFill>
                  <a:srgbClr val="7C7A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Determine</a:t>
            </a:r>
            <a:br>
              <a:rPr lang="en-GB" sz="1800" b="1" dirty="0">
                <a:solidFill>
                  <a:srgbClr val="7C7A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</a:br>
            <a:r>
              <a:rPr lang="en-GB" sz="1800" b="1" dirty="0">
                <a:solidFill>
                  <a:srgbClr val="7C7A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Costs + Benefits</a:t>
            </a:r>
          </a:p>
        </p:txBody>
      </p:sp>
      <p:sp>
        <p:nvSpPr>
          <p:cNvPr id="20" name="Oval 19" descr="process 2">
            <a:extLst>
              <a:ext uri="{FF2B5EF4-FFF2-40B4-BE49-F238E27FC236}">
                <a16:creationId xmlns:a16="http://schemas.microsoft.com/office/drawing/2014/main" id="{2A38478B-B4E3-9741-B09A-621D6BDAEAEC}"/>
              </a:ext>
            </a:extLst>
          </p:cNvPr>
          <p:cNvSpPr/>
          <p:nvPr/>
        </p:nvSpPr>
        <p:spPr>
          <a:xfrm>
            <a:off x="6027209" y="1181074"/>
            <a:ext cx="1755761" cy="1755761"/>
          </a:xfrm>
          <a:prstGeom prst="ellipse">
            <a:avLst/>
          </a:prstGeom>
          <a:noFill/>
          <a:ln w="127000">
            <a:solidFill>
              <a:srgbClr val="123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87CB703-307B-4245-BC7D-726883FD19E1}"/>
              </a:ext>
            </a:extLst>
          </p:cNvPr>
          <p:cNvSpPr txBox="1"/>
          <p:nvPr/>
        </p:nvSpPr>
        <p:spPr>
          <a:xfrm>
            <a:off x="3119975" y="3787520"/>
            <a:ext cx="240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C7A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Gather existing data and analyze future coastal conditions to identify impacted areas.</a:t>
            </a:r>
          </a:p>
        </p:txBody>
      </p:sp>
      <p:sp>
        <p:nvSpPr>
          <p:cNvPr id="41" name="Title 5">
            <a:extLst>
              <a:ext uri="{FF2B5EF4-FFF2-40B4-BE49-F238E27FC236}">
                <a16:creationId xmlns:a16="http://schemas.microsoft.com/office/drawing/2014/main" id="{A5D3CC87-992A-ED4C-9312-3CD152D7A5B9}"/>
              </a:ext>
            </a:extLst>
          </p:cNvPr>
          <p:cNvSpPr txBox="1">
            <a:spLocks/>
          </p:cNvSpPr>
          <p:nvPr/>
        </p:nvSpPr>
        <p:spPr>
          <a:xfrm>
            <a:off x="3094188" y="3066581"/>
            <a:ext cx="2296993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1800" b="1" dirty="0">
                <a:solidFill>
                  <a:srgbClr val="7C7A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Identify Vulnerabilities</a:t>
            </a:r>
            <a:endParaRPr lang="en-GB" sz="1800" dirty="0">
              <a:solidFill>
                <a:srgbClr val="7C7A7A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48" name="Title 5">
            <a:extLst>
              <a:ext uri="{FF2B5EF4-FFF2-40B4-BE49-F238E27FC236}">
                <a16:creationId xmlns:a16="http://schemas.microsoft.com/office/drawing/2014/main" id="{3D367680-224C-EE40-AD01-62D9D76CD0AC}"/>
              </a:ext>
            </a:extLst>
          </p:cNvPr>
          <p:cNvSpPr txBox="1">
            <a:spLocks/>
          </p:cNvSpPr>
          <p:nvPr/>
        </p:nvSpPr>
        <p:spPr>
          <a:xfrm>
            <a:off x="3490922" y="1592640"/>
            <a:ext cx="1195827" cy="9820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b="1" dirty="0">
                <a:solidFill>
                  <a:srgbClr val="77A02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 1</a:t>
            </a:r>
            <a:endParaRPr lang="en-GB" dirty="0">
              <a:solidFill>
                <a:srgbClr val="77A02D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9" name="Oval 8" descr="Process 1">
            <a:extLst>
              <a:ext uri="{FF2B5EF4-FFF2-40B4-BE49-F238E27FC236}">
                <a16:creationId xmlns:a16="http://schemas.microsoft.com/office/drawing/2014/main" id="{848F5F39-119B-7146-B5FA-5F768570FC1D}"/>
              </a:ext>
            </a:extLst>
          </p:cNvPr>
          <p:cNvSpPr/>
          <p:nvPr/>
        </p:nvSpPr>
        <p:spPr>
          <a:xfrm>
            <a:off x="3112589" y="1181074"/>
            <a:ext cx="1755761" cy="1755761"/>
          </a:xfrm>
          <a:prstGeom prst="ellipse">
            <a:avLst/>
          </a:prstGeom>
          <a:noFill/>
          <a:ln w="127000">
            <a:solidFill>
              <a:srgbClr val="123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Prosd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68111" y="36260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dirty="0">
                <a:latin typeface="Roboto Light"/>
              </a:rPr>
              <a:t>What is the business case for adapting to sea level rise and more frequent flooding? </a:t>
            </a:r>
          </a:p>
        </p:txBody>
      </p:sp>
      <p:pic>
        <p:nvPicPr>
          <p:cNvPr id="29" name="Picture 2" descr="ULI stud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39" y="3132591"/>
            <a:ext cx="2209843" cy="285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1009CBB-AB4A-4892-BE15-684795B5E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80" y="1700930"/>
            <a:ext cx="2916156" cy="749572"/>
          </a:xfrm>
        </p:spPr>
        <p:txBody>
          <a:bodyPr>
            <a:noAutofit/>
          </a:bodyPr>
          <a:lstStyle/>
          <a:p>
            <a:r>
              <a:rPr lang="en-US" dirty="0">
                <a:latin typeface="Roboto Medium" panose="020B0604020202020204" charset="0"/>
                <a:ea typeface="Roboto Medium" panose="020B0604020202020204" charset="0"/>
              </a:rPr>
              <a:t>Study</a:t>
            </a:r>
            <a:br>
              <a:rPr lang="en-US" dirty="0">
                <a:latin typeface="Roboto Medium" panose="020B0604020202020204" charset="0"/>
                <a:ea typeface="Roboto Medium" panose="020B0604020202020204" charset="0"/>
              </a:rPr>
            </a:br>
            <a:r>
              <a:rPr lang="en-US" baseline="0" dirty="0">
                <a:latin typeface="Roboto Medium" panose="020B0604020202020204" charset="0"/>
                <a:ea typeface="Roboto Medium" panose="020B0604020202020204" charset="0"/>
              </a:rPr>
              <a:t>Process</a:t>
            </a:r>
            <a:endParaRPr lang="en-US" dirty="0">
              <a:latin typeface="Roboto Medium" panose="020B0604020202020204" charset="0"/>
              <a:ea typeface="Roboto Medium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390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380C6-3B89-374C-BB0B-0A927A1E5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t>4</a:t>
            </a:fld>
            <a:endParaRPr lang="en-US" dirty="0"/>
          </a:p>
        </p:txBody>
      </p:sp>
      <p:pic>
        <p:nvPicPr>
          <p:cNvPr id="10" name="Picture 5" descr="graph of slr projec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816" y="3337389"/>
            <a:ext cx="6125568" cy="3657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Placeholder 11" descr="Image of Man riding bike through flooded street">
            <a:extLst>
              <a:ext uri="{FF2B5EF4-FFF2-40B4-BE49-F238E27FC236}">
                <a16:creationId xmlns:a16="http://schemas.microsoft.com/office/drawing/2014/main" id="{1D973F73-5266-8648-8243-EFE0774668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3" r="27192"/>
          <a:stretch/>
        </p:blipFill>
        <p:spPr>
          <a:xfrm rot="5400000">
            <a:off x="7745476" y="-112743"/>
            <a:ext cx="3049300" cy="3741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Chart Showing that in the year 2040 higher frequency floods are to rise by 17inches and by the year 2070 they are expected to rise by 40inches">
            <a:extLst>
              <a:ext uri="{FF2B5EF4-FFF2-40B4-BE49-F238E27FC236}">
                <a16:creationId xmlns:a16="http://schemas.microsoft.com/office/drawing/2014/main" id="{A393F709-F278-774A-B5B8-A8AE14BD4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4859" y="3682148"/>
            <a:ext cx="2611141" cy="29682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035889A-7F8B-AA42-8AB5-F7E1C331FC90}"/>
              </a:ext>
            </a:extLst>
          </p:cNvPr>
          <p:cNvSpPr/>
          <p:nvPr/>
        </p:nvSpPr>
        <p:spPr>
          <a:xfrm>
            <a:off x="476291" y="3952477"/>
            <a:ext cx="28149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rgbClr val="77A02D"/>
              </a:buClr>
              <a:buFont typeface="Wingdings" charset="2"/>
              <a:buChar char="§"/>
            </a:pPr>
            <a:r>
              <a:rPr lang="en-US" sz="2000" dirty="0">
                <a:solidFill>
                  <a:srgbClr val="12375D"/>
                </a:solidFill>
                <a:latin typeface="Roboto Light" charset="0"/>
                <a:ea typeface="Roboto Light" charset="0"/>
              </a:rPr>
              <a:t>These events will get noticeably worse as sea levels rise.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AA689-8299-D24A-97E5-8699D56B4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91" y="2250830"/>
            <a:ext cx="5954063" cy="4141959"/>
          </a:xfrm>
        </p:spPr>
        <p:txBody>
          <a:bodyPr/>
          <a:lstStyle/>
          <a:p>
            <a:pPr>
              <a:buClr>
                <a:srgbClr val="77A02D"/>
              </a:buClr>
              <a:buFont typeface="Wingdings" pitchFamily="2" charset="2"/>
              <a:buChar char="§"/>
            </a:pPr>
            <a:r>
              <a:rPr lang="en-US" spc="10" dirty="0">
                <a:solidFill>
                  <a:srgbClr val="12375D"/>
                </a:solidFill>
              </a:rPr>
              <a:t>This study examines events that occur frequently, where the economic implications</a:t>
            </a:r>
            <a:br>
              <a:rPr lang="en-US" spc="10" dirty="0">
                <a:solidFill>
                  <a:srgbClr val="12375D"/>
                </a:solidFill>
              </a:rPr>
            </a:br>
            <a:r>
              <a:rPr lang="en-US" spc="10" dirty="0">
                <a:solidFill>
                  <a:srgbClr val="12375D"/>
                </a:solidFill>
              </a:rPr>
              <a:t>are not readily understood.</a:t>
            </a:r>
          </a:p>
          <a:p>
            <a:pPr>
              <a:buClr>
                <a:srgbClr val="77A02D"/>
              </a:buClr>
              <a:buFont typeface="Wingdings" pitchFamily="2" charset="2"/>
              <a:buChar char="§"/>
            </a:pPr>
            <a:r>
              <a:rPr lang="en-US" dirty="0">
                <a:solidFill>
                  <a:srgbClr val="12375D"/>
                </a:solidFill>
              </a:rPr>
              <a:t>Adaptation can reduce flooding from higher frequency events.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005E1-35CE-614B-B6C6-06C1D34C45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6291" y="1172310"/>
            <a:ext cx="5823525" cy="58578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12375D"/>
                </a:solidFill>
              </a:rPr>
              <a:t>This study examines flooding that occurs often and is not associated with large catastrophic events. 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141F528D-2194-44E9-803C-06790FAF6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62" y="233448"/>
            <a:ext cx="6518276" cy="69249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Roboto Medium" panose="020B0604020202020204" charset="0"/>
                <a:ea typeface="Roboto Medium" panose="020B0604020202020204" charset="0"/>
              </a:rPr>
              <a:t>Why</a:t>
            </a:r>
            <a:r>
              <a:rPr lang="en-US" sz="2800" baseline="0" dirty="0">
                <a:latin typeface="Roboto Medium" panose="020B0604020202020204" charset="0"/>
                <a:ea typeface="Roboto Medium" panose="020B0604020202020204" charset="0"/>
              </a:rPr>
              <a:t> Higher Frequency Flooding?</a:t>
            </a:r>
            <a:endParaRPr lang="en-US" sz="2800" dirty="0">
              <a:latin typeface="Roboto Medium" panose="020B0604020202020204" charset="0"/>
              <a:ea typeface="Roboto Medium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207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318446A-40D2-4B1B-9D05-4B78AA4BA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34724"/>
            <a:ext cx="12302924" cy="1088571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CCE4D3-6810-F043-8F77-EDE8DA6E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t>5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976DA2-BF11-E042-B71B-439657EBAA54}"/>
              </a:ext>
            </a:extLst>
          </p:cNvPr>
          <p:cNvSpPr/>
          <p:nvPr/>
        </p:nvSpPr>
        <p:spPr>
          <a:xfrm>
            <a:off x="9096667" y="6594856"/>
            <a:ext cx="31091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Graphics provided by AECOM.</a:t>
            </a:r>
            <a:endParaRPr lang="en-US" sz="1200" dirty="0">
              <a:solidFill>
                <a:srgbClr val="697179"/>
              </a:solidFill>
              <a:effectLst/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F8E060-740D-364D-986C-24EB0B2CC8EE}"/>
              </a:ext>
            </a:extLst>
          </p:cNvPr>
          <p:cNvSpPr/>
          <p:nvPr/>
        </p:nvSpPr>
        <p:spPr>
          <a:xfrm>
            <a:off x="519093" y="4752764"/>
            <a:ext cx="111538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97179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Key Terms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Mean Higher High Water: </a:t>
            </a:r>
            <a:r>
              <a:rPr lang="en-US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Average of the highest of the two high tides occurring each day. Referred to in this study also as daily inundation.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1-Year Tide: </a:t>
            </a:r>
            <a:r>
              <a:rPr lang="en-US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The annual highest tide, also referred to as the King Tide.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10-Year Storm Tide: </a:t>
            </a:r>
            <a:r>
              <a:rPr lang="en-US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 tide with a 10% chance of occurring in any given year. This event represents high frequency conditions of temporarily elevated water levels due to coastal storms. </a:t>
            </a:r>
            <a:endParaRPr lang="en-US" dirty="0">
              <a:solidFill>
                <a:srgbClr val="697179"/>
              </a:solidFill>
              <a:effectLst/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0E94C1-A700-4C46-BBC4-B7CD95425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6557" y="4334490"/>
            <a:ext cx="7236420" cy="299612"/>
          </a:xfrm>
        </p:spPr>
        <p:txBody>
          <a:bodyPr>
            <a:no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</a:rPr>
              <a:t>Examined: </a:t>
            </a:r>
            <a:r>
              <a:rPr lang="en-US" sz="1600" dirty="0">
                <a:solidFill>
                  <a:schemeClr val="tx2"/>
                </a:solidFill>
              </a:rPr>
              <a:t>Daily Tide, 1-Year Tide (King Tide), and 10-Year Storm Tide</a:t>
            </a:r>
          </a:p>
        </p:txBody>
      </p:sp>
      <p:grpSp>
        <p:nvGrpSpPr>
          <p:cNvPr id="13" name="Group 12" descr="daily tide 2040">
            <a:extLst>
              <a:ext uri="{FF2B5EF4-FFF2-40B4-BE49-F238E27FC236}">
                <a16:creationId xmlns:a16="http://schemas.microsoft.com/office/drawing/2014/main" id="{FA1B03EE-39B1-4231-9C95-07F35897E5B8}"/>
              </a:ext>
            </a:extLst>
          </p:cNvPr>
          <p:cNvGrpSpPr/>
          <p:nvPr/>
        </p:nvGrpSpPr>
        <p:grpSpPr>
          <a:xfrm>
            <a:off x="6392614" y="1289471"/>
            <a:ext cx="3932486" cy="2910245"/>
            <a:chOff x="6497758" y="1616496"/>
            <a:chExt cx="3265219" cy="2345020"/>
          </a:xfrm>
        </p:grpSpPr>
        <p:pic>
          <p:nvPicPr>
            <p:cNvPr id="9" name="Picture 8" descr="A picture containing toy&#10;&#10;Description automatically generated">
              <a:extLst>
                <a:ext uri="{FF2B5EF4-FFF2-40B4-BE49-F238E27FC236}">
                  <a16:creationId xmlns:a16="http://schemas.microsoft.com/office/drawing/2014/main" id="{C69F03E1-9DCD-AF4A-930E-C0A78EAFA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97758" y="1616496"/>
              <a:ext cx="3265219" cy="234502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2B229AF-F00E-4537-B6CE-CBF557C171BE}"/>
                </a:ext>
              </a:extLst>
            </p:cNvPr>
            <p:cNvSpPr/>
            <p:nvPr/>
          </p:nvSpPr>
          <p:spPr>
            <a:xfrm rot="1173255">
              <a:off x="8358803" y="2682575"/>
              <a:ext cx="1318260" cy="5992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34E34C6-6953-4689-AD2C-3F7AAC7CB6AE}"/>
                </a:ext>
              </a:extLst>
            </p:cNvPr>
            <p:cNvSpPr txBox="1"/>
            <p:nvPr/>
          </p:nvSpPr>
          <p:spPr>
            <a:xfrm>
              <a:off x="8272889" y="2710476"/>
              <a:ext cx="10134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817F7F"/>
                  </a:solidFill>
                </a:rPr>
                <a:t>Investment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E0F577E-ACC8-4855-98EB-A23466A99B2E}"/>
                </a:ext>
              </a:extLst>
            </p:cNvPr>
            <p:cNvCxnSpPr/>
            <p:nvPr/>
          </p:nvCxnSpPr>
          <p:spPr>
            <a:xfrm>
              <a:off x="8130367" y="2982184"/>
              <a:ext cx="1155982" cy="0"/>
            </a:xfrm>
            <a:prstGeom prst="line">
              <a:avLst/>
            </a:prstGeom>
            <a:ln w="12700">
              <a:solidFill>
                <a:srgbClr val="817F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 descr="3-D model showing projected damage caused by King Tide in 2040&#10;">
            <a:extLst>
              <a:ext uri="{FF2B5EF4-FFF2-40B4-BE49-F238E27FC236}">
                <a16:creationId xmlns:a16="http://schemas.microsoft.com/office/drawing/2014/main" id="{20CB1E0E-37E7-5448-896E-D711C7062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1293211"/>
            <a:ext cx="3215641" cy="291024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EE9D774-D46D-40BF-B732-75990E90A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99" y="35924"/>
            <a:ext cx="11042468" cy="74957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 Medium" panose="020B0604020202020204" charset="0"/>
                <a:ea typeface="Roboto Medium" panose="020B0604020202020204" charset="0"/>
              </a:rPr>
              <a:t>Understanding Flood Events and Adaptation</a:t>
            </a:r>
          </a:p>
        </p:txBody>
      </p:sp>
    </p:spTree>
    <p:extLst>
      <p:ext uri="{BB962C8B-B14F-4D97-AF65-F5344CB8AC3E}">
        <p14:creationId xmlns:p14="http://schemas.microsoft.com/office/powerpoint/2010/main" val="2392233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93A8-FE64-9044-AC94-BAC1817EA472}" type="slidenum">
              <a:rPr lang="en-US" sz="1000" smtClean="0">
                <a:latin typeface="Roboto" panose="02000000000000000000" pitchFamily="2" charset="0"/>
                <a:ea typeface="Roboto" panose="02000000000000000000" pitchFamily="2" charset="0"/>
              </a:rPr>
              <a:pPr/>
              <a:t>6</a:t>
            </a:fld>
            <a:endParaRPr lang="en-US" sz="1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FB9D308-2671-8F43-BFFE-3C60F45E03D5}"/>
              </a:ext>
            </a:extLst>
          </p:cNvPr>
          <p:cNvSpPr/>
          <p:nvPr/>
        </p:nvSpPr>
        <p:spPr>
          <a:xfrm>
            <a:off x="5403418" y="5147129"/>
            <a:ext cx="24607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Fiscal Impacts</a:t>
            </a:r>
          </a:p>
        </p:txBody>
      </p:sp>
      <p:sp>
        <p:nvSpPr>
          <p:cNvPr id="77" name="Snip and Round Single Corner Rectangle 76">
            <a:extLst>
              <a:ext uri="{FF2B5EF4-FFF2-40B4-BE49-F238E27FC236}">
                <a16:creationId xmlns:a16="http://schemas.microsoft.com/office/drawing/2014/main" id="{C2FA5569-2C0E-204D-8F8C-11C9DEA0C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41174" y="1641952"/>
            <a:ext cx="6958524" cy="1435726"/>
          </a:xfrm>
          <a:prstGeom prst="snipRoundRect">
            <a:avLst>
              <a:gd name="adj1" fmla="val 0"/>
              <a:gd name="adj2" fmla="val 1068"/>
            </a:avLst>
          </a:prstGeom>
          <a:noFill/>
          <a:ln w="28575" cap="flat" cmpd="sng" algn="ctr">
            <a:solidFill>
              <a:srgbClr val="12375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DAF95A5-11A8-9045-BE9E-181FDB211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43816" y="3269931"/>
            <a:ext cx="6955882" cy="1435726"/>
          </a:xfrm>
          <a:prstGeom prst="rect">
            <a:avLst/>
          </a:prstGeom>
          <a:noFill/>
          <a:ln w="28575" cap="flat" cmpd="sng" algn="ctr">
            <a:solidFill>
              <a:srgbClr val="12375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388E8A0-9A1C-EC49-9815-2DF069DD5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43815" y="4872748"/>
            <a:ext cx="6955881" cy="1435726"/>
          </a:xfrm>
          <a:prstGeom prst="rect">
            <a:avLst/>
          </a:prstGeom>
          <a:noFill/>
          <a:ln w="28575" cap="flat" cmpd="sng" algn="ctr">
            <a:solidFill>
              <a:srgbClr val="12375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0" name="Rectangle 79" descr="drawing of  table">
            <a:extLst>
              <a:ext uri="{FF2B5EF4-FFF2-40B4-BE49-F238E27FC236}">
                <a16:creationId xmlns:a16="http://schemas.microsoft.com/office/drawing/2014/main" id="{79112FC1-606F-DB4A-85BE-36AA949FFFF3}"/>
              </a:ext>
            </a:extLst>
          </p:cNvPr>
          <p:cNvSpPr/>
          <p:nvPr/>
        </p:nvSpPr>
        <p:spPr>
          <a:xfrm>
            <a:off x="4283973" y="3501590"/>
            <a:ext cx="1088649" cy="9998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E5C47A1-CBE7-084F-9314-6D74080535A7}"/>
              </a:ext>
            </a:extLst>
          </p:cNvPr>
          <p:cNvSpPr/>
          <p:nvPr/>
        </p:nvSpPr>
        <p:spPr>
          <a:xfrm>
            <a:off x="5417626" y="3423342"/>
            <a:ext cx="30143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Business and </a:t>
            </a:r>
          </a:p>
          <a:p>
            <a:pPr>
              <a:defRPr/>
            </a:pPr>
            <a:r>
              <a:rPr lang="en-US" sz="16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Employment Impacts</a:t>
            </a:r>
          </a:p>
        </p:txBody>
      </p:sp>
      <p:sp>
        <p:nvSpPr>
          <p:cNvPr id="82" name="Rectangle 81" descr="drawing of currency">
            <a:extLst>
              <a:ext uri="{FF2B5EF4-FFF2-40B4-BE49-F238E27FC236}">
                <a16:creationId xmlns:a16="http://schemas.microsoft.com/office/drawing/2014/main" id="{99CD61F6-10DC-F540-814D-EF2B00609449}"/>
              </a:ext>
            </a:extLst>
          </p:cNvPr>
          <p:cNvSpPr/>
          <p:nvPr/>
        </p:nvSpPr>
        <p:spPr>
          <a:xfrm>
            <a:off x="4099365" y="5147129"/>
            <a:ext cx="1088649" cy="9998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526A782-45AF-254F-87F7-F42FA62D6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79585" y="1859581"/>
            <a:ext cx="1088649" cy="9998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4" name="Graphic 83" descr="Board Of Directors">
            <a:extLst>
              <a:ext uri="{FF2B5EF4-FFF2-40B4-BE49-F238E27FC236}">
                <a16:creationId xmlns:a16="http://schemas.microsoft.com/office/drawing/2014/main" id="{60415734-7CA5-EA41-AC04-78E1867FB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1361" y="3599929"/>
            <a:ext cx="831273" cy="831273"/>
          </a:xfrm>
          <a:prstGeom prst="rect">
            <a:avLst/>
          </a:prstGeom>
        </p:spPr>
      </p:pic>
      <p:pic>
        <p:nvPicPr>
          <p:cNvPr id="85" name="Graphic 84" descr="Money">
            <a:extLst>
              <a:ext uri="{FF2B5EF4-FFF2-40B4-BE49-F238E27FC236}">
                <a16:creationId xmlns:a16="http://schemas.microsoft.com/office/drawing/2014/main" id="{9253917D-75AA-7640-A5EE-0EEBBBDCE6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3973" y="5112679"/>
            <a:ext cx="914400" cy="914400"/>
          </a:xfrm>
          <a:prstGeom prst="rect">
            <a:avLst/>
          </a:prstGeom>
        </p:spPr>
      </p:pic>
      <p:pic>
        <p:nvPicPr>
          <p:cNvPr id="86" name="Graphic 85" descr="City">
            <a:extLst>
              <a:ext uri="{FF2B5EF4-FFF2-40B4-BE49-F238E27FC236}">
                <a16:creationId xmlns:a16="http://schemas.microsoft.com/office/drawing/2014/main" id="{7B34B2E4-F27E-9D4E-95E9-03B80990B9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83973" y="1902615"/>
            <a:ext cx="914400" cy="914400"/>
          </a:xfrm>
          <a:prstGeom prst="rect">
            <a:avLst/>
          </a:prstGeom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6CA39818-D7EE-374E-8B69-828ECD2968D4}"/>
              </a:ext>
            </a:extLst>
          </p:cNvPr>
          <p:cNvSpPr/>
          <p:nvPr/>
        </p:nvSpPr>
        <p:spPr>
          <a:xfrm>
            <a:off x="5372622" y="2041584"/>
            <a:ext cx="28231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Direct Property Impacts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3A93DFA-7B58-A243-8F91-5B0CFA490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41174" y="549526"/>
            <a:ext cx="6320442" cy="866851"/>
          </a:xfrm>
          <a:prstGeom prst="rect">
            <a:avLst/>
          </a:prstGeom>
          <a:solidFill>
            <a:srgbClr val="12375D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0564DF0-9BE7-A841-81B7-5F9EABD21968}"/>
              </a:ext>
            </a:extLst>
          </p:cNvPr>
          <p:cNvSpPr txBox="1"/>
          <p:nvPr/>
        </p:nvSpPr>
        <p:spPr>
          <a:xfrm>
            <a:off x="5372623" y="2299113"/>
            <a:ext cx="2955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Structure and content damages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Relocation costs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85C8AAE-9DA9-4944-ADA7-037A050E90F2}"/>
              </a:ext>
            </a:extLst>
          </p:cNvPr>
          <p:cNvSpPr/>
          <p:nvPr/>
        </p:nvSpPr>
        <p:spPr>
          <a:xfrm>
            <a:off x="5423228" y="3943136"/>
            <a:ext cx="19094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Sales output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Income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Job impacts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5FABA7A-023B-BD43-8229-72A19E515CCD}"/>
              </a:ext>
            </a:extLst>
          </p:cNvPr>
          <p:cNvSpPr/>
          <p:nvPr/>
        </p:nvSpPr>
        <p:spPr>
          <a:xfrm>
            <a:off x="5413919" y="5409200"/>
            <a:ext cx="2450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Sales tax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Tourist development tax loss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F54B49E-2374-3B46-A9D9-746AA295A742}"/>
              </a:ext>
            </a:extLst>
          </p:cNvPr>
          <p:cNvSpPr/>
          <p:nvPr/>
        </p:nvSpPr>
        <p:spPr>
          <a:xfrm>
            <a:off x="5536971" y="724400"/>
            <a:ext cx="2513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Temporary Storm Damages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859A6E2-6B14-0043-B505-3F8E04C38678}"/>
              </a:ext>
            </a:extLst>
          </p:cNvPr>
          <p:cNvSpPr/>
          <p:nvPr/>
        </p:nvSpPr>
        <p:spPr>
          <a:xfrm>
            <a:off x="8258823" y="5147129"/>
            <a:ext cx="24607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Fiscal Impacts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3F4AFF9-C0B6-2B49-94D3-4AA5D7B16805}"/>
              </a:ext>
            </a:extLst>
          </p:cNvPr>
          <p:cNvSpPr/>
          <p:nvPr/>
        </p:nvSpPr>
        <p:spPr>
          <a:xfrm>
            <a:off x="8273031" y="3423342"/>
            <a:ext cx="30143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Business and </a:t>
            </a:r>
          </a:p>
          <a:p>
            <a:pPr>
              <a:defRPr/>
            </a:pPr>
            <a:r>
              <a:rPr lang="en-US" sz="16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Employment Impacts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ADF9CD8A-7471-F547-9392-E633DA687C23}"/>
              </a:ext>
            </a:extLst>
          </p:cNvPr>
          <p:cNvSpPr/>
          <p:nvPr/>
        </p:nvSpPr>
        <p:spPr>
          <a:xfrm>
            <a:off x="8238455" y="2041584"/>
            <a:ext cx="28231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Direct Property Impacts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DCDA484-235C-C945-AF4C-59AF09FF15BB}"/>
              </a:ext>
            </a:extLst>
          </p:cNvPr>
          <p:cNvSpPr txBox="1"/>
          <p:nvPr/>
        </p:nvSpPr>
        <p:spPr>
          <a:xfrm>
            <a:off x="8238456" y="2299113"/>
            <a:ext cx="2955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69727A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69727A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Property value loss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B93BC33-1E4E-6C49-89DB-FD435105341F}"/>
              </a:ext>
            </a:extLst>
          </p:cNvPr>
          <p:cNvSpPr/>
          <p:nvPr/>
        </p:nvSpPr>
        <p:spPr>
          <a:xfrm>
            <a:off x="8278633" y="3943136"/>
            <a:ext cx="19094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Sales output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Income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Job impacts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28D61B5-B16A-6641-B989-A23EEF21F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04936" y="549526"/>
            <a:ext cx="628192" cy="866851"/>
          </a:xfrm>
          <a:prstGeom prst="rect">
            <a:avLst/>
          </a:prstGeom>
          <a:solidFill>
            <a:srgbClr val="12375D">
              <a:alpha val="65490"/>
            </a:srgb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4B4E5F2-ADFF-A148-8CF3-AEF92691378E}"/>
              </a:ext>
            </a:extLst>
          </p:cNvPr>
          <p:cNvSpPr/>
          <p:nvPr/>
        </p:nvSpPr>
        <p:spPr>
          <a:xfrm>
            <a:off x="8269324" y="5409200"/>
            <a:ext cx="2450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Property tax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Sales tax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Tourist development tax loss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49B4168-BBD8-844A-99D1-C2048A18257A}"/>
              </a:ext>
            </a:extLst>
          </p:cNvPr>
          <p:cNvSpPr/>
          <p:nvPr/>
        </p:nvSpPr>
        <p:spPr>
          <a:xfrm>
            <a:off x="8375142" y="710617"/>
            <a:ext cx="2848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Permanent Damages</a:t>
            </a:r>
            <a:br>
              <a:rPr lang="en-US" sz="16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from Rising Sea Levels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978FA9E-1C8F-4A46-BB1E-45099E10A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013444">
            <a:off x="10836199" y="164858"/>
            <a:ext cx="441337" cy="1439889"/>
          </a:xfrm>
          <a:prstGeom prst="rect">
            <a:avLst/>
          </a:prstGeom>
          <a:solidFill>
            <a:srgbClr val="FFFFFF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277E64A-733E-F84F-97A9-0488AE6BA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947" y="795773"/>
            <a:ext cx="54703" cy="380166"/>
          </a:xfrm>
          <a:prstGeom prst="rect">
            <a:avLst/>
          </a:prstGeom>
          <a:solidFill>
            <a:srgbClr val="FFFFFF">
              <a:alpha val="52157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CE5EA21-8B56-BC42-9C5B-A59351304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68234" y="809698"/>
            <a:ext cx="54703" cy="380166"/>
          </a:xfrm>
          <a:prstGeom prst="rect">
            <a:avLst/>
          </a:prstGeom>
          <a:solidFill>
            <a:srgbClr val="FFFFFF">
              <a:alpha val="52157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4" name="TextBox 103" descr="text box ">
            <a:extLst>
              <a:ext uri="{FF2B5EF4-FFF2-40B4-BE49-F238E27FC236}">
                <a16:creationId xmlns:a16="http://schemas.microsoft.com/office/drawing/2014/main" id="{D984AB32-1C10-D341-905E-3FCDAEF650A8}"/>
              </a:ext>
            </a:extLst>
          </p:cNvPr>
          <p:cNvSpPr txBox="1"/>
          <p:nvPr/>
        </p:nvSpPr>
        <p:spPr>
          <a:xfrm>
            <a:off x="567963" y="1674560"/>
            <a:ext cx="22371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Impacts were modeled for parcels where </a:t>
            </a:r>
            <a:br>
              <a:rPr lang="en-US" sz="14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</a:br>
            <a:br>
              <a:rPr lang="en-US" sz="14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</a:br>
            <a:br>
              <a:rPr lang="en-US" sz="14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</a:br>
            <a:br>
              <a:rPr lang="en-US" sz="14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</a:br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or more of the parcel footprint is exposed to the modeled coastal conditions.</a:t>
            </a:r>
          </a:p>
          <a:p>
            <a:endParaRPr lang="en-US" sz="1400" dirty="0">
              <a:solidFill>
                <a:schemeClr val="bg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A51CF98B-C24E-F24B-9A89-3282AC587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59409" y="3828165"/>
            <a:ext cx="592183" cy="0"/>
          </a:xfrm>
          <a:prstGeom prst="line">
            <a:avLst/>
          </a:prstGeom>
          <a:ln w="28575">
            <a:solidFill>
              <a:srgbClr val="1237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itle 5">
            <a:extLst>
              <a:ext uri="{FF2B5EF4-FFF2-40B4-BE49-F238E27FC236}">
                <a16:creationId xmlns:a16="http://schemas.microsoft.com/office/drawing/2014/main" id="{2187C0EB-E087-1F4F-90F9-468E0AEB5378}"/>
              </a:ext>
            </a:extLst>
          </p:cNvPr>
          <p:cNvSpPr txBox="1">
            <a:spLocks/>
          </p:cNvSpPr>
          <p:nvPr/>
        </p:nvSpPr>
        <p:spPr>
          <a:xfrm>
            <a:off x="563510" y="2261533"/>
            <a:ext cx="3161962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4400" b="1" dirty="0">
                <a:solidFill>
                  <a:srgbClr val="7C7A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25%</a:t>
            </a:r>
            <a:endParaRPr lang="en-GB" sz="4400" dirty="0">
              <a:solidFill>
                <a:srgbClr val="7C7A7A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3945A66A-B83B-D34C-98D3-1ACE257D1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8738" y="539626"/>
            <a:ext cx="382105" cy="373942"/>
          </a:xfrm>
          <a:prstGeom prst="ellipse">
            <a:avLst/>
          </a:prstGeom>
          <a:noFill/>
          <a:ln w="28575">
            <a:solidFill>
              <a:srgbClr val="123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7A02C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0" name="Title 5">
            <a:extLst>
              <a:ext uri="{FF2B5EF4-FFF2-40B4-BE49-F238E27FC236}">
                <a16:creationId xmlns:a16="http://schemas.microsoft.com/office/drawing/2014/main" id="{E47F07A6-A948-644D-83E0-FFD4F38B1609}"/>
              </a:ext>
            </a:extLst>
          </p:cNvPr>
          <p:cNvSpPr txBox="1">
            <a:spLocks/>
          </p:cNvSpPr>
          <p:nvPr/>
        </p:nvSpPr>
        <p:spPr>
          <a:xfrm>
            <a:off x="659409" y="649689"/>
            <a:ext cx="507147" cy="262235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1800" b="1" dirty="0">
                <a:solidFill>
                  <a:srgbClr val="77A02C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2</a:t>
            </a:r>
            <a:endParaRPr lang="en-GB" sz="1800" dirty="0">
              <a:solidFill>
                <a:srgbClr val="77A02C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5E6F8-EA00-4D87-821B-2B1B2BE0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64" y="677836"/>
            <a:ext cx="4338794" cy="749572"/>
          </a:xfrm>
        </p:spPr>
        <p:txBody>
          <a:bodyPr>
            <a:noAutofit/>
          </a:bodyPr>
          <a:lstStyle/>
          <a:p>
            <a:r>
              <a:rPr lang="en-US" dirty="0">
                <a:latin typeface="Roboto Medium" panose="020B0604020202020204" charset="0"/>
                <a:ea typeface="Roboto Medium" panose="020B0604020202020204" charset="0"/>
              </a:rPr>
              <a:t>     Calculating</a:t>
            </a:r>
            <a:r>
              <a:rPr lang="en-US" baseline="0" dirty="0">
                <a:latin typeface="Roboto Medium" panose="020B0604020202020204" charset="0"/>
                <a:ea typeface="Roboto Medium" panose="020B0604020202020204" charset="0"/>
              </a:rPr>
              <a:t> </a:t>
            </a:r>
            <a:br>
              <a:rPr lang="en-US" baseline="0" dirty="0">
                <a:latin typeface="Roboto Medium" panose="020B0604020202020204" charset="0"/>
                <a:ea typeface="Roboto Medium" panose="020B0604020202020204" charset="0"/>
              </a:rPr>
            </a:br>
            <a:r>
              <a:rPr lang="en-US" baseline="0" dirty="0">
                <a:latin typeface="Roboto Medium" panose="020B0604020202020204" charset="0"/>
                <a:ea typeface="Roboto Medium" panose="020B0604020202020204" charset="0"/>
              </a:rPr>
              <a:t>Avoided Damages</a:t>
            </a:r>
            <a:endParaRPr lang="en-US" dirty="0">
              <a:latin typeface="Roboto Medium" panose="020B0604020202020204" charset="0"/>
              <a:ea typeface="Roboto Medium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654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 Number Placeholder 1">
            <a:extLst>
              <a:ext uri="{FF2B5EF4-FFF2-40B4-BE49-F238E27FC236}">
                <a16:creationId xmlns:a16="http://schemas.microsoft.com/office/drawing/2014/main" id="{C79FD4BA-CE6E-4456-83C1-19A83C1B909C}"/>
              </a:ext>
            </a:extLst>
          </p:cNvPr>
          <p:cNvSpPr txBox="1">
            <a:spLocks/>
          </p:cNvSpPr>
          <p:nvPr/>
        </p:nvSpPr>
        <p:spPr>
          <a:xfrm>
            <a:off x="11719279" y="6516282"/>
            <a:ext cx="393500" cy="257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Roboto" charset="0"/>
                <a:ea typeface="Roboto" charset="0"/>
                <a:cs typeface="Roboto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AFB0A3F-4CFF-4154-A6D3-AA9BB75B7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14633" y="1321065"/>
            <a:ext cx="3344823" cy="4733396"/>
          </a:xfrm>
          <a:prstGeom prst="rect">
            <a:avLst/>
          </a:prstGeom>
          <a:solidFill>
            <a:srgbClr val="12375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ADF2BB2-AC63-429F-86C9-7B5384BEC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8894" y="1390253"/>
            <a:ext cx="3511181" cy="4664208"/>
          </a:xfrm>
          <a:prstGeom prst="rect">
            <a:avLst/>
          </a:prstGeom>
          <a:solidFill>
            <a:srgbClr val="12375D">
              <a:alpha val="65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64D0D4-AA49-D045-8574-2D2DAA59D275}"/>
              </a:ext>
            </a:extLst>
          </p:cNvPr>
          <p:cNvSpPr/>
          <p:nvPr/>
        </p:nvSpPr>
        <p:spPr>
          <a:xfrm>
            <a:off x="2027753" y="5162198"/>
            <a:ext cx="24607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Fiscal Impacts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3972E5-E10E-C349-B9D6-6A412E37B7AD}"/>
              </a:ext>
            </a:extLst>
          </p:cNvPr>
          <p:cNvSpPr/>
          <p:nvPr/>
        </p:nvSpPr>
        <p:spPr>
          <a:xfrm>
            <a:off x="2015721" y="3310940"/>
            <a:ext cx="18433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Business and </a:t>
            </a:r>
          </a:p>
          <a:p>
            <a:pPr lvl="0"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Employment Impacts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83122F1-E4BB-E249-B4FF-BF7D473ED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8895" y="549526"/>
            <a:ext cx="10172721" cy="866851"/>
          </a:xfrm>
          <a:prstGeom prst="rect">
            <a:avLst/>
          </a:prstGeom>
          <a:solidFill>
            <a:srgbClr val="12375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5779C12-A2DE-A049-88BC-A789DB480C5C}"/>
              </a:ext>
            </a:extLst>
          </p:cNvPr>
          <p:cNvSpPr/>
          <p:nvPr/>
        </p:nvSpPr>
        <p:spPr>
          <a:xfrm>
            <a:off x="4444428" y="669926"/>
            <a:ext cx="2513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Temporary Storm Damages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1572CBC-E3F4-AC4C-94AE-D17337F5C86A}"/>
              </a:ext>
            </a:extLst>
          </p:cNvPr>
          <p:cNvSpPr/>
          <p:nvPr/>
        </p:nvSpPr>
        <p:spPr>
          <a:xfrm>
            <a:off x="7960566" y="690563"/>
            <a:ext cx="3263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Permanent Damages</a:t>
            </a:r>
            <a:b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from Rising Sea Levels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9917AC-ADEB-A447-86F3-059EDE2F2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6667" y="795773"/>
            <a:ext cx="54703" cy="380166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2E2C1EF-21EF-CE47-B385-E1E05E107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75691" y="755224"/>
            <a:ext cx="54703" cy="380166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197C546-4C46-424C-9C91-D8EE11809509}"/>
              </a:ext>
            </a:extLst>
          </p:cNvPr>
          <p:cNvSpPr/>
          <p:nvPr/>
        </p:nvSpPr>
        <p:spPr>
          <a:xfrm>
            <a:off x="2015721" y="1687038"/>
            <a:ext cx="14448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Direct Property Impacts</a:t>
            </a:r>
          </a:p>
        </p:txBody>
      </p:sp>
      <p:sp>
        <p:nvSpPr>
          <p:cNvPr id="44" name="Title 5">
            <a:extLst>
              <a:ext uri="{FF2B5EF4-FFF2-40B4-BE49-F238E27FC236}">
                <a16:creationId xmlns:a16="http://schemas.microsoft.com/office/drawing/2014/main" id="{FF5A1C43-FE25-41B9-8D09-FBA977BB9ADD}"/>
              </a:ext>
            </a:extLst>
          </p:cNvPr>
          <p:cNvSpPr txBox="1">
            <a:spLocks/>
          </p:cNvSpPr>
          <p:nvPr/>
        </p:nvSpPr>
        <p:spPr>
          <a:xfrm>
            <a:off x="4805732" y="1727144"/>
            <a:ext cx="2444626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baseline="30000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$</a:t>
            </a:r>
            <a:r>
              <a:rPr lang="en-GB" sz="54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3.2</a:t>
            </a:r>
            <a:r>
              <a:rPr lang="en-GB" sz="28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bil</a:t>
            </a:r>
            <a:endParaRPr lang="en-GB" sz="5400" dirty="0">
              <a:solidFill>
                <a:srgbClr val="12375D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B02B256-9804-4ACE-A7F8-A5A65D4819A3}"/>
              </a:ext>
            </a:extLst>
          </p:cNvPr>
          <p:cNvSpPr txBox="1"/>
          <p:nvPr/>
        </p:nvSpPr>
        <p:spPr>
          <a:xfrm>
            <a:off x="4839172" y="2170302"/>
            <a:ext cx="26172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structure and content losses from one </a:t>
            </a:r>
            <a:r>
              <a:rPr lang="en-US" sz="14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10-year tide </a:t>
            </a:r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event under 2040 conditions. </a:t>
            </a:r>
            <a:endParaRPr lang="en-US" sz="14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49" name="Title 5">
            <a:extLst>
              <a:ext uri="{FF2B5EF4-FFF2-40B4-BE49-F238E27FC236}">
                <a16:creationId xmlns:a16="http://schemas.microsoft.com/office/drawing/2014/main" id="{12EF2032-A154-4230-90AD-0A150F4BD1F8}"/>
              </a:ext>
            </a:extLst>
          </p:cNvPr>
          <p:cNvSpPr txBox="1">
            <a:spLocks/>
          </p:cNvSpPr>
          <p:nvPr/>
        </p:nvSpPr>
        <p:spPr>
          <a:xfrm>
            <a:off x="4909936" y="3365849"/>
            <a:ext cx="1424848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360</a:t>
            </a:r>
            <a:endParaRPr lang="en-GB" sz="5400" dirty="0">
              <a:solidFill>
                <a:srgbClr val="12375D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BE143A-FB7F-4AEA-8F6D-6D9512239468}"/>
              </a:ext>
            </a:extLst>
          </p:cNvPr>
          <p:cNvSpPr txBox="1"/>
          <p:nvPr/>
        </p:nvSpPr>
        <p:spPr>
          <a:xfrm>
            <a:off x="4975360" y="3837194"/>
            <a:ext cx="2152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Impacted by a </a:t>
            </a:r>
            <a:r>
              <a:rPr lang="en-US" sz="14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10-year tide</a:t>
            </a:r>
            <a:r>
              <a:rPr lang="en-US" sz="1400" b="1" dirty="0">
                <a:solidFill>
                  <a:srgbClr val="78A32F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 </a:t>
            </a:r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2040</a:t>
            </a:r>
            <a:r>
              <a:rPr lang="en-US" sz="1400" i="1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.</a:t>
            </a:r>
            <a:endParaRPr lang="en-US" sz="1200" i="1" dirty="0">
              <a:solidFill>
                <a:srgbClr val="69727A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  <a:p>
            <a:endParaRPr lang="en-US" sz="14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51" name="Title 5">
            <a:extLst>
              <a:ext uri="{FF2B5EF4-FFF2-40B4-BE49-F238E27FC236}">
                <a16:creationId xmlns:a16="http://schemas.microsoft.com/office/drawing/2014/main" id="{E6A010C2-5883-4B52-B963-2A0B23023A22}"/>
              </a:ext>
            </a:extLst>
          </p:cNvPr>
          <p:cNvSpPr txBox="1">
            <a:spLocks/>
          </p:cNvSpPr>
          <p:nvPr/>
        </p:nvSpPr>
        <p:spPr>
          <a:xfrm>
            <a:off x="4863236" y="4941356"/>
            <a:ext cx="1893077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baseline="30000" dirty="0"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$</a:t>
            </a:r>
            <a:r>
              <a:rPr lang="en-GB" sz="5400" b="1" dirty="0"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2</a:t>
            </a:r>
            <a:r>
              <a:rPr lang="en-GB" sz="2800" b="1" dirty="0"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mil</a:t>
            </a:r>
            <a:endParaRPr lang="en-GB" sz="5400" dirty="0"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127B7EC-B430-476D-85D7-3BA15FE88B8F}"/>
              </a:ext>
            </a:extLst>
          </p:cNvPr>
          <p:cNvSpPr txBox="1"/>
          <p:nvPr/>
        </p:nvSpPr>
        <p:spPr>
          <a:xfrm>
            <a:off x="4796315" y="5350071"/>
            <a:ext cx="2365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Sales &amp; tourism tax losses from </a:t>
            </a:r>
            <a:r>
              <a:rPr lang="en-US" sz="14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10-year tide</a:t>
            </a:r>
            <a:r>
              <a:rPr lang="en-US" sz="1400" dirty="0">
                <a:solidFill>
                  <a:srgbClr val="78A32F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 </a:t>
            </a:r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2040.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79180C0-B06B-4F3B-A90C-92C1D8F068B4}"/>
              </a:ext>
            </a:extLst>
          </p:cNvPr>
          <p:cNvSpPr/>
          <p:nvPr/>
        </p:nvSpPr>
        <p:spPr>
          <a:xfrm>
            <a:off x="6213740" y="3339039"/>
            <a:ext cx="8675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jobs</a:t>
            </a:r>
            <a:endParaRPr lang="en-US" sz="2800" dirty="0">
              <a:solidFill>
                <a:srgbClr val="12375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9" name="Graphic 28" descr="Board Of Directors">
            <a:extLst>
              <a:ext uri="{FF2B5EF4-FFF2-40B4-BE49-F238E27FC236}">
                <a16:creationId xmlns:a16="http://schemas.microsoft.com/office/drawing/2014/main" id="{86533208-9A48-4C44-B62B-FDD5C085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2687" y="3428148"/>
            <a:ext cx="657281" cy="657281"/>
          </a:xfrm>
          <a:prstGeom prst="rect">
            <a:avLst/>
          </a:prstGeom>
        </p:spPr>
      </p:pic>
      <p:pic>
        <p:nvPicPr>
          <p:cNvPr id="31" name="Graphic 30" descr="Money">
            <a:extLst>
              <a:ext uri="{FF2B5EF4-FFF2-40B4-BE49-F238E27FC236}">
                <a16:creationId xmlns:a16="http://schemas.microsoft.com/office/drawing/2014/main" id="{F8AF188C-1214-4D44-8116-11653CD7D079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2473" y="4870838"/>
            <a:ext cx="745123" cy="745123"/>
          </a:xfrm>
          <a:prstGeom prst="rect">
            <a:avLst/>
          </a:prstGeom>
        </p:spPr>
      </p:pic>
      <p:pic>
        <p:nvPicPr>
          <p:cNvPr id="33" name="Graphic 32" descr="City">
            <a:extLst>
              <a:ext uri="{FF2B5EF4-FFF2-40B4-BE49-F238E27FC236}">
                <a16:creationId xmlns:a16="http://schemas.microsoft.com/office/drawing/2014/main" id="{882274A1-0290-AC44-8039-CD719D3F2801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8328" y="1806981"/>
            <a:ext cx="765999" cy="765999"/>
          </a:xfrm>
          <a:prstGeom prst="rect">
            <a:avLst/>
          </a:prstGeom>
        </p:spPr>
      </p:pic>
      <p:sp>
        <p:nvSpPr>
          <p:cNvPr id="62" name="Title 5">
            <a:extLst>
              <a:ext uri="{FF2B5EF4-FFF2-40B4-BE49-F238E27FC236}">
                <a16:creationId xmlns:a16="http://schemas.microsoft.com/office/drawing/2014/main" id="{D6C497F8-BE4D-47A2-BA49-4FE6E4E3F86F}"/>
              </a:ext>
            </a:extLst>
          </p:cNvPr>
          <p:cNvSpPr txBox="1">
            <a:spLocks/>
          </p:cNvSpPr>
          <p:nvPr/>
        </p:nvSpPr>
        <p:spPr>
          <a:xfrm>
            <a:off x="1108328" y="868651"/>
            <a:ext cx="3784465" cy="5216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2040 </a:t>
            </a:r>
            <a:r>
              <a:rPr lang="en-GB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Highlight of </a:t>
            </a:r>
          </a:p>
          <a:p>
            <a:pPr algn="l"/>
            <a:r>
              <a:rPr lang="en-GB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Avoided Damages</a:t>
            </a:r>
            <a:endParaRPr lang="en-GB" sz="1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A1AB56D-C3FC-40AE-BD1B-631B62EBAD97}"/>
              </a:ext>
            </a:extLst>
          </p:cNvPr>
          <p:cNvSpPr/>
          <p:nvPr/>
        </p:nvSpPr>
        <p:spPr>
          <a:xfrm>
            <a:off x="968268" y="6285449"/>
            <a:ext cx="10193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76B8A7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*Results shown here are not adjusted to account for financial discounting. Parcels impacted by daily tidal inundation are excluded from the 10-year tide damages. The 10-year tide results account for the impacts of one storm event and are not adjusted for probability of the storm event occurring.</a:t>
            </a:r>
          </a:p>
        </p:txBody>
      </p:sp>
      <p:sp>
        <p:nvSpPr>
          <p:cNvPr id="72" name="Title 5">
            <a:extLst>
              <a:ext uri="{FF2B5EF4-FFF2-40B4-BE49-F238E27FC236}">
                <a16:creationId xmlns:a16="http://schemas.microsoft.com/office/drawing/2014/main" id="{404DE81B-4B03-4E4E-A38B-15736693FDAD}"/>
              </a:ext>
            </a:extLst>
          </p:cNvPr>
          <p:cNvSpPr txBox="1">
            <a:spLocks/>
          </p:cNvSpPr>
          <p:nvPr/>
        </p:nvSpPr>
        <p:spPr>
          <a:xfrm>
            <a:off x="8065708" y="1727144"/>
            <a:ext cx="2444626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baseline="300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$</a:t>
            </a:r>
            <a:r>
              <a:rPr lang="en-GB" sz="5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4.2</a:t>
            </a:r>
            <a:r>
              <a:rPr lang="en-GB" sz="2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bil</a:t>
            </a:r>
            <a:endParaRPr lang="en-GB" sz="5400" dirty="0">
              <a:solidFill>
                <a:schemeClr val="accent5">
                  <a:lumMod val="20000"/>
                  <a:lumOff val="8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5E0A5BB-56A1-4734-978A-E40F3BC26D4F}"/>
              </a:ext>
            </a:extLst>
          </p:cNvPr>
          <p:cNvSpPr txBox="1"/>
          <p:nvPr/>
        </p:nvSpPr>
        <p:spPr>
          <a:xfrm>
            <a:off x="8230546" y="2170302"/>
            <a:ext cx="2237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property value exposed to</a:t>
            </a:r>
            <a:r>
              <a:rPr lang="en-US" sz="1400" dirty="0">
                <a:solidFill>
                  <a:srgbClr val="D6DFC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daily tidal inundation</a:t>
            </a:r>
            <a:r>
              <a:rPr lang="en-US" sz="1400" dirty="0">
                <a:solidFill>
                  <a:srgbClr val="D6DFC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 </a:t>
            </a:r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2040. </a:t>
            </a:r>
          </a:p>
        </p:txBody>
      </p:sp>
      <p:sp>
        <p:nvSpPr>
          <p:cNvPr id="74" name="Title 5">
            <a:extLst>
              <a:ext uri="{FF2B5EF4-FFF2-40B4-BE49-F238E27FC236}">
                <a16:creationId xmlns:a16="http://schemas.microsoft.com/office/drawing/2014/main" id="{4C1094C3-6EFF-4DC1-8B37-65CC3DEA4746}"/>
              </a:ext>
            </a:extLst>
          </p:cNvPr>
          <p:cNvSpPr txBox="1">
            <a:spLocks/>
          </p:cNvSpPr>
          <p:nvPr/>
        </p:nvSpPr>
        <p:spPr>
          <a:xfrm>
            <a:off x="8150157" y="3317721"/>
            <a:ext cx="3037481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720</a:t>
            </a:r>
            <a:endParaRPr lang="en-GB" sz="6600" dirty="0">
              <a:solidFill>
                <a:schemeClr val="accent5">
                  <a:lumMod val="20000"/>
                  <a:lumOff val="8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0AD36F6-1CC0-4ED6-94E7-E7137AEBA1D2}"/>
              </a:ext>
            </a:extLst>
          </p:cNvPr>
          <p:cNvSpPr txBox="1"/>
          <p:nvPr/>
        </p:nvSpPr>
        <p:spPr>
          <a:xfrm>
            <a:off x="8172222" y="3785870"/>
            <a:ext cx="23140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Impacted by </a:t>
            </a:r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daily tidal inundation </a:t>
            </a:r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2040</a:t>
            </a:r>
            <a:r>
              <a:rPr lang="en-US" sz="14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.</a:t>
            </a:r>
          </a:p>
          <a:p>
            <a:endParaRPr lang="en-US" sz="1400" dirty="0">
              <a:solidFill>
                <a:srgbClr val="D6DFCD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CAB4877-F488-4845-B66E-96AC514A6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013444">
            <a:off x="10810799" y="164858"/>
            <a:ext cx="441337" cy="143988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0EA7B72-94C9-4F99-8A29-ADDC264F6D63}"/>
              </a:ext>
            </a:extLst>
          </p:cNvPr>
          <p:cNvSpPr/>
          <p:nvPr/>
        </p:nvSpPr>
        <p:spPr>
          <a:xfrm>
            <a:off x="9462235" y="3290911"/>
            <a:ext cx="8675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jobs</a:t>
            </a:r>
            <a:endParaRPr lang="en-US" sz="2800" dirty="0">
              <a:solidFill>
                <a:schemeClr val="accent5">
                  <a:lumMod val="20000"/>
                  <a:lumOff val="8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8" name="Title 5">
            <a:extLst>
              <a:ext uri="{FF2B5EF4-FFF2-40B4-BE49-F238E27FC236}">
                <a16:creationId xmlns:a16="http://schemas.microsoft.com/office/drawing/2014/main" id="{61CA9F36-F303-4C48-A4A8-2B3538228320}"/>
              </a:ext>
            </a:extLst>
          </p:cNvPr>
          <p:cNvSpPr txBox="1">
            <a:spLocks/>
          </p:cNvSpPr>
          <p:nvPr/>
        </p:nvSpPr>
        <p:spPr>
          <a:xfrm>
            <a:off x="8220649" y="4879390"/>
            <a:ext cx="2057191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baseline="300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$</a:t>
            </a:r>
            <a:r>
              <a:rPr lang="en-GB" sz="5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28</a:t>
            </a:r>
            <a:r>
              <a:rPr lang="en-GB" sz="2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mil</a:t>
            </a:r>
            <a:endParaRPr lang="en-GB" sz="5400" dirty="0">
              <a:solidFill>
                <a:schemeClr val="accent5">
                  <a:lumMod val="20000"/>
                  <a:lumOff val="8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173D249-ECED-48F9-98B6-D3B84F85540D}"/>
              </a:ext>
            </a:extLst>
          </p:cNvPr>
          <p:cNvSpPr txBox="1"/>
          <p:nvPr/>
        </p:nvSpPr>
        <p:spPr>
          <a:xfrm>
            <a:off x="8220649" y="5324949"/>
            <a:ext cx="2451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Fiscal loss from </a:t>
            </a:r>
            <a:r>
              <a:rPr lang="en-US" sz="1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daily tidal inundation </a:t>
            </a:r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2040.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9793759-0901-43C7-B11F-951BAD88C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2615891" y="1313569"/>
            <a:ext cx="57187" cy="3511181"/>
          </a:xfrm>
          <a:prstGeom prst="rect">
            <a:avLst/>
          </a:prstGeom>
          <a:solidFill>
            <a:srgbClr val="12375D">
              <a:alpha val="6549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D053689-1F25-4FDF-8674-FA90F0B37D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2611268" y="2772255"/>
            <a:ext cx="57187" cy="3511181"/>
          </a:xfrm>
          <a:prstGeom prst="rect">
            <a:avLst/>
          </a:prstGeom>
          <a:solidFill>
            <a:srgbClr val="12375D">
              <a:alpha val="6549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Oval 38" descr="oval">
            <a:extLst>
              <a:ext uri="{FF2B5EF4-FFF2-40B4-BE49-F238E27FC236}">
                <a16:creationId xmlns:a16="http://schemas.microsoft.com/office/drawing/2014/main" id="{DD09CB93-0B6D-1F46-B52E-FFC8431AACB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28724" y="366485"/>
            <a:ext cx="382105" cy="373942"/>
          </a:xfrm>
          <a:prstGeom prst="ellipse">
            <a:avLst/>
          </a:prstGeom>
          <a:noFill/>
          <a:ln w="28575">
            <a:solidFill>
              <a:srgbClr val="123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7A02C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BD39B927-A9C5-A349-BC4E-1A6F05DAF92B}"/>
              </a:ext>
            </a:extLst>
          </p:cNvPr>
          <p:cNvSpPr txBox="1">
            <a:spLocks/>
          </p:cNvSpPr>
          <p:nvPr/>
        </p:nvSpPr>
        <p:spPr>
          <a:xfrm>
            <a:off x="366636" y="455713"/>
            <a:ext cx="507147" cy="262235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1800" b="1" dirty="0">
                <a:solidFill>
                  <a:srgbClr val="77A02C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2</a:t>
            </a:r>
            <a:endParaRPr lang="en-GB" sz="1800" dirty="0">
              <a:solidFill>
                <a:srgbClr val="77A02C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DDCE57-0325-4980-8EC9-9BE9B0174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561" y="117848"/>
            <a:ext cx="11042468" cy="271878"/>
          </a:xfrm>
        </p:spPr>
        <p:txBody>
          <a:bodyPr>
            <a:norm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2040 Highlights</a:t>
            </a:r>
          </a:p>
        </p:txBody>
      </p:sp>
    </p:spTree>
    <p:extLst>
      <p:ext uri="{BB962C8B-B14F-4D97-AF65-F5344CB8AC3E}">
        <p14:creationId xmlns:p14="http://schemas.microsoft.com/office/powerpoint/2010/main" val="1334784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 Number Placeholder 1">
            <a:extLst>
              <a:ext uri="{FF2B5EF4-FFF2-40B4-BE49-F238E27FC236}">
                <a16:creationId xmlns:a16="http://schemas.microsoft.com/office/drawing/2014/main" id="{C79FD4BA-CE6E-4456-83C1-19A83C1B909C}"/>
              </a:ext>
            </a:extLst>
          </p:cNvPr>
          <p:cNvSpPr txBox="1">
            <a:spLocks/>
          </p:cNvSpPr>
          <p:nvPr/>
        </p:nvSpPr>
        <p:spPr>
          <a:xfrm>
            <a:off x="11719279" y="6516282"/>
            <a:ext cx="393500" cy="257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Roboto" charset="0"/>
                <a:ea typeface="Roboto" charset="0"/>
                <a:cs typeface="Roboto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AFB0A3F-4CFF-4154-A6D3-AA9BB75B7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14633" y="1321065"/>
            <a:ext cx="3344823" cy="4733396"/>
          </a:xfrm>
          <a:prstGeom prst="rect">
            <a:avLst/>
          </a:prstGeom>
          <a:solidFill>
            <a:srgbClr val="12375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ADF2BB2-AC63-429F-86C9-7B5384BEC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8894" y="1390253"/>
            <a:ext cx="3511181" cy="4664208"/>
          </a:xfrm>
          <a:prstGeom prst="rect">
            <a:avLst/>
          </a:prstGeom>
          <a:solidFill>
            <a:srgbClr val="12375D">
              <a:alpha val="65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64D0D4-AA49-D045-8574-2D2DAA59D275}"/>
              </a:ext>
            </a:extLst>
          </p:cNvPr>
          <p:cNvSpPr/>
          <p:nvPr/>
        </p:nvSpPr>
        <p:spPr>
          <a:xfrm>
            <a:off x="2027753" y="5162198"/>
            <a:ext cx="24607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Fiscal Impacts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3972E5-E10E-C349-B9D6-6A412E37B7AD}"/>
              </a:ext>
            </a:extLst>
          </p:cNvPr>
          <p:cNvSpPr/>
          <p:nvPr/>
        </p:nvSpPr>
        <p:spPr>
          <a:xfrm>
            <a:off x="2015721" y="3310940"/>
            <a:ext cx="18433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Business and </a:t>
            </a:r>
          </a:p>
          <a:p>
            <a:pPr lvl="0"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Employment Impacts</a:t>
            </a:r>
          </a:p>
        </p:txBody>
      </p:sp>
      <p:sp>
        <p:nvSpPr>
          <p:cNvPr id="57" name="Rectangle 56" descr="text box">
            <a:extLst>
              <a:ext uri="{FF2B5EF4-FFF2-40B4-BE49-F238E27FC236}">
                <a16:creationId xmlns:a16="http://schemas.microsoft.com/office/drawing/2014/main" id="{B83122F1-E4BB-E249-B4FF-BF7D473EDDDA}"/>
              </a:ext>
            </a:extLst>
          </p:cNvPr>
          <p:cNvSpPr/>
          <p:nvPr/>
        </p:nvSpPr>
        <p:spPr>
          <a:xfrm>
            <a:off x="888895" y="549526"/>
            <a:ext cx="10172721" cy="866851"/>
          </a:xfrm>
          <a:prstGeom prst="rect">
            <a:avLst/>
          </a:prstGeom>
          <a:solidFill>
            <a:srgbClr val="12375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5779C12-A2DE-A049-88BC-A789DB480C5C}"/>
              </a:ext>
            </a:extLst>
          </p:cNvPr>
          <p:cNvSpPr/>
          <p:nvPr/>
        </p:nvSpPr>
        <p:spPr>
          <a:xfrm>
            <a:off x="4444428" y="669926"/>
            <a:ext cx="2513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Temporary Storm Damages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1572CBC-E3F4-AC4C-94AE-D17337F5C86A}"/>
              </a:ext>
            </a:extLst>
          </p:cNvPr>
          <p:cNvSpPr/>
          <p:nvPr/>
        </p:nvSpPr>
        <p:spPr>
          <a:xfrm>
            <a:off x="7960566" y="690563"/>
            <a:ext cx="3263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Permanent Damages</a:t>
            </a:r>
            <a:b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from Rising Sea Levels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9917AC-ADEB-A447-86F3-059EDE2F2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6667" y="795773"/>
            <a:ext cx="54703" cy="380166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2E2C1EF-21EF-CE47-B385-E1E05E107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75691" y="755224"/>
            <a:ext cx="54703" cy="380166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197C546-4C46-424C-9C91-D8EE11809509}"/>
              </a:ext>
            </a:extLst>
          </p:cNvPr>
          <p:cNvSpPr/>
          <p:nvPr/>
        </p:nvSpPr>
        <p:spPr>
          <a:xfrm>
            <a:off x="2015721" y="1687038"/>
            <a:ext cx="14448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Direct Property Impacts</a:t>
            </a:r>
          </a:p>
        </p:txBody>
      </p:sp>
      <p:sp>
        <p:nvSpPr>
          <p:cNvPr id="44" name="Title 5">
            <a:extLst>
              <a:ext uri="{FF2B5EF4-FFF2-40B4-BE49-F238E27FC236}">
                <a16:creationId xmlns:a16="http://schemas.microsoft.com/office/drawing/2014/main" id="{FF5A1C43-FE25-41B9-8D09-FBA977BB9ADD}"/>
              </a:ext>
            </a:extLst>
          </p:cNvPr>
          <p:cNvSpPr txBox="1">
            <a:spLocks/>
          </p:cNvSpPr>
          <p:nvPr/>
        </p:nvSpPr>
        <p:spPr>
          <a:xfrm>
            <a:off x="4805732" y="1727144"/>
            <a:ext cx="2444626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baseline="30000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$</a:t>
            </a:r>
            <a:r>
              <a:rPr lang="en-GB" sz="54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16.5</a:t>
            </a:r>
            <a:r>
              <a:rPr lang="en-GB" sz="28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bil</a:t>
            </a:r>
            <a:endParaRPr lang="en-GB" sz="5400" dirty="0">
              <a:solidFill>
                <a:srgbClr val="12375D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B02B256-9804-4ACE-A7F8-A5A65D4819A3}"/>
              </a:ext>
            </a:extLst>
          </p:cNvPr>
          <p:cNvSpPr txBox="1"/>
          <p:nvPr/>
        </p:nvSpPr>
        <p:spPr>
          <a:xfrm>
            <a:off x="4839172" y="2170302"/>
            <a:ext cx="26172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structure and content losses from one </a:t>
            </a:r>
            <a:r>
              <a:rPr lang="en-US" sz="14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10-year tide </a:t>
            </a:r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event under 2070 conditions. </a:t>
            </a:r>
            <a:endParaRPr lang="en-US" sz="14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49" name="Title 5">
            <a:extLst>
              <a:ext uri="{FF2B5EF4-FFF2-40B4-BE49-F238E27FC236}">
                <a16:creationId xmlns:a16="http://schemas.microsoft.com/office/drawing/2014/main" id="{12EF2032-A154-4230-90AD-0A150F4BD1F8}"/>
              </a:ext>
            </a:extLst>
          </p:cNvPr>
          <p:cNvSpPr txBox="1">
            <a:spLocks/>
          </p:cNvSpPr>
          <p:nvPr/>
        </p:nvSpPr>
        <p:spPr>
          <a:xfrm>
            <a:off x="4585758" y="3365849"/>
            <a:ext cx="1959093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1,300</a:t>
            </a:r>
            <a:endParaRPr lang="en-GB" sz="5400" dirty="0">
              <a:solidFill>
                <a:srgbClr val="12375D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BE143A-FB7F-4AEA-8F6D-6D9512239468}"/>
              </a:ext>
            </a:extLst>
          </p:cNvPr>
          <p:cNvSpPr txBox="1"/>
          <p:nvPr/>
        </p:nvSpPr>
        <p:spPr>
          <a:xfrm>
            <a:off x="4975360" y="3837194"/>
            <a:ext cx="21524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Impacted by a </a:t>
            </a:r>
            <a:r>
              <a:rPr lang="en-US" sz="14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10-year tide</a:t>
            </a:r>
            <a:r>
              <a:rPr lang="en-US" sz="1400" b="1" dirty="0">
                <a:solidFill>
                  <a:srgbClr val="78A32F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 </a:t>
            </a:r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2070</a:t>
            </a:r>
            <a:r>
              <a:rPr lang="en-US" sz="1400" i="1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.</a:t>
            </a:r>
            <a:endParaRPr lang="en-US" sz="1200" i="1" dirty="0">
              <a:solidFill>
                <a:srgbClr val="69727A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  <a:p>
            <a:endParaRPr lang="en-US" sz="14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51" name="Title 5">
            <a:extLst>
              <a:ext uri="{FF2B5EF4-FFF2-40B4-BE49-F238E27FC236}">
                <a16:creationId xmlns:a16="http://schemas.microsoft.com/office/drawing/2014/main" id="{E6A010C2-5883-4B52-B963-2A0B23023A22}"/>
              </a:ext>
            </a:extLst>
          </p:cNvPr>
          <p:cNvSpPr txBox="1">
            <a:spLocks/>
          </p:cNvSpPr>
          <p:nvPr/>
        </p:nvSpPr>
        <p:spPr>
          <a:xfrm>
            <a:off x="4863236" y="4941356"/>
            <a:ext cx="1893077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baseline="30000" dirty="0"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$</a:t>
            </a:r>
            <a:r>
              <a:rPr lang="en-GB" sz="5400" b="1" dirty="0"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8</a:t>
            </a:r>
            <a:r>
              <a:rPr lang="en-GB" sz="2800" b="1" dirty="0"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mil</a:t>
            </a:r>
            <a:endParaRPr lang="en-GB" sz="5400" dirty="0"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127B7EC-B430-476D-85D7-3BA15FE88B8F}"/>
              </a:ext>
            </a:extLst>
          </p:cNvPr>
          <p:cNvSpPr txBox="1"/>
          <p:nvPr/>
        </p:nvSpPr>
        <p:spPr>
          <a:xfrm>
            <a:off x="4796315" y="5350071"/>
            <a:ext cx="2365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Sales &amp; tourism tax losses from </a:t>
            </a:r>
            <a:r>
              <a:rPr lang="en-US" sz="14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10-year tide</a:t>
            </a:r>
            <a:r>
              <a:rPr lang="en-US" sz="1400" dirty="0">
                <a:solidFill>
                  <a:srgbClr val="78A32F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 </a:t>
            </a:r>
            <a:r>
              <a:rPr lang="en-US" sz="1400" dirty="0">
                <a:solidFill>
                  <a:srgbClr val="69727A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2070.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79180C0-B06B-4F3B-A90C-92C1D8F068B4}"/>
              </a:ext>
            </a:extLst>
          </p:cNvPr>
          <p:cNvSpPr/>
          <p:nvPr/>
        </p:nvSpPr>
        <p:spPr>
          <a:xfrm>
            <a:off x="6443922" y="3365178"/>
            <a:ext cx="8675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12375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jobs</a:t>
            </a:r>
            <a:endParaRPr lang="en-US" sz="2800" dirty="0">
              <a:solidFill>
                <a:srgbClr val="12375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9" name="Graphic 28" descr="Board Of Directors">
            <a:extLst>
              <a:ext uri="{FF2B5EF4-FFF2-40B4-BE49-F238E27FC236}">
                <a16:creationId xmlns:a16="http://schemas.microsoft.com/office/drawing/2014/main" id="{86533208-9A48-4C44-B62B-FDD5C085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2687" y="3428148"/>
            <a:ext cx="657281" cy="657281"/>
          </a:xfrm>
          <a:prstGeom prst="rect">
            <a:avLst/>
          </a:prstGeom>
        </p:spPr>
      </p:pic>
      <p:pic>
        <p:nvPicPr>
          <p:cNvPr id="31" name="Graphic 30" descr="Money">
            <a:extLst>
              <a:ext uri="{FF2B5EF4-FFF2-40B4-BE49-F238E27FC236}">
                <a16:creationId xmlns:a16="http://schemas.microsoft.com/office/drawing/2014/main" id="{F8AF188C-1214-4D44-8116-11653CD7D079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2473" y="4870838"/>
            <a:ext cx="745123" cy="745123"/>
          </a:xfrm>
          <a:prstGeom prst="rect">
            <a:avLst/>
          </a:prstGeom>
        </p:spPr>
      </p:pic>
      <p:pic>
        <p:nvPicPr>
          <p:cNvPr id="33" name="Graphic 32" descr="City">
            <a:extLst>
              <a:ext uri="{FF2B5EF4-FFF2-40B4-BE49-F238E27FC236}">
                <a16:creationId xmlns:a16="http://schemas.microsoft.com/office/drawing/2014/main" id="{882274A1-0290-AC44-8039-CD719D3F2801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8328" y="1806981"/>
            <a:ext cx="765999" cy="765999"/>
          </a:xfrm>
          <a:prstGeom prst="rect">
            <a:avLst/>
          </a:prstGeom>
        </p:spPr>
      </p:pic>
      <p:sp>
        <p:nvSpPr>
          <p:cNvPr id="62" name="Title 5">
            <a:extLst>
              <a:ext uri="{FF2B5EF4-FFF2-40B4-BE49-F238E27FC236}">
                <a16:creationId xmlns:a16="http://schemas.microsoft.com/office/drawing/2014/main" id="{D6C497F8-BE4D-47A2-BA49-4FE6E4E3F86F}"/>
              </a:ext>
            </a:extLst>
          </p:cNvPr>
          <p:cNvSpPr txBox="1">
            <a:spLocks/>
          </p:cNvSpPr>
          <p:nvPr/>
        </p:nvSpPr>
        <p:spPr>
          <a:xfrm>
            <a:off x="1108328" y="868651"/>
            <a:ext cx="3784465" cy="5216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2070 </a:t>
            </a:r>
            <a:r>
              <a:rPr lang="en-GB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Highlight of </a:t>
            </a:r>
          </a:p>
          <a:p>
            <a:pPr algn="l"/>
            <a:r>
              <a:rPr lang="en-GB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Avoided Damages</a:t>
            </a:r>
            <a:endParaRPr lang="en-GB" sz="1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64" name="Rectangle 63" descr="footnote ">
            <a:extLst>
              <a:ext uri="{FF2B5EF4-FFF2-40B4-BE49-F238E27FC236}">
                <a16:creationId xmlns:a16="http://schemas.microsoft.com/office/drawing/2014/main" id="{DA1AB56D-C3FC-40AE-BD1B-631B62EBAD97}"/>
              </a:ext>
            </a:extLst>
          </p:cNvPr>
          <p:cNvSpPr/>
          <p:nvPr/>
        </p:nvSpPr>
        <p:spPr>
          <a:xfrm>
            <a:off x="968268" y="6285449"/>
            <a:ext cx="10193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76B8A7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*Results shown here are not adjusted to account for financial discounting. Parcels impacted by daily tidal inundation are excluded from the 10-year tide damages. The 10-year tide results account for the impacts of one storm event and are not adjusted for probability of the storm event occurring.</a:t>
            </a:r>
          </a:p>
        </p:txBody>
      </p:sp>
      <p:sp>
        <p:nvSpPr>
          <p:cNvPr id="72" name="Title 5">
            <a:extLst>
              <a:ext uri="{FF2B5EF4-FFF2-40B4-BE49-F238E27FC236}">
                <a16:creationId xmlns:a16="http://schemas.microsoft.com/office/drawing/2014/main" id="{404DE81B-4B03-4E4E-A38B-15736693FDAD}"/>
              </a:ext>
            </a:extLst>
          </p:cNvPr>
          <p:cNvSpPr txBox="1">
            <a:spLocks/>
          </p:cNvSpPr>
          <p:nvPr/>
        </p:nvSpPr>
        <p:spPr>
          <a:xfrm>
            <a:off x="8065708" y="1727144"/>
            <a:ext cx="2444626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baseline="300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$</a:t>
            </a:r>
            <a:r>
              <a:rPr lang="en-GB" sz="5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53.6</a:t>
            </a:r>
            <a:r>
              <a:rPr lang="en-GB" sz="2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bil</a:t>
            </a:r>
            <a:endParaRPr lang="en-GB" sz="5400" dirty="0">
              <a:solidFill>
                <a:schemeClr val="accent5">
                  <a:lumMod val="20000"/>
                  <a:lumOff val="8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5E0A5BB-56A1-4734-978A-E40F3BC26D4F}"/>
              </a:ext>
            </a:extLst>
          </p:cNvPr>
          <p:cNvSpPr txBox="1"/>
          <p:nvPr/>
        </p:nvSpPr>
        <p:spPr>
          <a:xfrm>
            <a:off x="8230546" y="2170302"/>
            <a:ext cx="2237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property value exposed to</a:t>
            </a:r>
            <a:r>
              <a:rPr lang="en-US" sz="1400" dirty="0">
                <a:solidFill>
                  <a:srgbClr val="D6DFC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daily tidal inundation</a:t>
            </a:r>
            <a:r>
              <a:rPr lang="en-US" sz="1400" dirty="0">
                <a:solidFill>
                  <a:srgbClr val="D6DFCD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 </a:t>
            </a:r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2070. </a:t>
            </a:r>
          </a:p>
        </p:txBody>
      </p:sp>
      <p:sp>
        <p:nvSpPr>
          <p:cNvPr id="74" name="Title 5">
            <a:extLst>
              <a:ext uri="{FF2B5EF4-FFF2-40B4-BE49-F238E27FC236}">
                <a16:creationId xmlns:a16="http://schemas.microsoft.com/office/drawing/2014/main" id="{4C1094C3-6EFF-4DC1-8B37-65CC3DEA4746}"/>
              </a:ext>
            </a:extLst>
          </p:cNvPr>
          <p:cNvSpPr txBox="1">
            <a:spLocks/>
          </p:cNvSpPr>
          <p:nvPr/>
        </p:nvSpPr>
        <p:spPr>
          <a:xfrm>
            <a:off x="7864345" y="3327410"/>
            <a:ext cx="3037481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17,800</a:t>
            </a:r>
            <a:endParaRPr lang="en-GB" sz="6600" dirty="0">
              <a:solidFill>
                <a:schemeClr val="accent5">
                  <a:lumMod val="20000"/>
                  <a:lumOff val="8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0AD36F6-1CC0-4ED6-94E7-E7137AEBA1D2}"/>
              </a:ext>
            </a:extLst>
          </p:cNvPr>
          <p:cNvSpPr txBox="1"/>
          <p:nvPr/>
        </p:nvSpPr>
        <p:spPr>
          <a:xfrm>
            <a:off x="8172222" y="3785870"/>
            <a:ext cx="23140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Impacted by </a:t>
            </a:r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daily tidal inundation </a:t>
            </a:r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2070</a:t>
            </a:r>
            <a:r>
              <a:rPr lang="en-US" sz="1400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.</a:t>
            </a:r>
          </a:p>
          <a:p>
            <a:endParaRPr lang="en-US" sz="1400" dirty="0">
              <a:solidFill>
                <a:srgbClr val="D6DFCD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65" name="Rectangle 64" descr="text box">
            <a:extLst>
              <a:ext uri="{FF2B5EF4-FFF2-40B4-BE49-F238E27FC236}">
                <a16:creationId xmlns:a16="http://schemas.microsoft.com/office/drawing/2014/main" id="{DCAB4877-F488-4845-B66E-96AC514A60D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 rot="20013444">
            <a:off x="10810799" y="164858"/>
            <a:ext cx="441337" cy="143988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0EA7B72-94C9-4F99-8A29-ADDC264F6D63}"/>
              </a:ext>
            </a:extLst>
          </p:cNvPr>
          <p:cNvSpPr/>
          <p:nvPr/>
        </p:nvSpPr>
        <p:spPr>
          <a:xfrm>
            <a:off x="10119722" y="3327693"/>
            <a:ext cx="8675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jobs</a:t>
            </a:r>
            <a:endParaRPr lang="en-US" sz="2800" dirty="0">
              <a:solidFill>
                <a:schemeClr val="accent5">
                  <a:lumMod val="20000"/>
                  <a:lumOff val="8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8" name="Title 5">
            <a:extLst>
              <a:ext uri="{FF2B5EF4-FFF2-40B4-BE49-F238E27FC236}">
                <a16:creationId xmlns:a16="http://schemas.microsoft.com/office/drawing/2014/main" id="{61CA9F36-F303-4C48-A4A8-2B3538228320}"/>
              </a:ext>
            </a:extLst>
          </p:cNvPr>
          <p:cNvSpPr txBox="1">
            <a:spLocks/>
          </p:cNvSpPr>
          <p:nvPr/>
        </p:nvSpPr>
        <p:spPr>
          <a:xfrm>
            <a:off x="8148688" y="4878128"/>
            <a:ext cx="2314047" cy="61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5400" b="1" baseline="300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$</a:t>
            </a:r>
            <a:r>
              <a:rPr lang="en-GB" sz="5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384</a:t>
            </a:r>
            <a:r>
              <a:rPr lang="en-GB" sz="28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mil</a:t>
            </a:r>
            <a:endParaRPr lang="en-GB" sz="5400" dirty="0">
              <a:solidFill>
                <a:schemeClr val="accent5">
                  <a:lumMod val="20000"/>
                  <a:lumOff val="8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173D249-ECED-48F9-98B6-D3B84F85540D}"/>
              </a:ext>
            </a:extLst>
          </p:cNvPr>
          <p:cNvSpPr txBox="1"/>
          <p:nvPr/>
        </p:nvSpPr>
        <p:spPr>
          <a:xfrm>
            <a:off x="8220649" y="5324949"/>
            <a:ext cx="2451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Fiscal loss from </a:t>
            </a:r>
            <a:r>
              <a:rPr lang="en-US" sz="1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daily tidal inundation </a:t>
            </a:r>
            <a:r>
              <a:rPr lang="en-US" sz="1400" dirty="0">
                <a:solidFill>
                  <a:schemeClr val="accent5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in 2070.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9793759-0901-43C7-B11F-951BAD88C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2615891" y="1313569"/>
            <a:ext cx="57187" cy="3511181"/>
          </a:xfrm>
          <a:prstGeom prst="rect">
            <a:avLst/>
          </a:prstGeom>
          <a:solidFill>
            <a:srgbClr val="12375D">
              <a:alpha val="6549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D053689-1F25-4FDF-8674-FA90F0B37D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2611268" y="2772255"/>
            <a:ext cx="57187" cy="3511181"/>
          </a:xfrm>
          <a:prstGeom prst="rect">
            <a:avLst/>
          </a:prstGeom>
          <a:solidFill>
            <a:srgbClr val="12375D">
              <a:alpha val="6549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Oval 38" descr="oval">
            <a:extLst>
              <a:ext uri="{FF2B5EF4-FFF2-40B4-BE49-F238E27FC236}">
                <a16:creationId xmlns:a16="http://schemas.microsoft.com/office/drawing/2014/main" id="{DD09CB93-0B6D-1F46-B52E-FFC8431AACB1}"/>
              </a:ext>
            </a:extLst>
          </p:cNvPr>
          <p:cNvSpPr/>
          <p:nvPr/>
        </p:nvSpPr>
        <p:spPr>
          <a:xfrm>
            <a:off x="328724" y="366485"/>
            <a:ext cx="382105" cy="373942"/>
          </a:xfrm>
          <a:prstGeom prst="ellipse">
            <a:avLst/>
          </a:prstGeom>
          <a:noFill/>
          <a:ln w="28575">
            <a:solidFill>
              <a:srgbClr val="1237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7A02C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BD39B927-A9C5-A349-BC4E-1A6F05DAF92B}"/>
              </a:ext>
            </a:extLst>
          </p:cNvPr>
          <p:cNvSpPr txBox="1">
            <a:spLocks/>
          </p:cNvSpPr>
          <p:nvPr/>
        </p:nvSpPr>
        <p:spPr>
          <a:xfrm>
            <a:off x="359395" y="476548"/>
            <a:ext cx="507147" cy="262235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l"/>
            <a:r>
              <a:rPr lang="en-GB" sz="1800" b="1" dirty="0">
                <a:solidFill>
                  <a:srgbClr val="77A02C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2</a:t>
            </a:r>
            <a:endParaRPr lang="en-GB" sz="1800" dirty="0">
              <a:solidFill>
                <a:srgbClr val="77A02C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3093F7-58FB-42B0-AEB1-E55F72140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213" y="57372"/>
            <a:ext cx="11042468" cy="499293"/>
          </a:xfrm>
        </p:spPr>
        <p:txBody>
          <a:bodyPr>
            <a:norm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2070 Highlights</a:t>
            </a:r>
          </a:p>
        </p:txBody>
      </p:sp>
    </p:spTree>
    <p:extLst>
      <p:ext uri="{BB962C8B-B14F-4D97-AF65-F5344CB8AC3E}">
        <p14:creationId xmlns:p14="http://schemas.microsoft.com/office/powerpoint/2010/main" val="2142743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9F0B11-2649-C04C-8053-D54A145C1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1E8244-B0C7-9148-900C-8FEA4E733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5" y="365126"/>
            <a:ext cx="11042468" cy="749572"/>
          </a:xfrm>
        </p:spPr>
        <p:txBody>
          <a:bodyPr/>
          <a:lstStyle/>
          <a:p>
            <a:r>
              <a:rPr lang="en-US" dirty="0"/>
              <a:t>Sustaining our Economy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5BBCE85-B3C1-9147-A182-1AB65BF829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834" y="1210773"/>
            <a:ext cx="11042650" cy="585787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Without adaptation investment, regional and local economies will suffer.</a:t>
            </a:r>
          </a:p>
        </p:txBody>
      </p:sp>
      <p:grpSp>
        <p:nvGrpSpPr>
          <p:cNvPr id="16" name="Group 15" descr="graph no action scenario">
            <a:extLst>
              <a:ext uri="{FF2B5EF4-FFF2-40B4-BE49-F238E27FC236}">
                <a16:creationId xmlns:a16="http://schemas.microsoft.com/office/drawing/2014/main" id="{FA66FA59-7203-436B-8CDC-5752FB83B9D0}"/>
              </a:ext>
            </a:extLst>
          </p:cNvPr>
          <p:cNvGrpSpPr/>
          <p:nvPr/>
        </p:nvGrpSpPr>
        <p:grpSpPr>
          <a:xfrm>
            <a:off x="2598329" y="1796560"/>
            <a:ext cx="6995160" cy="4748226"/>
            <a:chOff x="2721135" y="1706977"/>
            <a:chExt cx="6995160" cy="47482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7ECDC44-1B50-4726-90FB-76D9FE6518C4}"/>
                </a:ext>
              </a:extLst>
            </p:cNvPr>
            <p:cNvSpPr/>
            <p:nvPr/>
          </p:nvSpPr>
          <p:spPr>
            <a:xfrm>
              <a:off x="2721135" y="1706977"/>
              <a:ext cx="6995160" cy="4748226"/>
            </a:xfrm>
            <a:prstGeom prst="rect">
              <a:avLst/>
            </a:prstGeom>
            <a:solidFill>
              <a:srgbClr val="123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Chart, line chart&#10;&#10;Description automatically generated">
              <a:extLst>
                <a:ext uri="{FF2B5EF4-FFF2-40B4-BE49-F238E27FC236}">
                  <a16:creationId xmlns:a16="http://schemas.microsoft.com/office/drawing/2014/main" id="{F7598051-4C15-9044-91F7-D40CA252F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48930" y="1850905"/>
              <a:ext cx="6739570" cy="4460370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389355E-E909-DB4A-8688-01EE28C634BB}"/>
              </a:ext>
            </a:extLst>
          </p:cNvPr>
          <p:cNvSpPr/>
          <p:nvPr/>
        </p:nvSpPr>
        <p:spPr>
          <a:xfrm>
            <a:off x="9096667" y="6594856"/>
            <a:ext cx="31091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Image from AECOM Technical Report.</a:t>
            </a:r>
            <a:endParaRPr lang="en-US" sz="1200" dirty="0">
              <a:solidFill>
                <a:srgbClr val="697179"/>
              </a:solidFill>
              <a:effectLst/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3" name="Rectangle 12" descr="text box">
            <a:extLst>
              <a:ext uri="{FF2B5EF4-FFF2-40B4-BE49-F238E27FC236}">
                <a16:creationId xmlns:a16="http://schemas.microsoft.com/office/drawing/2014/main" id="{9EB9A273-782C-4AAE-A153-2394C1139DFF}"/>
              </a:ext>
            </a:extLst>
          </p:cNvPr>
          <p:cNvSpPr/>
          <p:nvPr/>
        </p:nvSpPr>
        <p:spPr>
          <a:xfrm>
            <a:off x="0" y="0"/>
            <a:ext cx="12268200" cy="1088571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6E229AC3-8460-4EF9-8031-8DD740AD48BA}"/>
              </a:ext>
            </a:extLst>
          </p:cNvPr>
          <p:cNvSpPr txBox="1">
            <a:spLocks/>
          </p:cNvSpPr>
          <p:nvPr/>
        </p:nvSpPr>
        <p:spPr>
          <a:xfrm>
            <a:off x="519093" y="344261"/>
            <a:ext cx="11153814" cy="400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US" sz="2800" dirty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rPr>
              <a:t>Our Regional Economy is At-Risk</a:t>
            </a:r>
            <a:endParaRPr lang="en-US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073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A4DF1C-7490-49E8-9997-F9D4C2DBEE0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98300" y="6330950"/>
            <a:ext cx="393700" cy="257175"/>
          </a:xfrm>
        </p:spPr>
        <p:txBody>
          <a:bodyPr/>
          <a:lstStyle/>
          <a:p>
            <a:fld id="{4B6E93A8-FE64-9044-AC94-BAC1817EA472}" type="slidenum">
              <a:rPr lang="en-US" smtClean="0"/>
              <a:t>10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602CC0-BF33-7E42-B5BD-FBDA6FB0D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13" r="18699"/>
          <a:stretch/>
        </p:blipFill>
        <p:spPr>
          <a:xfrm rot="5400000">
            <a:off x="2666999" y="-2666999"/>
            <a:ext cx="6858001" cy="12192002"/>
          </a:xfrm>
          <a:prstGeom prst="rect">
            <a:avLst/>
          </a:prstGeom>
        </p:spPr>
      </p:pic>
      <p:sp>
        <p:nvSpPr>
          <p:cNvPr id="3" name="Rectangle 2" descr="text box">
            <a:extLst>
              <a:ext uri="{FF2B5EF4-FFF2-40B4-BE49-F238E27FC236}">
                <a16:creationId xmlns:a16="http://schemas.microsoft.com/office/drawing/2014/main" id="{F4BEDDF1-6592-3345-8A56-268974DB695F}"/>
              </a:ext>
            </a:extLst>
          </p:cNvPr>
          <p:cNvSpPr/>
          <p:nvPr/>
        </p:nvSpPr>
        <p:spPr>
          <a:xfrm>
            <a:off x="946145" y="1695446"/>
            <a:ext cx="10299703" cy="346710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6" name="Title 5" descr="text &#10;There is a compelling business case for the region to make significant investments in resilient infrastructure now and to collaboratively coordinate within the region applicable methods to address these threats.">
            <a:extLst>
              <a:ext uri="{FF2B5EF4-FFF2-40B4-BE49-F238E27FC236}">
                <a16:creationId xmlns:a16="http://schemas.microsoft.com/office/drawing/2014/main" id="{10934E86-BA1E-442E-9AA7-AFCD3E479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46" y="2221227"/>
            <a:ext cx="9715501" cy="2415539"/>
          </a:xfrm>
        </p:spPr>
        <p:txBody>
          <a:bodyPr anchor="t">
            <a:noAutofit/>
          </a:bodyPr>
          <a:lstStyle/>
          <a:p>
            <a:r>
              <a:rPr lang="en-US" sz="3600" dirty="0">
                <a:solidFill>
                  <a:srgbClr val="F7F7F7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There is a </a:t>
            </a:r>
            <a:r>
              <a:rPr lang="en-US" sz="3600" dirty="0">
                <a:solidFill>
                  <a:srgbClr val="F7F7F7"/>
                </a:solidFill>
                <a:latin typeface="Roboto Black" panose="020B0604020202020204" charset="0"/>
                <a:ea typeface="Roboto Black" panose="020B0604020202020204" charset="0"/>
              </a:rPr>
              <a:t>compelling</a:t>
            </a:r>
            <a:r>
              <a:rPr lang="en-US" sz="3600" dirty="0">
                <a:solidFill>
                  <a:srgbClr val="F7F7F7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business case for the region to make significant investments in resilient infrastructure </a:t>
            </a:r>
            <a:r>
              <a:rPr lang="en-US" sz="3600" dirty="0">
                <a:solidFill>
                  <a:srgbClr val="F7F7F7"/>
                </a:solidFill>
                <a:latin typeface="Roboto Black" panose="020B0604020202020204" charset="0"/>
                <a:ea typeface="Roboto Black" panose="020B0604020202020204" charset="0"/>
              </a:rPr>
              <a:t>now </a:t>
            </a:r>
            <a:r>
              <a:rPr lang="en-US" sz="3600" dirty="0">
                <a:solidFill>
                  <a:srgbClr val="F7F7F7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and to collaboratively coordinate within the region applicable methods to address these threats.</a:t>
            </a:r>
          </a:p>
        </p:txBody>
      </p:sp>
    </p:spTree>
    <p:extLst>
      <p:ext uri="{BB962C8B-B14F-4D97-AF65-F5344CB8AC3E}">
        <p14:creationId xmlns:p14="http://schemas.microsoft.com/office/powerpoint/2010/main" val="2821998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F99EB0-999A-ED44-A69F-14558D804B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F40709-F8DA-7448-B69C-5A318E70659C}"/>
              </a:ext>
            </a:extLst>
          </p:cNvPr>
          <p:cNvSpPr/>
          <p:nvPr/>
        </p:nvSpPr>
        <p:spPr>
          <a:xfrm>
            <a:off x="857081" y="6282764"/>
            <a:ext cx="900833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rgbClr val="76B8A7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Note: Building-level adaptation will not provide benefit to regional infrastructure or to coastal resources such as beaches.</a:t>
            </a:r>
            <a:endParaRPr lang="en-US" sz="1300" b="1" dirty="0">
              <a:solidFill>
                <a:srgbClr val="76B8A7"/>
              </a:solidFill>
              <a:effectLst/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grpSp>
        <p:nvGrpSpPr>
          <p:cNvPr id="80" name="Group 79" descr="houses, soft engineering, hard engineering">
            <a:extLst>
              <a:ext uri="{FF2B5EF4-FFF2-40B4-BE49-F238E27FC236}">
                <a16:creationId xmlns:a16="http://schemas.microsoft.com/office/drawing/2014/main" id="{D9C273AB-F575-4A17-A998-809D320C6BEF}"/>
              </a:ext>
            </a:extLst>
          </p:cNvPr>
          <p:cNvGrpSpPr/>
          <p:nvPr/>
        </p:nvGrpSpPr>
        <p:grpSpPr>
          <a:xfrm>
            <a:off x="742653" y="1854721"/>
            <a:ext cx="10283353" cy="4182391"/>
            <a:chOff x="742653" y="1581091"/>
            <a:chExt cx="10283353" cy="418239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17778BD-BDF9-40FB-AC7A-2DBDC0DFC0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9" t="-3362" r="1067" b="38340"/>
            <a:stretch/>
          </p:blipFill>
          <p:spPr>
            <a:xfrm>
              <a:off x="742653" y="2523229"/>
              <a:ext cx="10283353" cy="3240253"/>
            </a:xfrm>
            <a:prstGeom prst="rect">
              <a:avLst/>
            </a:prstGeom>
          </p:spPr>
        </p:pic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6B47F2C-24E6-42C1-A6DA-09C47B4602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95267" y="1581091"/>
              <a:ext cx="6" cy="405724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B4C30AA-6A0D-4751-BF2F-1F653C02B2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2295" y="1984275"/>
              <a:ext cx="2482979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446F53B-4658-490D-AE94-4BAAC25221F6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 flipH="1">
              <a:off x="6212294" y="1973172"/>
              <a:ext cx="2" cy="532116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Left Bracket 48">
            <a:extLst>
              <a:ext uri="{FF2B5EF4-FFF2-40B4-BE49-F238E27FC236}">
                <a16:creationId xmlns:a16="http://schemas.microsoft.com/office/drawing/2014/main" id="{A4536594-D9E0-4096-9A75-2D8BEF5665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6137090" y="841298"/>
            <a:ext cx="150408" cy="4025647"/>
          </a:xfrm>
          <a:prstGeom prst="leftBracket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 descr="brackets">
            <a:extLst>
              <a:ext uri="{FF2B5EF4-FFF2-40B4-BE49-F238E27FC236}">
                <a16:creationId xmlns:a16="http://schemas.microsoft.com/office/drawing/2014/main" id="{14F037E1-9183-473D-BF9E-DB2D75ECE383}"/>
              </a:ext>
            </a:extLst>
          </p:cNvPr>
          <p:cNvGrpSpPr/>
          <p:nvPr/>
        </p:nvGrpSpPr>
        <p:grpSpPr>
          <a:xfrm>
            <a:off x="3663998" y="2182733"/>
            <a:ext cx="4757444" cy="1270437"/>
            <a:chOff x="3663998" y="2017633"/>
            <a:chExt cx="4757444" cy="1270437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5DFA394-C5E8-4088-9412-F0D633E22BD2}"/>
                </a:ext>
              </a:extLst>
            </p:cNvPr>
            <p:cNvCxnSpPr>
              <a:cxnSpLocks/>
            </p:cNvCxnSpPr>
            <p:nvPr/>
          </p:nvCxnSpPr>
          <p:spPr>
            <a:xfrm>
              <a:off x="3673927" y="2017633"/>
              <a:ext cx="0" cy="1225100"/>
            </a:xfrm>
            <a:prstGeom prst="line">
              <a:avLst/>
            </a:prstGeom>
            <a:ln w="25400">
              <a:solidFill>
                <a:srgbClr val="817F7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F4C44C5-8AB3-40EA-AB41-927038DAC6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3998" y="2387097"/>
              <a:ext cx="4757444" cy="0"/>
            </a:xfrm>
            <a:prstGeom prst="line">
              <a:avLst/>
            </a:prstGeom>
            <a:ln w="25400">
              <a:solidFill>
                <a:srgbClr val="817F7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4739882-A3B6-4BF0-B929-D7A912E0191B}"/>
                </a:ext>
              </a:extLst>
            </p:cNvPr>
            <p:cNvCxnSpPr>
              <a:cxnSpLocks/>
            </p:cNvCxnSpPr>
            <p:nvPr/>
          </p:nvCxnSpPr>
          <p:spPr>
            <a:xfrm>
              <a:off x="8421442" y="2387097"/>
              <a:ext cx="0" cy="900973"/>
            </a:xfrm>
            <a:prstGeom prst="line">
              <a:avLst/>
            </a:prstGeom>
            <a:ln w="25400">
              <a:solidFill>
                <a:srgbClr val="817F7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Content Placeholder 4" descr="text box">
            <a:extLst>
              <a:ext uri="{FF2B5EF4-FFF2-40B4-BE49-F238E27FC236}">
                <a16:creationId xmlns:a16="http://schemas.microsoft.com/office/drawing/2014/main" id="{35D20722-807E-A042-B7C7-57640BB57583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903720" y="1218075"/>
            <a:ext cx="4599890" cy="623616"/>
          </a:xfrm>
          <a:noFill/>
          <a:ln w="28575">
            <a:solidFill>
              <a:schemeClr val="accent1"/>
            </a:solidFill>
          </a:ln>
          <a:effectLst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2375D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 combination of structural improvements to property itself.</a:t>
            </a:r>
          </a:p>
        </p:txBody>
      </p:sp>
      <p:sp>
        <p:nvSpPr>
          <p:cNvPr id="4" name="Content Placeholder 3" descr="text Community-wide Adaptation">
            <a:extLst>
              <a:ext uri="{FF2B5EF4-FFF2-40B4-BE49-F238E27FC236}">
                <a16:creationId xmlns:a16="http://schemas.microsoft.com/office/drawing/2014/main" id="{D0978E52-BBD8-7347-A29E-314156CE2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653" y="1218075"/>
            <a:ext cx="5251729" cy="964658"/>
          </a:xfrm>
          <a:noFill/>
          <a:ln w="28575">
            <a:solidFill>
              <a:srgbClr val="5F5F5F"/>
            </a:solidFill>
          </a:ln>
          <a:effectLst/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1800" b="1" dirty="0">
                <a:latin typeface="Roboto Light" panose="02000000000000000000" pitchFamily="2" charset="0"/>
                <a:ea typeface="Roboto Light" panose="02000000000000000000" pitchFamily="2" charset="0"/>
              </a:rPr>
              <a:t>A combination of soft and hard engineering investments at the open coast, intracoastal and inland areas.</a:t>
            </a:r>
          </a:p>
        </p:txBody>
      </p:sp>
      <p:sp>
        <p:nvSpPr>
          <p:cNvPr id="14" name="Rectangle 13" descr="text box">
            <a:extLst>
              <a:ext uri="{FF2B5EF4-FFF2-40B4-BE49-F238E27FC236}">
                <a16:creationId xmlns:a16="http://schemas.microsoft.com/office/drawing/2014/main" id="{2F63D439-52BE-4767-A0EF-0E35F22C8B6A}"/>
              </a:ext>
            </a:extLst>
          </p:cNvPr>
          <p:cNvSpPr/>
          <p:nvPr/>
        </p:nvSpPr>
        <p:spPr>
          <a:xfrm>
            <a:off x="6692900" y="460526"/>
            <a:ext cx="4924334" cy="591648"/>
          </a:xfrm>
          <a:prstGeom prst="rect">
            <a:avLst/>
          </a:prstGeom>
          <a:solidFill>
            <a:srgbClr val="12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rgbClr val="12375D"/>
              </a:solidFill>
            </a:endParaRPr>
          </a:p>
        </p:txBody>
      </p:sp>
      <p:sp>
        <p:nvSpPr>
          <p:cNvPr id="13" name="Rectangle 12" descr="text box">
            <a:extLst>
              <a:ext uri="{FF2B5EF4-FFF2-40B4-BE49-F238E27FC236}">
                <a16:creationId xmlns:a16="http://schemas.microsoft.com/office/drawing/2014/main" id="{E1336A81-7F9E-41AC-98C3-8808B1E000A8}"/>
              </a:ext>
            </a:extLst>
          </p:cNvPr>
          <p:cNvSpPr/>
          <p:nvPr/>
        </p:nvSpPr>
        <p:spPr>
          <a:xfrm>
            <a:off x="742652" y="465830"/>
            <a:ext cx="5353347" cy="5916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/>
          </a:p>
        </p:txBody>
      </p:sp>
      <p:sp>
        <p:nvSpPr>
          <p:cNvPr id="7" name="Title 1" descr="text building-level adaptation">
            <a:extLst>
              <a:ext uri="{FF2B5EF4-FFF2-40B4-BE49-F238E27FC236}">
                <a16:creationId xmlns:a16="http://schemas.microsoft.com/office/drawing/2014/main" id="{FF76E1DD-8057-BB4F-87B7-D7C0382330E4}"/>
              </a:ext>
            </a:extLst>
          </p:cNvPr>
          <p:cNvSpPr txBox="1">
            <a:spLocks/>
          </p:cNvSpPr>
          <p:nvPr/>
        </p:nvSpPr>
        <p:spPr>
          <a:xfrm>
            <a:off x="6800120" y="520009"/>
            <a:ext cx="4709894" cy="48329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Building-level</a:t>
            </a:r>
            <a:r>
              <a:rPr lang="en-US" dirty="0">
                <a:solidFill>
                  <a:schemeClr val="bg1"/>
                </a:solidFill>
              </a:rPr>
              <a:t> Adaptation</a:t>
            </a:r>
          </a:p>
        </p:txBody>
      </p:sp>
      <p:sp>
        <p:nvSpPr>
          <p:cNvPr id="2" name="Title 1" descr="text Community-wide Adaptation">
            <a:extLst>
              <a:ext uri="{FF2B5EF4-FFF2-40B4-BE49-F238E27FC236}">
                <a16:creationId xmlns:a16="http://schemas.microsoft.com/office/drawing/2014/main" id="{3214885A-08D6-DF47-B9EA-CFFE3F475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52" y="520009"/>
            <a:ext cx="5353347" cy="483291"/>
          </a:xfrm>
          <a:noFill/>
        </p:spPr>
        <p:txBody>
          <a:bodyPr anchor="t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Community-wide</a:t>
            </a:r>
            <a:r>
              <a:rPr lang="en-US" dirty="0">
                <a:solidFill>
                  <a:schemeClr val="bg1"/>
                </a:solidFill>
              </a:rPr>
              <a:t> Adaptation</a:t>
            </a:r>
          </a:p>
        </p:txBody>
      </p:sp>
    </p:spTree>
    <p:extLst>
      <p:ext uri="{BB962C8B-B14F-4D97-AF65-F5344CB8AC3E}">
        <p14:creationId xmlns:p14="http://schemas.microsoft.com/office/powerpoint/2010/main" val="1116131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E2C218-D016-5949-8E45-303FD3EC6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t>12</a:t>
            </a:fld>
            <a:endParaRPr lang="en-US"/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ECA73941-9986-2746-AE02-8E9903E91B7A}"/>
              </a:ext>
            </a:extLst>
          </p:cNvPr>
          <p:cNvSpPr txBox="1">
            <a:spLocks/>
          </p:cNvSpPr>
          <p:nvPr/>
        </p:nvSpPr>
        <p:spPr>
          <a:xfrm>
            <a:off x="3237655" y="5095652"/>
            <a:ext cx="1188740" cy="462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1200" i="1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Ten Job Years</a:t>
            </a:r>
          </a:p>
        </p:txBody>
      </p:sp>
      <p:pic>
        <p:nvPicPr>
          <p:cNvPr id="6" name="Picture 5" descr="Table Showing that across the region ( Broward ,Miami-Dade, Monroe and Palm Beach) 56,000jobs can be created/supported, and there will be a benefit cost ratio of 3.97 after a 4.4 Billion in Adaptation Costs">
            <a:extLst>
              <a:ext uri="{FF2B5EF4-FFF2-40B4-BE49-F238E27FC236}">
                <a16:creationId xmlns:a16="http://schemas.microsoft.com/office/drawing/2014/main" id="{96EB38E0-7DF5-2D43-9A20-F111E2BA6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31" y="1255775"/>
            <a:ext cx="11558737" cy="3748411"/>
          </a:xfrm>
          <a:prstGeom prst="rect">
            <a:avLst/>
          </a:prstGeom>
          <a:effectLst/>
        </p:spPr>
      </p:pic>
      <p:sp>
        <p:nvSpPr>
          <p:cNvPr id="5" name="Rectangle 4" descr="text box">
            <a:extLst>
              <a:ext uri="{FF2B5EF4-FFF2-40B4-BE49-F238E27FC236}">
                <a16:creationId xmlns:a16="http://schemas.microsoft.com/office/drawing/2014/main" id="{5629D235-C2D7-4EC5-B5D9-BA637D135869}"/>
              </a:ext>
            </a:extLst>
          </p:cNvPr>
          <p:cNvSpPr/>
          <p:nvPr/>
        </p:nvSpPr>
        <p:spPr>
          <a:xfrm>
            <a:off x="0" y="0"/>
            <a:ext cx="12268200" cy="1088571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D22F2C-F631-F443-AD45-F7C9C66CE980}"/>
              </a:ext>
            </a:extLst>
          </p:cNvPr>
          <p:cNvSpPr/>
          <p:nvPr/>
        </p:nvSpPr>
        <p:spPr>
          <a:xfrm>
            <a:off x="145110" y="6173472"/>
            <a:ext cx="105306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*Results presented in net present value terms using a 5 percent discount rate over the period of analysis from 2020 to 2070 </a:t>
            </a:r>
          </a:p>
          <a:p>
            <a:r>
              <a:rPr lang="en-US" sz="1000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**Presented in terms of job years. Job years is equivalent to one year of work for one person; for example, a new construction job that lasts two years will equate to two job years. Estimated job years supported due to direct investment spending in the four counties of analysis</a:t>
            </a:r>
            <a:endParaRPr lang="en-US" sz="1000" dirty="0">
              <a:solidFill>
                <a:srgbClr val="697179"/>
              </a:solidFill>
              <a:effectLst/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pic>
        <p:nvPicPr>
          <p:cNvPr id="8" name="Picture 7" descr="drawing of man with shovel">
            <a:extLst>
              <a:ext uri="{FF2B5EF4-FFF2-40B4-BE49-F238E27FC236}">
                <a16:creationId xmlns:a16="http://schemas.microsoft.com/office/drawing/2014/main" id="{2B99102D-5EC2-EE4A-B79D-9F74276110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6359"/>
          <a:stretch/>
        </p:blipFill>
        <p:spPr>
          <a:xfrm>
            <a:off x="506150" y="5542048"/>
            <a:ext cx="466660" cy="466449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BF02F505-5FFB-F94E-B92D-C10B495FEE9D}"/>
              </a:ext>
            </a:extLst>
          </p:cNvPr>
          <p:cNvSpPr txBox="1">
            <a:spLocks/>
          </p:cNvSpPr>
          <p:nvPr/>
        </p:nvSpPr>
        <p:spPr>
          <a:xfrm>
            <a:off x="145110" y="5095652"/>
            <a:ext cx="1188740" cy="462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1200" i="1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One Job</a:t>
            </a: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FA42032E-4FCC-114A-A33F-521644256A23}"/>
              </a:ext>
            </a:extLst>
          </p:cNvPr>
          <p:cNvSpPr txBox="1">
            <a:spLocks/>
          </p:cNvSpPr>
          <p:nvPr/>
        </p:nvSpPr>
        <p:spPr>
          <a:xfrm>
            <a:off x="1045679" y="5511672"/>
            <a:ext cx="810429" cy="4664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2400" b="1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x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FEDE4C75-6982-304D-BB7D-9FA09A9AB991}"/>
              </a:ext>
            </a:extLst>
          </p:cNvPr>
          <p:cNvSpPr txBox="1">
            <a:spLocks/>
          </p:cNvSpPr>
          <p:nvPr/>
        </p:nvSpPr>
        <p:spPr>
          <a:xfrm>
            <a:off x="1648334" y="5095652"/>
            <a:ext cx="1188740" cy="462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1200" i="1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Ten Years</a:t>
            </a:r>
          </a:p>
        </p:txBody>
      </p:sp>
      <p:pic>
        <p:nvPicPr>
          <p:cNvPr id="13" name="Picture 12" descr="drawing of calculator">
            <a:extLst>
              <a:ext uri="{FF2B5EF4-FFF2-40B4-BE49-F238E27FC236}">
                <a16:creationId xmlns:a16="http://schemas.microsoft.com/office/drawing/2014/main" id="{8BA2BD09-C25F-EF4E-AEA7-92E8C81F9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3226" y="5557884"/>
            <a:ext cx="466660" cy="462637"/>
          </a:xfrm>
          <a:prstGeom prst="rect">
            <a:avLst/>
          </a:prstGeom>
        </p:spPr>
      </p:pic>
      <p:sp>
        <p:nvSpPr>
          <p:cNvPr id="14" name="Title 5">
            <a:extLst>
              <a:ext uri="{FF2B5EF4-FFF2-40B4-BE49-F238E27FC236}">
                <a16:creationId xmlns:a16="http://schemas.microsoft.com/office/drawing/2014/main" id="{058B1955-492B-304F-84DA-39171C4001E9}"/>
              </a:ext>
            </a:extLst>
          </p:cNvPr>
          <p:cNvSpPr txBox="1">
            <a:spLocks/>
          </p:cNvSpPr>
          <p:nvPr/>
        </p:nvSpPr>
        <p:spPr>
          <a:xfrm>
            <a:off x="2424524" y="5534289"/>
            <a:ext cx="1188740" cy="462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2400" b="1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=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2FA3C213-1F35-3042-B9D8-9F954BAE9F79}"/>
              </a:ext>
            </a:extLst>
          </p:cNvPr>
          <p:cNvSpPr txBox="1">
            <a:spLocks/>
          </p:cNvSpPr>
          <p:nvPr/>
        </p:nvSpPr>
        <p:spPr>
          <a:xfrm>
            <a:off x="2966380" y="5829211"/>
            <a:ext cx="1809079" cy="6767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6600" b="1" baseline="30000" dirty="0">
                <a:solidFill>
                  <a:srgbClr val="77A02C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10</a:t>
            </a:r>
            <a:endParaRPr lang="en-GB" sz="6600" b="1" dirty="0">
              <a:solidFill>
                <a:srgbClr val="77A02C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FDD0C6-A9E4-4415-A887-9676C9FD3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50" y="119620"/>
            <a:ext cx="11042468" cy="74957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 Medium" panose="020B0604020202020204" charset="0"/>
                <a:ea typeface="Roboto Medium" panose="020B0604020202020204" charset="0"/>
              </a:rPr>
              <a:t>Building-</a:t>
            </a:r>
            <a:r>
              <a:rPr lang="en-US" sz="2800" baseline="0" dirty="0">
                <a:solidFill>
                  <a:schemeClr val="bg1"/>
                </a:solidFill>
                <a:latin typeface="Roboto Medium" panose="020B0604020202020204" charset="0"/>
                <a:ea typeface="Roboto Medium" panose="020B0604020202020204" charset="0"/>
              </a:rPr>
              <a:t>level Adaptation</a:t>
            </a:r>
            <a:endParaRPr lang="en-US" sz="2800" dirty="0">
              <a:solidFill>
                <a:schemeClr val="bg1"/>
              </a:solidFill>
              <a:latin typeface="Roboto Medium" panose="020B0604020202020204" charset="0"/>
              <a:ea typeface="Roboto Medium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3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E2C218-D016-5949-8E45-303FD3EC6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6B93C4-7D7A-B241-B900-48DED2D81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1306741"/>
            <a:ext cx="11304607" cy="3821843"/>
          </a:xfrm>
          <a:prstGeom prst="rect">
            <a:avLst/>
          </a:prstGeom>
        </p:spPr>
      </p:pic>
      <p:sp>
        <p:nvSpPr>
          <p:cNvPr id="5" name="Rectangle 4" descr="text box">
            <a:extLst>
              <a:ext uri="{FF2B5EF4-FFF2-40B4-BE49-F238E27FC236}">
                <a16:creationId xmlns:a16="http://schemas.microsoft.com/office/drawing/2014/main" id="{A68244FF-02CD-4A7E-BBFE-E26C83E6FE70}"/>
              </a:ext>
            </a:extLst>
          </p:cNvPr>
          <p:cNvSpPr/>
          <p:nvPr/>
        </p:nvSpPr>
        <p:spPr>
          <a:xfrm>
            <a:off x="-38100" y="-35374"/>
            <a:ext cx="12268200" cy="1088571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3F5761-9974-EC43-B36D-99BAC907D4B8}"/>
              </a:ext>
            </a:extLst>
          </p:cNvPr>
          <p:cNvSpPr/>
          <p:nvPr/>
        </p:nvSpPr>
        <p:spPr>
          <a:xfrm>
            <a:off x="145110" y="6173472"/>
            <a:ext cx="105306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*Results presented in net present value terms using a 5 percent discount rate over the period of analysis from 2020 to 2070 </a:t>
            </a:r>
          </a:p>
          <a:p>
            <a:r>
              <a:rPr lang="en-US" sz="1000" dirty="0">
                <a:solidFill>
                  <a:srgbClr val="69717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**Presented in terms of job years. Job years is equivalent to one year of work for one person; for example, a new construction job that lasts two years will equate to two job years. Estimated job years supported due to direct investment spending in the four counties of analysis</a:t>
            </a:r>
            <a:endParaRPr lang="en-US" sz="1000" dirty="0">
              <a:solidFill>
                <a:srgbClr val="697179"/>
              </a:solidFill>
              <a:effectLst/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pic>
        <p:nvPicPr>
          <p:cNvPr id="8" name="Picture 7" descr="drawing of man with shovel">
            <a:extLst>
              <a:ext uri="{FF2B5EF4-FFF2-40B4-BE49-F238E27FC236}">
                <a16:creationId xmlns:a16="http://schemas.microsoft.com/office/drawing/2014/main" id="{A6353FAB-6523-AC43-A47E-89EFB352E4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359"/>
          <a:stretch/>
        </p:blipFill>
        <p:spPr>
          <a:xfrm>
            <a:off x="506150" y="5542048"/>
            <a:ext cx="466660" cy="466449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20EDB1C1-7771-134B-9245-E0B825245A5B}"/>
              </a:ext>
            </a:extLst>
          </p:cNvPr>
          <p:cNvSpPr txBox="1">
            <a:spLocks/>
          </p:cNvSpPr>
          <p:nvPr/>
        </p:nvSpPr>
        <p:spPr>
          <a:xfrm>
            <a:off x="145110" y="5095652"/>
            <a:ext cx="1188740" cy="462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1200" i="1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One Job</a:t>
            </a: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F654CB94-C43E-0D41-85B6-57116270F57F}"/>
              </a:ext>
            </a:extLst>
          </p:cNvPr>
          <p:cNvSpPr txBox="1">
            <a:spLocks/>
          </p:cNvSpPr>
          <p:nvPr/>
        </p:nvSpPr>
        <p:spPr>
          <a:xfrm>
            <a:off x="1045679" y="5511672"/>
            <a:ext cx="810429" cy="4664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2400" b="1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x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08D14EBE-B08E-C142-AC11-A9CB8E1B51A2}"/>
              </a:ext>
            </a:extLst>
          </p:cNvPr>
          <p:cNvSpPr txBox="1">
            <a:spLocks/>
          </p:cNvSpPr>
          <p:nvPr/>
        </p:nvSpPr>
        <p:spPr>
          <a:xfrm>
            <a:off x="1648334" y="5095652"/>
            <a:ext cx="1188740" cy="462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1200" i="1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Ten Years</a:t>
            </a:r>
          </a:p>
        </p:txBody>
      </p:sp>
      <p:pic>
        <p:nvPicPr>
          <p:cNvPr id="13" name="Picture 12" descr="drawing of calculator">
            <a:extLst>
              <a:ext uri="{FF2B5EF4-FFF2-40B4-BE49-F238E27FC236}">
                <a16:creationId xmlns:a16="http://schemas.microsoft.com/office/drawing/2014/main" id="{609F242E-EBDC-F84D-9D42-872609A5A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226" y="5557884"/>
            <a:ext cx="466660" cy="462637"/>
          </a:xfrm>
          <a:prstGeom prst="rect">
            <a:avLst/>
          </a:prstGeom>
        </p:spPr>
      </p:pic>
      <p:sp>
        <p:nvSpPr>
          <p:cNvPr id="14" name="Title 5">
            <a:extLst>
              <a:ext uri="{FF2B5EF4-FFF2-40B4-BE49-F238E27FC236}">
                <a16:creationId xmlns:a16="http://schemas.microsoft.com/office/drawing/2014/main" id="{B32C7C2A-EAE3-8246-AC04-71A98F0EE001}"/>
              </a:ext>
            </a:extLst>
          </p:cNvPr>
          <p:cNvSpPr txBox="1">
            <a:spLocks/>
          </p:cNvSpPr>
          <p:nvPr/>
        </p:nvSpPr>
        <p:spPr>
          <a:xfrm>
            <a:off x="2424524" y="5534289"/>
            <a:ext cx="1188740" cy="462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2400" b="1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=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57682B05-9AF9-2B42-B885-8041419ADD09}"/>
              </a:ext>
            </a:extLst>
          </p:cNvPr>
          <p:cNvSpPr txBox="1">
            <a:spLocks/>
          </p:cNvSpPr>
          <p:nvPr/>
        </p:nvSpPr>
        <p:spPr>
          <a:xfrm>
            <a:off x="2966380" y="5829211"/>
            <a:ext cx="1809079" cy="6767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6600" b="1" baseline="30000" dirty="0">
                <a:solidFill>
                  <a:srgbClr val="77A02C"/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10</a:t>
            </a:r>
            <a:endParaRPr lang="en-GB" sz="6600" b="1" dirty="0">
              <a:solidFill>
                <a:srgbClr val="77A02C"/>
              </a:solidFill>
              <a:latin typeface="Roboto" panose="02000000000000000000" pitchFamily="2" charset="0"/>
              <a:ea typeface="Roboto" panose="02000000000000000000" pitchFamily="2" charset="0"/>
              <a:cs typeface="AECOM Sans" panose="020B0504020202020204" pitchFamily="34" charset="0"/>
            </a:endParaRP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7D4FF11E-DDC4-1C4F-B14A-2E520073A59D}"/>
              </a:ext>
            </a:extLst>
          </p:cNvPr>
          <p:cNvSpPr txBox="1">
            <a:spLocks/>
          </p:cNvSpPr>
          <p:nvPr/>
        </p:nvSpPr>
        <p:spPr>
          <a:xfrm>
            <a:off x="3237655" y="5095652"/>
            <a:ext cx="1188740" cy="462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accent1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r>
              <a:rPr lang="en-GB" sz="1200" i="1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ECOM Sans" panose="020B0504020202020204" pitchFamily="34" charset="0"/>
              </a:rPr>
              <a:t>Ten Job Years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29015A-8329-48DC-AC81-1FCE6F5AB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" y="69390"/>
            <a:ext cx="11042468" cy="74957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 Medium" panose="020B0604020202020204" charset="0"/>
                <a:ea typeface="Roboto Medium" panose="020B0604020202020204" charset="0"/>
              </a:rPr>
              <a:t>Community-Wide</a:t>
            </a:r>
            <a:r>
              <a:rPr lang="en-US" sz="2800" baseline="0" dirty="0">
                <a:solidFill>
                  <a:schemeClr val="bg1"/>
                </a:solidFill>
                <a:latin typeface="Roboto Medium" panose="020B0604020202020204" charset="0"/>
                <a:ea typeface="Roboto Medium" panose="020B0604020202020204" charset="0"/>
              </a:rPr>
              <a:t> Adaptation</a:t>
            </a:r>
            <a:endParaRPr lang="en-US" sz="2800" dirty="0">
              <a:solidFill>
                <a:schemeClr val="bg1"/>
              </a:solidFill>
              <a:latin typeface="Roboto Medium" panose="020B0604020202020204" charset="0"/>
              <a:ea typeface="Roboto Medium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554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82BD4C-813C-9B4B-A408-45E8D4C6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t>14</a:t>
            </a:fld>
            <a:endParaRPr lang="en-US"/>
          </a:p>
        </p:txBody>
      </p:sp>
      <p:grpSp>
        <p:nvGrpSpPr>
          <p:cNvPr id="27" name="Group 26" descr="list of key strategies">
            <a:extLst>
              <a:ext uri="{FF2B5EF4-FFF2-40B4-BE49-F238E27FC236}">
                <a16:creationId xmlns:a16="http://schemas.microsoft.com/office/drawing/2014/main" id="{C9335778-1011-4A67-9B9C-2B1B0144EA29}"/>
              </a:ext>
            </a:extLst>
          </p:cNvPr>
          <p:cNvGrpSpPr/>
          <p:nvPr/>
        </p:nvGrpSpPr>
        <p:grpSpPr>
          <a:xfrm>
            <a:off x="1006007" y="1332784"/>
            <a:ext cx="9990816" cy="5045195"/>
            <a:chOff x="1006007" y="1506404"/>
            <a:chExt cx="9990816" cy="5045195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9BBCD39-97BD-6C4C-9C89-63256328E44B}"/>
                </a:ext>
              </a:extLst>
            </p:cNvPr>
            <p:cNvCxnSpPr>
              <a:cxnSpLocks/>
            </p:cNvCxnSpPr>
            <p:nvPr/>
          </p:nvCxnSpPr>
          <p:spPr>
            <a:xfrm>
              <a:off x="2010544" y="1720837"/>
              <a:ext cx="1113196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2F59EB7-F556-C849-931E-60E5CD0C0A80}"/>
                </a:ext>
              </a:extLst>
            </p:cNvPr>
            <p:cNvCxnSpPr>
              <a:cxnSpLocks/>
            </p:cNvCxnSpPr>
            <p:nvPr/>
          </p:nvCxnSpPr>
          <p:spPr>
            <a:xfrm>
              <a:off x="1970357" y="2748831"/>
              <a:ext cx="1193570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CC8C98A-9B84-0B4C-B6E3-E9DE6B6EE5C0}"/>
                </a:ext>
              </a:extLst>
            </p:cNvPr>
            <p:cNvCxnSpPr>
              <a:cxnSpLocks/>
            </p:cNvCxnSpPr>
            <p:nvPr/>
          </p:nvCxnSpPr>
          <p:spPr>
            <a:xfrm>
              <a:off x="1970357" y="3262828"/>
              <a:ext cx="1193570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A6ABC7E-BE35-AE47-8028-A4C4E9861E08}"/>
                </a:ext>
              </a:extLst>
            </p:cNvPr>
            <p:cNvCxnSpPr>
              <a:cxnSpLocks/>
            </p:cNvCxnSpPr>
            <p:nvPr/>
          </p:nvCxnSpPr>
          <p:spPr>
            <a:xfrm>
              <a:off x="1970357" y="3776825"/>
              <a:ext cx="1193570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297DE40-E601-2940-B9C8-B76D4B5A6294}"/>
                </a:ext>
              </a:extLst>
            </p:cNvPr>
            <p:cNvCxnSpPr>
              <a:cxnSpLocks/>
            </p:cNvCxnSpPr>
            <p:nvPr/>
          </p:nvCxnSpPr>
          <p:spPr>
            <a:xfrm>
              <a:off x="1970357" y="4290822"/>
              <a:ext cx="1193570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08A9E9C-30E0-0644-9347-06C3A0793FDF}"/>
                </a:ext>
              </a:extLst>
            </p:cNvPr>
            <p:cNvCxnSpPr>
              <a:cxnSpLocks/>
            </p:cNvCxnSpPr>
            <p:nvPr/>
          </p:nvCxnSpPr>
          <p:spPr>
            <a:xfrm>
              <a:off x="1970357" y="4804819"/>
              <a:ext cx="1193570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8918C73-1D71-344E-B121-F40C5A0F3F06}"/>
                </a:ext>
              </a:extLst>
            </p:cNvPr>
            <p:cNvCxnSpPr>
              <a:cxnSpLocks/>
            </p:cNvCxnSpPr>
            <p:nvPr/>
          </p:nvCxnSpPr>
          <p:spPr>
            <a:xfrm>
              <a:off x="1970357" y="5318816"/>
              <a:ext cx="1193570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3D5E6B6-745E-A941-AF66-B55C69105E5A}"/>
                </a:ext>
              </a:extLst>
            </p:cNvPr>
            <p:cNvCxnSpPr>
              <a:cxnSpLocks/>
            </p:cNvCxnSpPr>
            <p:nvPr/>
          </p:nvCxnSpPr>
          <p:spPr>
            <a:xfrm>
              <a:off x="1970357" y="5832813"/>
              <a:ext cx="1193570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7DDFDB8-03C4-C841-8076-DD2DD32E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70357" y="6346811"/>
              <a:ext cx="1193570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EED8D43-94E1-B546-9B81-0F5F7453FED2}"/>
                </a:ext>
              </a:extLst>
            </p:cNvPr>
            <p:cNvCxnSpPr>
              <a:cxnSpLocks/>
            </p:cNvCxnSpPr>
            <p:nvPr/>
          </p:nvCxnSpPr>
          <p:spPr>
            <a:xfrm>
              <a:off x="2010544" y="2234834"/>
              <a:ext cx="1113196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E8ACF1E-0EF2-444C-990D-DA3F2D35619A}"/>
                </a:ext>
              </a:extLst>
            </p:cNvPr>
            <p:cNvSpPr/>
            <p:nvPr/>
          </p:nvSpPr>
          <p:spPr>
            <a:xfrm>
              <a:off x="3016809" y="2544043"/>
              <a:ext cx="428625" cy="409576"/>
            </a:xfrm>
            <a:prstGeom prst="ellipse">
              <a:avLst/>
            </a:prstGeom>
            <a:solidFill>
              <a:srgbClr val="76B8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1F3D35"/>
                  </a:solidFill>
                  <a:latin typeface="Roboto Light" panose="020B0604020202020204" charset="0"/>
                  <a:ea typeface="Roboto Light" panose="020B0604020202020204" charset="0"/>
                </a:rPr>
                <a:t>3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1E38BE0-2E82-5047-8A3D-B0091B2922F4}"/>
                </a:ext>
              </a:extLst>
            </p:cNvPr>
            <p:cNvSpPr/>
            <p:nvPr/>
          </p:nvSpPr>
          <p:spPr>
            <a:xfrm>
              <a:off x="3510170" y="1506404"/>
              <a:ext cx="6039923" cy="4095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Increase </a:t>
              </a:r>
              <a:r>
                <a:rPr lang="en-US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Climate Risk Awareness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02E1046-C383-5747-A967-250F4B13E935}"/>
                </a:ext>
              </a:extLst>
            </p:cNvPr>
            <p:cNvSpPr/>
            <p:nvPr/>
          </p:nvSpPr>
          <p:spPr>
            <a:xfrm>
              <a:off x="3510170" y="2536130"/>
              <a:ext cx="7197728" cy="4095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Invest in Key </a:t>
              </a:r>
              <a:r>
                <a:rPr lang="en-US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Vulnerable and Emerging Industries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4A891DD-7FC8-7242-9376-29839B52B2B1}"/>
                </a:ext>
              </a:extLst>
            </p:cNvPr>
            <p:cNvSpPr/>
            <p:nvPr/>
          </p:nvSpPr>
          <p:spPr>
            <a:xfrm>
              <a:off x="3510170" y="3050993"/>
              <a:ext cx="6585062" cy="4095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Develop an </a:t>
              </a:r>
              <a:r>
                <a:rPr lang="en-US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Occupational Roadmap </a:t>
              </a:r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to Resilience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9DAE76C-4167-7946-AFA1-9534DF946B07}"/>
                </a:ext>
              </a:extLst>
            </p:cNvPr>
            <p:cNvSpPr/>
            <p:nvPr/>
          </p:nvSpPr>
          <p:spPr>
            <a:xfrm>
              <a:off x="3510170" y="3565856"/>
              <a:ext cx="7486653" cy="4095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Engage with and Provide Support to the </a:t>
              </a:r>
              <a:r>
                <a:rPr lang="en-US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Small Business Community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90365F0-1CAB-0949-87EE-B02F7DAEBFBC}"/>
                </a:ext>
              </a:extLst>
            </p:cNvPr>
            <p:cNvSpPr/>
            <p:nvPr/>
          </p:nvSpPr>
          <p:spPr>
            <a:xfrm>
              <a:off x="3510170" y="4595582"/>
              <a:ext cx="7391403" cy="4095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Prioritize Projects </a:t>
              </a:r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Strategically and Monitor Equity and Efficacy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79E297-0900-A744-85CB-0D6EEEC457FF}"/>
                </a:ext>
              </a:extLst>
            </p:cNvPr>
            <p:cNvSpPr/>
            <p:nvPr/>
          </p:nvSpPr>
          <p:spPr>
            <a:xfrm>
              <a:off x="3510170" y="2021267"/>
              <a:ext cx="7486653" cy="4095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Develop </a:t>
              </a:r>
              <a:r>
                <a:rPr lang="en-US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Actionable Funding and Financing </a:t>
              </a:r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Plans to Pay for Resilience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E50943-C2D0-5241-916E-2266EF6BC029}"/>
                </a:ext>
              </a:extLst>
            </p:cNvPr>
            <p:cNvSpPr/>
            <p:nvPr/>
          </p:nvSpPr>
          <p:spPr>
            <a:xfrm>
              <a:off x="3014985" y="3058040"/>
              <a:ext cx="428625" cy="409576"/>
            </a:xfrm>
            <a:prstGeom prst="ellipse">
              <a:avLst/>
            </a:prstGeom>
            <a:solidFill>
              <a:srgbClr val="5DAB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1F3D35"/>
                  </a:solidFill>
                  <a:latin typeface="Roboto Light" panose="020B0604020202020204" charset="0"/>
                  <a:ea typeface="Roboto Light" panose="020B0604020202020204" charset="0"/>
                </a:rPr>
                <a:t>4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AA1672A-C949-1040-9DFB-ABDEF973830D}"/>
                </a:ext>
              </a:extLst>
            </p:cNvPr>
            <p:cNvSpPr/>
            <p:nvPr/>
          </p:nvSpPr>
          <p:spPr>
            <a:xfrm>
              <a:off x="3029581" y="3572037"/>
              <a:ext cx="412205" cy="409576"/>
            </a:xfrm>
            <a:prstGeom prst="ellipse">
              <a:avLst/>
            </a:prstGeom>
            <a:solidFill>
              <a:srgbClr val="4A90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Roboto Light" panose="020B0604020202020204" charset="0"/>
                  <a:ea typeface="Roboto Light" panose="020B0604020202020204" charset="0"/>
                </a:rPr>
                <a:t>5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35FC4B6-4FFF-9540-8FC8-28E501D777ED}"/>
                </a:ext>
              </a:extLst>
            </p:cNvPr>
            <p:cNvSpPr/>
            <p:nvPr/>
          </p:nvSpPr>
          <p:spPr>
            <a:xfrm>
              <a:off x="3025933" y="4086034"/>
              <a:ext cx="428625" cy="40957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Roboto Light" panose="020B0604020202020204" charset="0"/>
                  <a:ea typeface="Roboto Light" panose="020B0604020202020204" charset="0"/>
                </a:rPr>
                <a:t>6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C19C06-EEC6-F640-A02C-B5F9D9E78640}"/>
                </a:ext>
              </a:extLst>
            </p:cNvPr>
            <p:cNvSpPr/>
            <p:nvPr/>
          </p:nvSpPr>
          <p:spPr>
            <a:xfrm>
              <a:off x="3027757" y="4600031"/>
              <a:ext cx="428625" cy="40957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Roboto Light" panose="020B0604020202020204" charset="0"/>
                  <a:ea typeface="Roboto Light" panose="020B0604020202020204" charset="0"/>
                </a:rPr>
                <a:t>7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6E49CC2-3DF8-7D49-8C13-1BDE8796006F}"/>
                </a:ext>
              </a:extLst>
            </p:cNvPr>
            <p:cNvSpPr/>
            <p:nvPr/>
          </p:nvSpPr>
          <p:spPr>
            <a:xfrm>
              <a:off x="3024109" y="5114028"/>
              <a:ext cx="428625" cy="409576"/>
            </a:xfrm>
            <a:prstGeom prst="ellipse">
              <a:avLst/>
            </a:prstGeom>
            <a:solidFill>
              <a:srgbClr val="1F3D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Roboto Light" panose="020B0604020202020204" charset="0"/>
                  <a:ea typeface="Roboto Light" panose="020B0604020202020204" charset="0"/>
                </a:rPr>
                <a:t>8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B382750-19FC-9E43-8E5C-F8C79955D31B}"/>
                </a:ext>
              </a:extLst>
            </p:cNvPr>
            <p:cNvSpPr/>
            <p:nvPr/>
          </p:nvSpPr>
          <p:spPr>
            <a:xfrm>
              <a:off x="3510170" y="5625308"/>
              <a:ext cx="7486653" cy="4095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Understand and Prepare </a:t>
              </a:r>
              <a:r>
                <a:rPr lang="en-US">
                  <a:latin typeface="Roboto Light" panose="02000000000000000000" pitchFamily="2" charset="0"/>
                  <a:ea typeface="Roboto Light" panose="02000000000000000000" pitchFamily="2" charset="0"/>
                </a:rPr>
                <a:t>for </a:t>
              </a:r>
              <a:r>
                <a:rPr lang="en-US">
                  <a:latin typeface="Roboto Medium" panose="02000000000000000000" pitchFamily="2" charset="0"/>
                  <a:ea typeface="Roboto Medium" panose="02000000000000000000" pitchFamily="2" charset="0"/>
                </a:rPr>
                <a:t>Reputational </a:t>
              </a:r>
              <a:r>
                <a:rPr lang="en-US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Risk </a:t>
              </a:r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and Associated Impacts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FE65F92-941B-9B4F-8B53-DBC023CAE912}"/>
                </a:ext>
              </a:extLst>
            </p:cNvPr>
            <p:cNvSpPr/>
            <p:nvPr/>
          </p:nvSpPr>
          <p:spPr>
            <a:xfrm>
              <a:off x="3022285" y="5628025"/>
              <a:ext cx="428625" cy="409576"/>
            </a:xfrm>
            <a:prstGeom prst="ellipse">
              <a:avLst/>
            </a:prstGeom>
            <a:solidFill>
              <a:srgbClr val="121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Roboto Light" panose="020B0604020202020204" charset="0"/>
                  <a:ea typeface="Roboto Light" panose="020B0604020202020204" charset="0"/>
                </a:rPr>
                <a:t>9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73E66FC-875D-6246-BAEE-74AABF2BAB9D}"/>
                </a:ext>
              </a:extLst>
            </p:cNvPr>
            <p:cNvSpPr/>
            <p:nvPr/>
          </p:nvSpPr>
          <p:spPr>
            <a:xfrm>
              <a:off x="3510171" y="6140169"/>
              <a:ext cx="6750792" cy="4095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Conduct Further In-Depth Analysis at County and Project-Level to </a:t>
              </a:r>
              <a:r>
                <a:rPr lang="en-US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Optimize Benefits and Costs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21F15D6-D3BC-9E4F-97F0-0210188FCBDC}"/>
                </a:ext>
              </a:extLst>
            </p:cNvPr>
            <p:cNvSpPr/>
            <p:nvPr/>
          </p:nvSpPr>
          <p:spPr>
            <a:xfrm>
              <a:off x="3020461" y="6142023"/>
              <a:ext cx="428625" cy="40957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Roboto Light" panose="020B0604020202020204" charset="0"/>
                  <a:ea typeface="Roboto Light" panose="020B0604020202020204" charset="0"/>
                </a:rPr>
                <a:t>10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73DC7B2-C851-AB46-9C76-90D68643AF3B}"/>
                </a:ext>
              </a:extLst>
            </p:cNvPr>
            <p:cNvSpPr/>
            <p:nvPr/>
          </p:nvSpPr>
          <p:spPr>
            <a:xfrm>
              <a:off x="3510170" y="5110445"/>
              <a:ext cx="7486653" cy="4095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Maximize Adaptation Investments through </a:t>
              </a:r>
              <a:r>
                <a:rPr lang="en-US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Coordinated Benefits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E2600B1-365A-9446-B9C2-157A6CD1E60A}"/>
                </a:ext>
              </a:extLst>
            </p:cNvPr>
            <p:cNvSpPr/>
            <p:nvPr/>
          </p:nvSpPr>
          <p:spPr>
            <a:xfrm>
              <a:off x="3018633" y="2030046"/>
              <a:ext cx="428625" cy="409576"/>
            </a:xfrm>
            <a:prstGeom prst="ellipse">
              <a:avLst/>
            </a:prstGeom>
            <a:solidFill>
              <a:srgbClr val="83B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1F3D35"/>
                  </a:solidFill>
                  <a:latin typeface="Roboto Light" panose="020B0604020202020204" charset="0"/>
                  <a:ea typeface="Roboto Light" panose="020B0604020202020204" charset="0"/>
                </a:rPr>
                <a:t>2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66055AF-BB6C-3F4C-952B-94CD6C45BFCC}"/>
                </a:ext>
              </a:extLst>
            </p:cNvPr>
            <p:cNvSpPr/>
            <p:nvPr/>
          </p:nvSpPr>
          <p:spPr>
            <a:xfrm>
              <a:off x="1006007" y="1556850"/>
              <a:ext cx="1080505" cy="488787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400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Key Strategies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16B6365-8E47-AD46-BE34-EF1ADF2ECF25}"/>
                </a:ext>
              </a:extLst>
            </p:cNvPr>
            <p:cNvSpPr/>
            <p:nvPr/>
          </p:nvSpPr>
          <p:spPr>
            <a:xfrm>
              <a:off x="3510170" y="4080719"/>
              <a:ext cx="7486653" cy="4095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Make </a:t>
              </a:r>
              <a:r>
                <a:rPr lang="en-US" dirty="0">
                  <a:latin typeface="Roboto Medium" panose="02000000000000000000" pitchFamily="2" charset="0"/>
                  <a:ea typeface="Roboto Medium" panose="02000000000000000000" pitchFamily="2" charset="0"/>
                </a:rPr>
                <a:t>Social Vulnerability a Priority </a:t>
              </a:r>
              <a:r>
                <a:rPr lang="en-US" dirty="0">
                  <a:latin typeface="Roboto Light" panose="02000000000000000000" pitchFamily="2" charset="0"/>
                  <a:ea typeface="Roboto Light" panose="02000000000000000000" pitchFamily="2" charset="0"/>
                </a:rPr>
                <a:t>during Adaptation Decision-Making</a:t>
              </a:r>
              <a:endParaRPr lang="en-US" dirty="0">
                <a:latin typeface="Roboto Medium" panose="02000000000000000000" pitchFamily="2" charset="0"/>
                <a:ea typeface="Roboto Medium" panose="02000000000000000000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BB5B08C-D744-5945-AFEF-D1B87D745975}"/>
                </a:ext>
              </a:extLst>
            </p:cNvPr>
            <p:cNvSpPr/>
            <p:nvPr/>
          </p:nvSpPr>
          <p:spPr>
            <a:xfrm>
              <a:off x="3020461" y="1516049"/>
              <a:ext cx="428625" cy="409576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1F3D35"/>
                  </a:solidFill>
                  <a:latin typeface="Roboto Light" panose="020B0604020202020204" charset="0"/>
                  <a:ea typeface="Roboto Light" panose="020B0604020202020204" charset="0"/>
                </a:rPr>
                <a:t>1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5F72AF0-8F8E-4273-9E08-F7FEEB20C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641" y="327742"/>
            <a:ext cx="11042468" cy="599324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Roboto Medium" panose="020B0604020202020204" charset="0"/>
                <a:ea typeface="Roboto Medium" panose="020B0604020202020204" charset="0"/>
              </a:rPr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1271420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894" y="751837"/>
            <a:ext cx="11029616" cy="72690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 Medium" panose="020B0604020202020204" charset="0"/>
                <a:ea typeface="Roboto Medium" panose="020B0604020202020204" charset="0"/>
              </a:rPr>
              <a:t>Reflections and Next Steps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93A8-FE64-9044-AC94-BAC1817EA472}" type="slidenum">
              <a:rPr lang="en-US" smtClean="0"/>
              <a:t>15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4DBBD1A-2478-4124-BF62-28B9E5170AE5}"/>
              </a:ext>
            </a:extLst>
          </p:cNvPr>
          <p:cNvSpPr txBox="1">
            <a:spLocks/>
          </p:cNvSpPr>
          <p:nvPr/>
        </p:nvSpPr>
        <p:spPr>
          <a:xfrm>
            <a:off x="189186" y="2108401"/>
            <a:ext cx="8061435" cy="47495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charset="2"/>
              <a:buChar char="§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Roboto Light" charset="0"/>
                <a:ea typeface="Roboto Light" charset="0"/>
                <a:cs typeface="Roboto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400" dirty="0">
                <a:latin typeface="Roboto Light"/>
              </a:rPr>
              <a:t>Process benefited from extensive engagement with stakeholders </a:t>
            </a:r>
          </a:p>
          <a:p>
            <a:pPr lvl="1"/>
            <a:r>
              <a:rPr lang="en-US" sz="2400" dirty="0">
                <a:latin typeface="Roboto Light"/>
              </a:rPr>
              <a:t>Case studies were critical to informing regional scale analysis </a:t>
            </a:r>
          </a:p>
          <a:p>
            <a:pPr lvl="1"/>
            <a:r>
              <a:rPr lang="en-US" sz="2400" dirty="0">
                <a:latin typeface="Roboto Light"/>
              </a:rPr>
              <a:t>Results are considered conservative</a:t>
            </a:r>
          </a:p>
          <a:p>
            <a:pPr lvl="1"/>
            <a:r>
              <a:rPr lang="en-US" sz="2400" dirty="0">
                <a:latin typeface="Roboto Light"/>
              </a:rPr>
              <a:t>ROI strongly influenced by landscape and development</a:t>
            </a:r>
          </a:p>
          <a:p>
            <a:pPr lvl="1"/>
            <a:r>
              <a:rPr lang="en-US" sz="2400" dirty="0">
                <a:latin typeface="Roboto Light"/>
              </a:rPr>
              <a:t>Reinforce findings and strategy with local projects</a:t>
            </a:r>
          </a:p>
          <a:p>
            <a:pPr lvl="1"/>
            <a:r>
              <a:rPr lang="en-US" sz="2400" dirty="0">
                <a:latin typeface="Roboto Light"/>
              </a:rPr>
              <a:t>Invest in organized communications</a:t>
            </a:r>
            <a:endParaRPr lang="en-US" sz="2400" dirty="0"/>
          </a:p>
          <a:p>
            <a:pPr marL="0" indent="0">
              <a:buFont typeface="Wingdings" charset="2"/>
              <a:buNone/>
            </a:pPr>
            <a:endParaRPr lang="en-US" dirty="0"/>
          </a:p>
          <a:p>
            <a:pPr marL="0" indent="0">
              <a:buFont typeface="Wingdings" charset="2"/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9" name="Picture 2" descr="graphic action pl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175" y="2596054"/>
            <a:ext cx="3304059" cy="2617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236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19F1A8-06E0-B14F-832B-9F55944E7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8762" r="29050"/>
          <a:stretch/>
        </p:blipFill>
        <p:spPr>
          <a:xfrm rot="5400000">
            <a:off x="2667000" y="-2666999"/>
            <a:ext cx="6858000" cy="12192001"/>
          </a:xfrm>
          <a:prstGeom prst="rect">
            <a:avLst/>
          </a:prstGeom>
        </p:spPr>
      </p:pic>
      <p:sp>
        <p:nvSpPr>
          <p:cNvPr id="3" name="Rectangle 2" descr="last slide - questions">
            <a:extLst>
              <a:ext uri="{FF2B5EF4-FFF2-40B4-BE49-F238E27FC236}">
                <a16:creationId xmlns:a16="http://schemas.microsoft.com/office/drawing/2014/main" id="{F4BEDDF1-6592-3345-8A56-268974DB695F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4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0934E86-BA1E-442E-9AA7-AFCD3E479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507" y="4130195"/>
            <a:ext cx="10615152" cy="104775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7F7F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Questions?</a:t>
            </a:r>
            <a:br>
              <a:rPr lang="en-US" b="1" dirty="0">
                <a:solidFill>
                  <a:srgbClr val="F7F7F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</a:br>
            <a:r>
              <a:rPr lang="en-US" b="1" dirty="0">
                <a:solidFill>
                  <a:srgbClr val="F7F7F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jjurado@broward.org</a:t>
            </a:r>
            <a:br>
              <a:rPr lang="en-US" b="1" dirty="0">
                <a:solidFill>
                  <a:srgbClr val="F7F7F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</a:br>
            <a:r>
              <a:rPr lang="en-US" b="1" dirty="0">
                <a:solidFill>
                  <a:srgbClr val="F7F7F7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954-519-1464</a:t>
            </a:r>
          </a:p>
        </p:txBody>
      </p:sp>
      <p:pic>
        <p:nvPicPr>
          <p:cNvPr id="4098" name="Picture 2" descr="logo regional compa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941" y="5586284"/>
            <a:ext cx="1973728" cy="99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0397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izaga Colors">
      <a:dk1>
        <a:srgbClr val="3A3838"/>
      </a:dk1>
      <a:lt1>
        <a:srgbClr val="FFFFFF"/>
      </a:lt1>
      <a:dk2>
        <a:srgbClr val="3A3838"/>
      </a:dk2>
      <a:lt2>
        <a:srgbClr val="FFFFFF"/>
      </a:lt2>
      <a:accent1>
        <a:srgbClr val="18314F"/>
      </a:accent1>
      <a:accent2>
        <a:srgbClr val="C6CF30"/>
      </a:accent2>
      <a:accent3>
        <a:srgbClr val="5AAA95"/>
      </a:accent3>
      <a:accent4>
        <a:srgbClr val="246EB9"/>
      </a:accent4>
      <a:accent5>
        <a:srgbClr val="087F8C"/>
      </a:accent5>
      <a:accent6>
        <a:srgbClr val="FFFFFF"/>
      </a:accent6>
      <a:hlink>
        <a:srgbClr val="5AAA95"/>
      </a:hlink>
      <a:folHlink>
        <a:srgbClr val="087F8C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1E25702389BF4B953A7FB960317DB9" ma:contentTypeVersion="10" ma:contentTypeDescription="Create a new document." ma:contentTypeScope="" ma:versionID="e16770dd12ecf74ea36414337bb79de5">
  <xsd:schema xmlns:xsd="http://www.w3.org/2001/XMLSchema" xmlns:xs="http://www.w3.org/2001/XMLSchema" xmlns:p="http://schemas.microsoft.com/office/2006/metadata/properties" xmlns:ns2="8d1d647c-2fcc-4c86-8504-f877ee1851b6" xmlns:ns3="c5a888f1-82f5-4f9d-9eb2-5576f30727bd" targetNamespace="http://schemas.microsoft.com/office/2006/metadata/properties" ma:root="true" ma:fieldsID="d9f02818a86efcd1c925e72ad669dc0f" ns2:_="" ns3:_="">
    <xsd:import namespace="8d1d647c-2fcc-4c86-8504-f877ee1851b6"/>
    <xsd:import namespace="c5a888f1-82f5-4f9d-9eb2-5576f30727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1d647c-2fcc-4c86-8504-f877ee1851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a888f1-82f5-4f9d-9eb2-5576f30727b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773536C-0EE1-41E8-B764-A8D18904A1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20BE90-D77B-4FE0-817A-81BCC2E72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1d647c-2fcc-4c86-8504-f877ee1851b6"/>
    <ds:schemaRef ds:uri="c5a888f1-82f5-4f9d-9eb2-5576f30727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C83690-AA6C-4FF6-94C4-7AF6E1C72FC4}">
  <ds:schemaRefs>
    <ds:schemaRef ds:uri="http://schemas.microsoft.com/office/2006/documentManagement/types"/>
    <ds:schemaRef ds:uri="http://purl.org/dc/terms/"/>
    <ds:schemaRef ds:uri="8d1d647c-2fcc-4c86-8504-f877ee1851b6"/>
    <ds:schemaRef ds:uri="http://purl.org/dc/dcmitype/"/>
    <ds:schemaRef ds:uri="c5a888f1-82f5-4f9d-9eb2-5576f30727bd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1944</TotalTime>
  <Words>1085</Words>
  <Application>Microsoft Office PowerPoint</Application>
  <PresentationFormat>Widescreen</PresentationFormat>
  <Paragraphs>216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Wingdings</vt:lpstr>
      <vt:lpstr>Roboto Black</vt:lpstr>
      <vt:lpstr>Roboto</vt:lpstr>
      <vt:lpstr>Roboto Medium</vt:lpstr>
      <vt:lpstr>Arial</vt:lpstr>
      <vt:lpstr>Roboto Light</vt:lpstr>
      <vt:lpstr>Calibri</vt:lpstr>
      <vt:lpstr>Office Theme</vt:lpstr>
      <vt:lpstr>The Business Case for Resilience in Southeast Florida</vt:lpstr>
      <vt:lpstr>Background</vt:lpstr>
      <vt:lpstr>Project Partnership and Purpose</vt:lpstr>
      <vt:lpstr>Study Process</vt:lpstr>
      <vt:lpstr>Why Higher Frequency Flooding?</vt:lpstr>
      <vt:lpstr>Understanding Flood Events and Adaptation</vt:lpstr>
      <vt:lpstr>     Calculating  Avoided Damages</vt:lpstr>
      <vt:lpstr>2040 Highlights</vt:lpstr>
      <vt:lpstr>2070 Highlights</vt:lpstr>
      <vt:lpstr>Sustaining our Economy</vt:lpstr>
      <vt:lpstr>There is a compelling business case for the region to make significant investments in resilient infrastructure now and to collaboratively coordinate within the region applicable methods to address these threats.</vt:lpstr>
      <vt:lpstr>Community-wide Adaptation</vt:lpstr>
      <vt:lpstr>Building-level Adaptation</vt:lpstr>
      <vt:lpstr>Community-Wide Adaptation</vt:lpstr>
      <vt:lpstr>Recommendations</vt:lpstr>
      <vt:lpstr>Reflections and Next Steps</vt:lpstr>
      <vt:lpstr>Questions? jjurado@broward.org 954-519-1464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the Business Case for Resilience in Southeast Florida</dc:title>
  <dc:creator>Alec Bogdanoff</dc:creator>
  <cp:lastModifiedBy>Lafontant, David</cp:lastModifiedBy>
  <cp:revision>98</cp:revision>
  <dcterms:created xsi:type="dcterms:W3CDTF">2020-10-20T20:35:53Z</dcterms:created>
  <dcterms:modified xsi:type="dcterms:W3CDTF">2020-11-18T15:23:40Z</dcterms:modified>
</cp:coreProperties>
</file>