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8" r:id="rId1"/>
  </p:sldMasterIdLst>
  <p:notesMasterIdLst>
    <p:notesMasterId r:id="rId10"/>
  </p:notesMasterIdLst>
  <p:handoutMasterIdLst>
    <p:handoutMasterId r:id="rId11"/>
  </p:handoutMasterIdLst>
  <p:sldIdLst>
    <p:sldId id="335" r:id="rId2"/>
    <p:sldId id="382" r:id="rId3"/>
    <p:sldId id="443" r:id="rId4"/>
    <p:sldId id="462" r:id="rId5"/>
    <p:sldId id="444" r:id="rId6"/>
    <p:sldId id="448" r:id="rId7"/>
    <p:sldId id="419" r:id="rId8"/>
    <p:sldId id="400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ray, Sine" initials="MS" lastIdx="1" clrIdx="0">
    <p:extLst>
      <p:ext uri="{19B8F6BF-5375-455C-9EA6-DF929625EA0E}">
        <p15:presenceInfo xmlns:p15="http://schemas.microsoft.com/office/powerpoint/2012/main" userId="S::Sine.Murray@FloridaDEP.gov::0cf6b698-52fb-4f79-8435-b5c1ea81b2b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  <a:srgbClr val="9BE9F3"/>
    <a:srgbClr val="8EE6F2"/>
    <a:srgbClr val="75E0EF"/>
    <a:srgbClr val="009999"/>
    <a:srgbClr val="5EDBEC"/>
    <a:srgbClr val="33CCFF"/>
    <a:srgbClr val="99CC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81" autoAdjust="0"/>
  </p:normalViewPr>
  <p:slideViewPr>
    <p:cSldViewPr snapToGrid="0">
      <p:cViewPr varScale="1">
        <p:scale>
          <a:sx n="65" d="100"/>
          <a:sy n="65" d="100"/>
        </p:scale>
        <p:origin x="912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9FED72-A203-40C7-9DD4-E8C4499117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BE612A-1CD0-4306-9BC4-CAB14ED74D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833BBDB-B129-4536-BD7C-25E31BBF1AEC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F086C-EB4F-43FE-9435-87D3512331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1A5A-97FA-4DCD-A8E1-B882CAE9F9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6C1FD9B-3E6F-4DED-99E6-AA3304ED79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0B5DE9-4953-4AEB-855C-862A1D1EEA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44281-1053-4D6E-B175-6F82C620A51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A5AAAEF-2AF1-4138-87A0-D043E083F972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C4A063B-8231-4B50-84D4-9783E80A32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94FCCA1-F148-48E7-A8A9-06B5A7104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F4001-6DD8-4796-91F7-99855C0E42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AA963-D36B-42EC-B5BF-A55260607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DD43204-5BBB-4C59-BB99-7111FFC5BA6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DE4CD423-EFFA-4BB2-BBE3-4311A0081A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DAB3EABC-3941-4D30-8273-726B2550B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0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07181B2-03E8-42B3-A0ED-292C9263F5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2E89FC2-347C-409B-BE94-6741EDB3DA9B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29EFEECA-F68E-4FF4-B04D-A0FA3D5FA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7395BB8-D0FE-4213-B994-56CBDD79F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1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09687A86-AEC4-4D68-A0D4-0D60DA05C1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9F49C22-24B2-43C2-BAAB-835FA36EA672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D77C9D2C-F48F-43C8-9FDC-166794BA3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180BF4B-CED2-4C5B-AADC-625E6CD79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0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FB235E68-98C1-4654-8187-96DC36399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D221C0F-F5AA-4D73-9F91-1B0DD25878F8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8312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29EFEECA-F68E-4FF4-B04D-A0FA3D5FA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7395BB8-D0FE-4213-B994-56CBDD79F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1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09687A86-AEC4-4D68-A0D4-0D60DA05C1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9F49C22-24B2-43C2-BAAB-835FA36EA672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4391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D77C9D2C-F48F-43C8-9FDC-166794BA3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180BF4B-CED2-4C5B-AADC-625E6CD79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0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FB235E68-98C1-4654-8187-96DC36399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D221C0F-F5AA-4D73-9F91-1B0DD25878F8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260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1B35243D-7E2E-4C79-B173-B8186A61EB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9FB3D9AA-14C2-41DD-9FA4-F275B64DD2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b="0" dirty="0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723A67A7-7436-4C92-BAAB-A280AB3F67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C48D99B-3CF7-4019-AFFE-271FDC170D15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267E-FA7F-4519-B6C7-52A8EE264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6193C-7908-4DD8-B4F4-2DC1C699D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8CC1B-C07B-47DC-9488-6EFA2B14B5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1CC5F-6472-4740-9525-A0E8DFD8B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0950B-194D-4235-BA02-F0CBFCF1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7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0B88-3C4C-4389-961B-474437AF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DDDA2-F4E7-406B-9F16-838401A0C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E81A6-C2EE-4FEB-838A-4CCF571699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D04C0-B405-4E61-A7F8-7B01F5A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A3A55-4086-4C68-96EB-527D495C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8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FBFE-233B-4933-8F49-C33AEF0D2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BF0DA-CE56-423C-814D-160D7D963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58338-1989-427F-911C-90F0D4E5FC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7A3D9-5957-46FA-970B-2FFCEF883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31280-4F8A-4FBB-B690-ABCE3EDC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673D191D-8E0B-4D4C-A39E-C8FAADE2599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82638" y="-144463"/>
            <a:ext cx="1016000" cy="1536701"/>
            <a:chOff x="782638" y="-144463"/>
            <a:chExt cx="1016000" cy="1536701"/>
          </a:xfrm>
        </p:grpSpPr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72E6CEB3-22C2-4A2F-9B03-6875C7AFAB54}"/>
                </a:ext>
              </a:extLst>
            </p:cNvPr>
            <p:cNvSpPr/>
            <p:nvPr/>
          </p:nvSpPr>
          <p:spPr>
            <a:xfrm>
              <a:off x="815975" y="-144463"/>
              <a:ext cx="935038" cy="1536701"/>
            </a:xfrm>
            <a:custGeom>
              <a:avLst/>
              <a:gdLst>
                <a:gd name="connsiteX0" fmla="*/ 0 w 862148"/>
                <a:gd name="connsiteY0" fmla="*/ 0 h 1489165"/>
                <a:gd name="connsiteX1" fmla="*/ 0 w 862148"/>
                <a:gd name="connsiteY1" fmla="*/ 1463040 h 1489165"/>
                <a:gd name="connsiteX2" fmla="*/ 435428 w 862148"/>
                <a:gd name="connsiteY2" fmla="*/ 1323703 h 1489165"/>
                <a:gd name="connsiteX3" fmla="*/ 862148 w 862148"/>
                <a:gd name="connsiteY3" fmla="*/ 1489165 h 1489165"/>
                <a:gd name="connsiteX4" fmla="*/ 862148 w 862148"/>
                <a:gd name="connsiteY4" fmla="*/ 0 h 1489165"/>
                <a:gd name="connsiteX5" fmla="*/ 0 w 862148"/>
                <a:gd name="connsiteY5" fmla="*/ 0 h 1489165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35428 w 862148"/>
                <a:gd name="connsiteY2" fmla="*/ 1323703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41037 w 862148"/>
                <a:gd name="connsiteY2" fmla="*/ 1374191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536751"/>
                <a:gd name="connsiteX1" fmla="*/ 0 w 862148"/>
                <a:gd name="connsiteY1" fmla="*/ 1463040 h 1536751"/>
                <a:gd name="connsiteX2" fmla="*/ 431666 w 862148"/>
                <a:gd name="connsiteY2" fmla="*/ 1536751 h 1536751"/>
                <a:gd name="connsiteX3" fmla="*/ 856538 w 862148"/>
                <a:gd name="connsiteY3" fmla="*/ 1466726 h 1536751"/>
                <a:gd name="connsiteX4" fmla="*/ 862148 w 862148"/>
                <a:gd name="connsiteY4" fmla="*/ 0 h 1536751"/>
                <a:gd name="connsiteX5" fmla="*/ 0 w 862148"/>
                <a:gd name="connsiteY5" fmla="*/ 0 h 153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148" h="1536751">
                  <a:moveTo>
                    <a:pt x="0" y="0"/>
                  </a:moveTo>
                  <a:lnTo>
                    <a:pt x="0" y="1463040"/>
                  </a:lnTo>
                  <a:lnTo>
                    <a:pt x="431666" y="1536751"/>
                  </a:lnTo>
                  <a:lnTo>
                    <a:pt x="856538" y="1466726"/>
                  </a:lnTo>
                  <a:lnTo>
                    <a:pt x="862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B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14" descr="Florida Department of Environmental Protection Logo">
              <a:extLst>
                <a:ext uri="{FF2B5EF4-FFF2-40B4-BE49-F238E27FC236}">
                  <a16:creationId xmlns:a16="http://schemas.microsoft.com/office/drawing/2014/main" id="{E8455195-7DBF-4155-817A-DCCD79D9A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638" y="304800"/>
              <a:ext cx="1016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8890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498C-3842-42AF-9438-26F59B892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EB08C-F3B3-4B14-8673-03E79648D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65570-E7D5-41AD-BC42-97AD617B1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DB2C8D-3F37-47B4-A2BE-ABA9BB8C6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E22F1-864B-46E0-A4C5-B5BB30DD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4ABB8-E672-4B80-A770-8394DC91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27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0865F-148D-47C5-A955-8830EB12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53D0A-7116-4B2F-8CE1-FEEC3BA8C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C47C9-C9FC-48E2-A676-11766207F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E11842-58AE-4968-A186-AF09174B3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1C08C8-E01D-483A-8B0C-69904AE1E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D33681-5F7E-4989-82A6-A0AAE14B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93F066-D685-4981-B9F7-75DC09D1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B32529-E111-4F32-ADB5-0E6A4E90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2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F30B0-B13B-4CD8-AA7B-839D3FC88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8AF211-9434-4310-9887-34D097B2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35207-EEC6-49B2-A261-2D25247D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12C96-016F-4557-AF5F-06F733397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2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F872C6-FD2A-47D2-872B-7F73A580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9CD4A-C253-4CA7-B8FF-97F6AB18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53BB1-9581-4B89-AB54-DDE7B0A8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4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9FA3-C85F-438A-AD8C-E6954743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FACD1-0463-452E-B768-F0A7EBADD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97272-0FB4-4F36-9A43-1713698F0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0E614-CC66-4B10-8490-C852CEF9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D24A8-3118-47ED-85F5-570C74CA0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900BC-60B3-4BDB-ACA2-600B9E17E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749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434D-F278-49C1-9682-52D9FF97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51ED1D-0042-4D63-AA70-D89540AD0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86EBA-8AFE-41A1-B2E9-64BD4AD7A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8B79A-50C7-4350-8897-10CBAB6AD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AD385-A780-40FC-9AD6-D74DB1043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68117-C433-406F-B43B-95277E05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6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C31F4-B397-4F3F-85AA-4B7C55F7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B3C732-9C15-4C16-9C5B-3C1356003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20CA8-AAC6-4FAE-8C9B-D83233A322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7EF34-290B-4490-A870-33B59933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4D5CC-F1D5-462E-9A3E-5EA71738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8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2D50E1-CBB1-48A5-9F22-2D10B218B9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CA4E4-9B22-403F-AE75-86BF0933A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32D6C-4BBD-4BF3-BA1D-BE53D61C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8F1E6-18B1-40C1-837D-DAF49016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6D306-EE5F-44F7-9BBE-5D0767E68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1248-6EF5-4352-A640-0F46D2483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58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15975" y="2874723"/>
            <a:ext cx="10537825" cy="33022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657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>
            <a:extLst>
              <a:ext uri="{FF2B5EF4-FFF2-40B4-BE49-F238E27FC236}">
                <a16:creationId xmlns:a16="http://schemas.microsoft.com/office/drawing/2014/main" id="{8FF669EC-352E-46E4-B3AE-0F882BE883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06E13FC9-72D8-4B74-9AC0-66685131420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51107" y="10510"/>
            <a:ext cx="1016000" cy="1536701"/>
            <a:chOff x="782638" y="-144463"/>
            <a:chExt cx="1016000" cy="1536701"/>
          </a:xfrm>
        </p:grpSpPr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5ABE310B-8256-44E7-A133-4B558B6B1127}"/>
                </a:ext>
              </a:extLst>
            </p:cNvPr>
            <p:cNvSpPr/>
            <p:nvPr/>
          </p:nvSpPr>
          <p:spPr>
            <a:xfrm>
              <a:off x="815975" y="-144463"/>
              <a:ext cx="935038" cy="1536701"/>
            </a:xfrm>
            <a:custGeom>
              <a:avLst/>
              <a:gdLst>
                <a:gd name="connsiteX0" fmla="*/ 0 w 862148"/>
                <a:gd name="connsiteY0" fmla="*/ 0 h 1489165"/>
                <a:gd name="connsiteX1" fmla="*/ 0 w 862148"/>
                <a:gd name="connsiteY1" fmla="*/ 1463040 h 1489165"/>
                <a:gd name="connsiteX2" fmla="*/ 435428 w 862148"/>
                <a:gd name="connsiteY2" fmla="*/ 1323703 h 1489165"/>
                <a:gd name="connsiteX3" fmla="*/ 862148 w 862148"/>
                <a:gd name="connsiteY3" fmla="*/ 1489165 h 1489165"/>
                <a:gd name="connsiteX4" fmla="*/ 862148 w 862148"/>
                <a:gd name="connsiteY4" fmla="*/ 0 h 1489165"/>
                <a:gd name="connsiteX5" fmla="*/ 0 w 862148"/>
                <a:gd name="connsiteY5" fmla="*/ 0 h 1489165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35428 w 862148"/>
                <a:gd name="connsiteY2" fmla="*/ 1323703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41037 w 862148"/>
                <a:gd name="connsiteY2" fmla="*/ 1374191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536751"/>
                <a:gd name="connsiteX1" fmla="*/ 0 w 862148"/>
                <a:gd name="connsiteY1" fmla="*/ 1463040 h 1536751"/>
                <a:gd name="connsiteX2" fmla="*/ 431666 w 862148"/>
                <a:gd name="connsiteY2" fmla="*/ 1536751 h 1536751"/>
                <a:gd name="connsiteX3" fmla="*/ 856538 w 862148"/>
                <a:gd name="connsiteY3" fmla="*/ 1466726 h 1536751"/>
                <a:gd name="connsiteX4" fmla="*/ 862148 w 862148"/>
                <a:gd name="connsiteY4" fmla="*/ 0 h 1536751"/>
                <a:gd name="connsiteX5" fmla="*/ 0 w 862148"/>
                <a:gd name="connsiteY5" fmla="*/ 0 h 153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148" h="1536751">
                  <a:moveTo>
                    <a:pt x="0" y="0"/>
                  </a:moveTo>
                  <a:lnTo>
                    <a:pt x="0" y="1463040"/>
                  </a:lnTo>
                  <a:lnTo>
                    <a:pt x="431666" y="1536751"/>
                  </a:lnTo>
                  <a:lnTo>
                    <a:pt x="856538" y="1466726"/>
                  </a:lnTo>
                  <a:lnTo>
                    <a:pt x="862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14" descr="Florida Department of Environmental Protection Logo">
              <a:extLst>
                <a:ext uri="{FF2B5EF4-FFF2-40B4-BE49-F238E27FC236}">
                  <a16:creationId xmlns:a16="http://schemas.microsoft.com/office/drawing/2014/main" id="{665CF9ED-EBE5-4248-B161-C0375ED9E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638" y="304800"/>
              <a:ext cx="1016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38200" y="2874723"/>
            <a:ext cx="10515600" cy="33022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9121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C1C2909D-AD68-44DB-BA2C-5DBC1DDF8B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82638" y="-144463"/>
            <a:ext cx="1016000" cy="1536701"/>
            <a:chOff x="782638" y="-144463"/>
            <a:chExt cx="1016000" cy="1536701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DA2F39CB-BB3F-49E1-8498-627432AF1561}"/>
                </a:ext>
              </a:extLst>
            </p:cNvPr>
            <p:cNvSpPr/>
            <p:nvPr/>
          </p:nvSpPr>
          <p:spPr>
            <a:xfrm>
              <a:off x="815975" y="-144463"/>
              <a:ext cx="935038" cy="1536701"/>
            </a:xfrm>
            <a:custGeom>
              <a:avLst/>
              <a:gdLst>
                <a:gd name="connsiteX0" fmla="*/ 0 w 862148"/>
                <a:gd name="connsiteY0" fmla="*/ 0 h 1489165"/>
                <a:gd name="connsiteX1" fmla="*/ 0 w 862148"/>
                <a:gd name="connsiteY1" fmla="*/ 1463040 h 1489165"/>
                <a:gd name="connsiteX2" fmla="*/ 435428 w 862148"/>
                <a:gd name="connsiteY2" fmla="*/ 1323703 h 1489165"/>
                <a:gd name="connsiteX3" fmla="*/ 862148 w 862148"/>
                <a:gd name="connsiteY3" fmla="*/ 1489165 h 1489165"/>
                <a:gd name="connsiteX4" fmla="*/ 862148 w 862148"/>
                <a:gd name="connsiteY4" fmla="*/ 0 h 1489165"/>
                <a:gd name="connsiteX5" fmla="*/ 0 w 862148"/>
                <a:gd name="connsiteY5" fmla="*/ 0 h 1489165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35428 w 862148"/>
                <a:gd name="connsiteY2" fmla="*/ 1323703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41037 w 862148"/>
                <a:gd name="connsiteY2" fmla="*/ 1374191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536751"/>
                <a:gd name="connsiteX1" fmla="*/ 0 w 862148"/>
                <a:gd name="connsiteY1" fmla="*/ 1463040 h 1536751"/>
                <a:gd name="connsiteX2" fmla="*/ 431666 w 862148"/>
                <a:gd name="connsiteY2" fmla="*/ 1536751 h 1536751"/>
                <a:gd name="connsiteX3" fmla="*/ 856538 w 862148"/>
                <a:gd name="connsiteY3" fmla="*/ 1466726 h 1536751"/>
                <a:gd name="connsiteX4" fmla="*/ 862148 w 862148"/>
                <a:gd name="connsiteY4" fmla="*/ 0 h 1536751"/>
                <a:gd name="connsiteX5" fmla="*/ 0 w 862148"/>
                <a:gd name="connsiteY5" fmla="*/ 0 h 153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148" h="1536751">
                  <a:moveTo>
                    <a:pt x="0" y="0"/>
                  </a:moveTo>
                  <a:lnTo>
                    <a:pt x="0" y="1463040"/>
                  </a:lnTo>
                  <a:lnTo>
                    <a:pt x="431666" y="1536751"/>
                  </a:lnTo>
                  <a:lnTo>
                    <a:pt x="856538" y="1466726"/>
                  </a:lnTo>
                  <a:lnTo>
                    <a:pt x="862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B1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8" name="Picture 14" descr="Florida Department of Environmental Protection Logo">
              <a:extLst>
                <a:ext uri="{FF2B5EF4-FFF2-40B4-BE49-F238E27FC236}">
                  <a16:creationId xmlns:a16="http://schemas.microsoft.com/office/drawing/2014/main" id="{16E0B9A1-9298-43E8-89AE-613CD5E87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638" y="304800"/>
              <a:ext cx="1016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2874723"/>
            <a:ext cx="10515600" cy="33022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2031274" y="365125"/>
            <a:ext cx="9322526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8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C5A83-6AEC-46A7-B26B-6AF50C240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8120" y="6372665"/>
            <a:ext cx="660009" cy="3206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1248-6EF5-4352-A640-0F46D2483B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6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1" r:id="rId12"/>
    <p:sldLayoutId id="2147483762" r:id="rId13"/>
    <p:sldLayoutId id="214748374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8ABAFF-5136-FDC0-5A1D-D675076E4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63" y="9427"/>
            <a:ext cx="12198745" cy="6858000"/>
          </a:xfrm>
          <a:prstGeom prst="rect">
            <a:avLst/>
          </a:prstGeom>
        </p:spPr>
      </p:pic>
      <p:sp>
        <p:nvSpPr>
          <p:cNvPr id="7173" name="TextBox 1">
            <a:extLst>
              <a:ext uri="{FF2B5EF4-FFF2-40B4-BE49-F238E27FC236}">
                <a16:creationId xmlns:a16="http://schemas.microsoft.com/office/drawing/2014/main" id="{FBD7A0A2-7AD0-4D93-BE24-7BF70B19C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371" y="1669869"/>
            <a:ext cx="782583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DIVISION OF STATE LANDS FLORIDA FOREVER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ACQUISITION UPDATE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2DC783-CE77-410C-AA30-E1B6D5F7F8E1}"/>
              </a:ext>
            </a:extLst>
          </p:cNvPr>
          <p:cNvSpPr txBox="1"/>
          <p:nvPr/>
        </p:nvSpPr>
        <p:spPr>
          <a:xfrm>
            <a:off x="8756074" y="6334780"/>
            <a:ext cx="343592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Coastal Headwaters Longleaf Forest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Conservation Easement</a:t>
            </a:r>
          </a:p>
        </p:txBody>
      </p:sp>
      <p:grpSp>
        <p:nvGrpSpPr>
          <p:cNvPr id="7172" name="Group 1">
            <a:extLst>
              <a:ext uri="{FF2B5EF4-FFF2-40B4-BE49-F238E27FC236}">
                <a16:creationId xmlns:a16="http://schemas.microsoft.com/office/drawing/2014/main" id="{B403677D-CF03-48FF-80BE-49C7650C8592}"/>
              </a:ext>
            </a:extLst>
          </p:cNvPr>
          <p:cNvGrpSpPr>
            <a:grpSpLocks/>
          </p:cNvGrpSpPr>
          <p:nvPr/>
        </p:nvGrpSpPr>
        <p:grpSpPr bwMode="auto">
          <a:xfrm>
            <a:off x="747329" y="0"/>
            <a:ext cx="1016000" cy="1536701"/>
            <a:chOff x="782638" y="-144463"/>
            <a:chExt cx="1016000" cy="1536701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74A270A-3111-4299-AC12-30DF02A6A04A}"/>
                </a:ext>
              </a:extLst>
            </p:cNvPr>
            <p:cNvSpPr/>
            <p:nvPr/>
          </p:nvSpPr>
          <p:spPr>
            <a:xfrm>
              <a:off x="815976" y="-144463"/>
              <a:ext cx="935037" cy="1536701"/>
            </a:xfrm>
            <a:custGeom>
              <a:avLst/>
              <a:gdLst>
                <a:gd name="connsiteX0" fmla="*/ 0 w 862148"/>
                <a:gd name="connsiteY0" fmla="*/ 0 h 1489165"/>
                <a:gd name="connsiteX1" fmla="*/ 0 w 862148"/>
                <a:gd name="connsiteY1" fmla="*/ 1463040 h 1489165"/>
                <a:gd name="connsiteX2" fmla="*/ 435428 w 862148"/>
                <a:gd name="connsiteY2" fmla="*/ 1323703 h 1489165"/>
                <a:gd name="connsiteX3" fmla="*/ 862148 w 862148"/>
                <a:gd name="connsiteY3" fmla="*/ 1489165 h 1489165"/>
                <a:gd name="connsiteX4" fmla="*/ 862148 w 862148"/>
                <a:gd name="connsiteY4" fmla="*/ 0 h 1489165"/>
                <a:gd name="connsiteX5" fmla="*/ 0 w 862148"/>
                <a:gd name="connsiteY5" fmla="*/ 0 h 1489165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35428 w 862148"/>
                <a:gd name="connsiteY2" fmla="*/ 1323703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466726"/>
                <a:gd name="connsiteX1" fmla="*/ 0 w 862148"/>
                <a:gd name="connsiteY1" fmla="*/ 1463040 h 1466726"/>
                <a:gd name="connsiteX2" fmla="*/ 441037 w 862148"/>
                <a:gd name="connsiteY2" fmla="*/ 1374191 h 1466726"/>
                <a:gd name="connsiteX3" fmla="*/ 856538 w 862148"/>
                <a:gd name="connsiteY3" fmla="*/ 1466726 h 1466726"/>
                <a:gd name="connsiteX4" fmla="*/ 862148 w 862148"/>
                <a:gd name="connsiteY4" fmla="*/ 0 h 1466726"/>
                <a:gd name="connsiteX5" fmla="*/ 0 w 862148"/>
                <a:gd name="connsiteY5" fmla="*/ 0 h 1466726"/>
                <a:gd name="connsiteX0" fmla="*/ 0 w 862148"/>
                <a:gd name="connsiteY0" fmla="*/ 0 h 1536751"/>
                <a:gd name="connsiteX1" fmla="*/ 0 w 862148"/>
                <a:gd name="connsiteY1" fmla="*/ 1463040 h 1536751"/>
                <a:gd name="connsiteX2" fmla="*/ 431666 w 862148"/>
                <a:gd name="connsiteY2" fmla="*/ 1536751 h 1536751"/>
                <a:gd name="connsiteX3" fmla="*/ 856538 w 862148"/>
                <a:gd name="connsiteY3" fmla="*/ 1466726 h 1536751"/>
                <a:gd name="connsiteX4" fmla="*/ 862148 w 862148"/>
                <a:gd name="connsiteY4" fmla="*/ 0 h 1536751"/>
                <a:gd name="connsiteX5" fmla="*/ 0 w 862148"/>
                <a:gd name="connsiteY5" fmla="*/ 0 h 153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148" h="1536751">
                  <a:moveTo>
                    <a:pt x="0" y="0"/>
                  </a:moveTo>
                  <a:lnTo>
                    <a:pt x="0" y="1463040"/>
                  </a:lnTo>
                  <a:lnTo>
                    <a:pt x="431666" y="1536751"/>
                  </a:lnTo>
                  <a:lnTo>
                    <a:pt x="856538" y="1466726"/>
                  </a:lnTo>
                  <a:lnTo>
                    <a:pt x="862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7175" name="Picture 14" descr="Florida Department of Environmental Protection Logo">
              <a:extLst>
                <a:ext uri="{FF2B5EF4-FFF2-40B4-BE49-F238E27FC236}">
                  <a16:creationId xmlns:a16="http://schemas.microsoft.com/office/drawing/2014/main" id="{88E9DB51-0B5E-4B31-8551-84CC41DF32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638" y="304800"/>
              <a:ext cx="1016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8">
            <a:extLst>
              <a:ext uri="{FF2B5EF4-FFF2-40B4-BE49-F238E27FC236}">
                <a16:creationId xmlns:a16="http://schemas.microsoft.com/office/drawing/2014/main" id="{5631E0F5-1109-43E9-A172-04B6C104B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44" y="413779"/>
            <a:ext cx="678872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Florida Forever / DSL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CY 2024 Highlights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2BD01CFA-A18D-4B51-8C1F-4790F0694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61" y="2624483"/>
            <a:ext cx="5944479" cy="405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  CY 2024 – Largest $ production calendar year in Florida Forever program</a:t>
            </a:r>
          </a:p>
          <a:p>
            <a:pPr lvl="1"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69,546 acres / $321,550,394 / 106 transactions / 37 projects</a:t>
            </a:r>
          </a:p>
          <a:p>
            <a:pPr lvl="1"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Since January 2019, over $846 million invested to acquire over 311,000 acres -  90% of which lies within the Wildlife Corridor</a:t>
            </a:r>
          </a:p>
          <a:p>
            <a:pPr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4 more Florida Forever projects were completed in 2024; 22 have now been completed since January 2019</a:t>
            </a:r>
          </a:p>
          <a:p>
            <a:pPr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$300 million in ARPA funding fully expended by June 2024 – 1 ½ years ahead of schedule</a:t>
            </a:r>
          </a:p>
          <a:p>
            <a:pPr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Osceola to Ocala Corridor (O2O) and Caloosahatchee Big Cypress Corridor (CBC) funded projects in progress with 31,410 acres acquired and another 126,000 acres currently in process</a:t>
            </a:r>
          </a:p>
          <a:p>
            <a:pPr>
              <a:spcAft>
                <a:spcPts val="600"/>
              </a:spcAft>
            </a:pPr>
            <a:r>
              <a:rPr lang="en-US" altLang="en-US" sz="1600" dirty="0">
                <a:latin typeface="Franklin Gothic Medium Cond"/>
              </a:rPr>
              <a:t>DSL also manages all BOT dispositions, exchanges, donations, and non-conservation acquisitions – 20 additional transactions representing over  919 acres and $75 million </a:t>
            </a:r>
            <a:endParaRPr lang="en-US" sz="1600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6DBBDE-C0EB-F6C1-31AB-563EF269A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1" y="2655039"/>
            <a:ext cx="5881404" cy="40507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CFB5A9-7669-418C-BB4E-5C17CA2C6C43}"/>
              </a:ext>
            </a:extLst>
          </p:cNvPr>
          <p:cNvSpPr txBox="1"/>
          <p:nvPr/>
        </p:nvSpPr>
        <p:spPr>
          <a:xfrm>
            <a:off x="8019632" y="6182611"/>
            <a:ext cx="4059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Bear Creek Forest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New State Forest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EC9E320F-5373-4BB4-B280-81EF33F6D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45" y="418334"/>
            <a:ext cx="677025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Florida Forever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Acquisitions CY 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CD3679-1AC6-4A91-9CE0-9C1BDAC66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442" y="2632915"/>
            <a:ext cx="703231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 marL="0" indent="0" algn="ctr">
              <a:buNone/>
            </a:pPr>
            <a:r>
              <a:rPr lang="en-US" sz="1800" b="1" i="1" dirty="0"/>
              <a:t>106 transactions in 37 project areas = 69,546 acres/$321,550,394 for CY 2024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A82A2261-C4FB-4E87-BFCE-9A22E756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648" y="3107876"/>
            <a:ext cx="376528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200" dirty="0"/>
              <a:t>Kissimmee-St. Johns River Connector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Lake Hatchineha Watershed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Lake Wales Ridge Ecosystem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Middle Chipola River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Myakka Ranchlands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North Waccasassa Flats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Perdido Pitcher Plant Prairie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Pinhook Swamp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Pumpkin Hill Creek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Raiford-Osceola Greenway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Red Hills Conservation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South Walton County Ecosystem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St. Joseph Bay Buffer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Strategic Managed Area Lands List (SMALL)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Watermelon Pond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Wekiva-Ocala Greenway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Wolfe Creek Forest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Yarborough Ranch</a:t>
            </a:r>
          </a:p>
        </p:txBody>
      </p:sp>
      <p:sp>
        <p:nvSpPr>
          <p:cNvPr id="13316" name="TextBox 6">
            <a:extLst>
              <a:ext uri="{FF2B5EF4-FFF2-40B4-BE49-F238E27FC236}">
                <a16:creationId xmlns:a16="http://schemas.microsoft.com/office/drawing/2014/main" id="{94196651-C1E6-44E0-A778-34D2E3212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638" y="3107876"/>
            <a:ext cx="3386918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200" dirty="0"/>
              <a:t>Aucilla/Wacissa Watershed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Big Cypress/Caloosahatchee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Blackwater River State Forest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Caloosahatchee Ecoscape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Cayo Costa Island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Charlotte Harbor Estuary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Coupon Bight/Key Deer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Crayfish Habitat Restoration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Deer Creek Ranch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Etoniah/Cross Florida Greenway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Fakahatchee Strand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Fisheating Creek Ecosystem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Florida Keys Ecosystem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Florida’s First Magnitude Springs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Floyds Mound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Garcon Ecosystem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Green Swamp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Heartland Wildlife Corridor</a:t>
            </a:r>
          </a:p>
          <a:p>
            <a:pPr>
              <a:spcAft>
                <a:spcPts val="0"/>
              </a:spcAft>
            </a:pPr>
            <a:r>
              <a:rPr lang="en-US" sz="1200" dirty="0"/>
              <a:t>Hosford Chapman’s Rhododendron Zone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E8C51-0D50-FAC4-6C5A-046404E7A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304" y="2593115"/>
            <a:ext cx="4432176" cy="40541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559F30-DBDD-42F6-A611-29EFC6689A4D}"/>
              </a:ext>
            </a:extLst>
          </p:cNvPr>
          <p:cNvSpPr txBox="1"/>
          <p:nvPr/>
        </p:nvSpPr>
        <p:spPr>
          <a:xfrm>
            <a:off x="7694928" y="6124086"/>
            <a:ext cx="4416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Deer Creek Ranch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Conservation Easement</a:t>
            </a:r>
          </a:p>
        </p:txBody>
      </p:sp>
    </p:spTree>
    <p:extLst>
      <p:ext uri="{BB962C8B-B14F-4D97-AF65-F5344CB8AC3E}">
        <p14:creationId xmlns:p14="http://schemas.microsoft.com/office/powerpoint/2010/main" val="221289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1C38B6-3E91-FFD0-9931-0F899F44C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6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7FE6EB-6D74-F711-C3EC-573EE7501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9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8">
            <a:extLst>
              <a:ext uri="{FF2B5EF4-FFF2-40B4-BE49-F238E27FC236}">
                <a16:creationId xmlns:a16="http://schemas.microsoft.com/office/drawing/2014/main" id="{5631E0F5-1109-43E9-A172-04B6C104B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44" y="413779"/>
            <a:ext cx="681643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Florida Forever / DSL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FY 2024-2025 Overview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2BD01CFA-A18D-4B51-8C1F-4790F0694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34" y="2480567"/>
            <a:ext cx="5693370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 marL="0" indent="0" algn="ctr">
              <a:spcAft>
                <a:spcPts val="600"/>
              </a:spcAft>
              <a:buNone/>
            </a:pPr>
            <a:r>
              <a:rPr lang="en-US" altLang="en-US" sz="2800" dirty="0">
                <a:latin typeface="Franklin Gothic Medium Cond"/>
              </a:rPr>
              <a:t>  </a:t>
            </a:r>
            <a:r>
              <a:rPr lang="en-US" altLang="en-US" sz="2000" u="sng" dirty="0">
                <a:latin typeface="Franklin Gothic Medium Cond"/>
              </a:rPr>
              <a:t>FYTD 2024-2025*</a:t>
            </a:r>
            <a:endParaRPr lang="en-US" altLang="en-US" sz="600" u="sng" dirty="0">
              <a:latin typeface="Franklin Gothic Medium Cond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altLang="en-US" sz="1600" u="sng" dirty="0">
                <a:latin typeface="Franklin Gothic Medium Cond"/>
              </a:rPr>
              <a:t>Closed</a:t>
            </a:r>
            <a:endParaRPr lang="en-US" altLang="en-US" sz="1400" u="sng" dirty="0">
              <a:latin typeface="Franklin Gothic Medium Cond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b="1" i="1" dirty="0"/>
              <a:t>45,193 acres / $ 261,096,322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altLang="en-US" sz="600" b="1" i="1" dirty="0">
              <a:latin typeface="Franklin Gothic Medium Cond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altLang="en-US" sz="1600" u="sng" dirty="0">
                <a:latin typeface="Franklin Gothic Medium Cond"/>
              </a:rPr>
              <a:t>In Closing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b="1" i="1" dirty="0"/>
              <a:t>39,545 acres / $152,141,150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600" b="1" i="1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600" u="sng" dirty="0"/>
              <a:t>Additional Acres/Expenditures in Acquisition Process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b="1" i="1" dirty="0"/>
              <a:t>197,201 acres / $497,474,551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sz="500" b="1" i="1" dirty="0">
              <a:highlight>
                <a:srgbClr val="FFFF00"/>
              </a:highlight>
            </a:endParaRPr>
          </a:p>
          <a:p>
            <a:pPr marL="0" indent="0" algn="ctr">
              <a:spcAft>
                <a:spcPts val="0"/>
              </a:spcAft>
              <a:buNone/>
            </a:pPr>
            <a:endParaRPr lang="en-US" sz="600" b="1" i="1" dirty="0">
              <a:highlight>
                <a:srgbClr val="FFFF00"/>
              </a:highlight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600" u="sng" dirty="0"/>
              <a:t>Approved BOT Agenda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600" b="1" i="1" dirty="0"/>
              <a:t>25,127 acres / $116,233,250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sz="600" b="1" i="1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600" u="sng" dirty="0"/>
              <a:t>Approved through Delegation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b="1" i="1" dirty="0"/>
              <a:t>14,183 acres / $45,178,400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600" b="1" i="1" dirty="0">
              <a:highlight>
                <a:srgbClr val="FFFF00"/>
              </a:highlight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800" i="1" dirty="0">
                <a:latin typeface="Franklin Gothic Medium Cond" panose="020B0606030402020204" pitchFamily="34" charset="0"/>
              </a:rPr>
              <a:t>*FTYD as of January 31, 2024</a:t>
            </a:r>
            <a:endParaRPr lang="en-US" sz="800" b="1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461932-C134-1D21-CC4D-3C0B4E4ED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763" y="2586648"/>
            <a:ext cx="6239561" cy="4160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3332E8-F6FD-D5F2-EF5B-AE562A2F5462}"/>
              </a:ext>
            </a:extLst>
          </p:cNvPr>
          <p:cNvSpPr txBox="1"/>
          <p:nvPr/>
        </p:nvSpPr>
        <p:spPr>
          <a:xfrm>
            <a:off x="9846130" y="6177768"/>
            <a:ext cx="2233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Upper Shoal River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New State Park</a:t>
            </a:r>
          </a:p>
        </p:txBody>
      </p:sp>
    </p:spTree>
    <p:extLst>
      <p:ext uri="{BB962C8B-B14F-4D97-AF65-F5344CB8AC3E}">
        <p14:creationId xmlns:p14="http://schemas.microsoft.com/office/powerpoint/2010/main" val="402476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6">
            <a:extLst>
              <a:ext uri="{FF2B5EF4-FFF2-40B4-BE49-F238E27FC236}">
                <a16:creationId xmlns:a16="http://schemas.microsoft.com/office/drawing/2014/main" id="{94196651-C1E6-44E0-A778-34D2E3212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80" y="2699217"/>
            <a:ext cx="404460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000" dirty="0"/>
              <a:t>Apalachicola River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Aucilla/Wacissa Watershed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Bar B Ranch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Bear Creek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Big Bend Swamp/Holopaw Ranch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Big Cypress/Caloosahatchee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Blackwater River State Forest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Camp Blanding to Raiford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Carr Farm/Price’s Scrub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Catfish Creek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Cayo Costa Island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Charlotte Harbor Estuary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Coastal Headwaters Longleaf Forest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Coupon Bight/Key Deer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Crayfish Habitat Restoration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Devils Garden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Etoniah/Cross Florida Greenway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Fakahatchee Strand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Fisheating Creek Ecosystem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Florida Keys Ecosystem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Florida’s First Magnitude Springs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Ford Marsh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Garcon Point Ecosystem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Green Swamp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Gardner Marsh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Heartland Wildlife Corridor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EC9E320F-5373-4BB4-B280-81EF33F6D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030" y="420282"/>
            <a:ext cx="578177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Florida Forever / DSL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Active Project Areas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A82A2261-C4FB-4E87-BFCE-9A22E756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986" y="2695153"/>
            <a:ext cx="413511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sz="1000" dirty="0"/>
              <a:t>Heather Island/Ocklawaha River</a:t>
            </a:r>
            <a:endParaRPr lang="en-US" sz="200" dirty="0"/>
          </a:p>
          <a:p>
            <a:pPr>
              <a:spcAft>
                <a:spcPts val="0"/>
              </a:spcAft>
            </a:pPr>
            <a:r>
              <a:rPr lang="en-US" sz="1000" dirty="0"/>
              <a:t>Hixtown Swamp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Hosford Chapman’s Rhododendron Zone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Indian River Lagoon Blueway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Kissimmee St. Johns River Connector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Lake Hatchineha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Lake Santa Fe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Lake Wales Ridge Ecosystem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Mill Creek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NE FL Timberlands &amp; Watershed Preserve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Osceola Pine Savannas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Peace River Refuge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Pinhook Swamp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Raiford to Osceola Greenway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Ranch Reserve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Red Hills Conservation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Sand Mountain 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Strategic Managed Area Lands List (SMALL)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St. Joe Timberland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Terra Ceia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Upper Shoal River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Volusia Conservation Corridor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Waccasassa Watershed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Wakulla Springs Protection Zone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Wekiva-Ocala Greenway</a:t>
            </a:r>
          </a:p>
          <a:p>
            <a:pPr>
              <a:spcAft>
                <a:spcPts val="0"/>
              </a:spcAft>
            </a:pPr>
            <a:r>
              <a:rPr lang="en-US" sz="1000" dirty="0"/>
              <a:t>Withlacoochee River Corridor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5D2131-E752-DBF3-583E-8F3DF8B7727A}"/>
              </a:ext>
            </a:extLst>
          </p:cNvPr>
          <p:cNvSpPr txBox="1"/>
          <p:nvPr/>
        </p:nvSpPr>
        <p:spPr>
          <a:xfrm>
            <a:off x="1988869" y="2482801"/>
            <a:ext cx="3712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Franklin Gothic Medium Cond" panose="020B0606030402020204" pitchFamily="34" charset="0"/>
              </a:rPr>
              <a:t>Currently working in 52 Florida Forever Project Areas*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CEB73E-C05C-F16E-CCFF-5F3C6140D715}"/>
              </a:ext>
            </a:extLst>
          </p:cNvPr>
          <p:cNvSpPr txBox="1"/>
          <p:nvPr/>
        </p:nvSpPr>
        <p:spPr>
          <a:xfrm>
            <a:off x="403412" y="6688489"/>
            <a:ext cx="104057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700" i="1" dirty="0">
                <a:latin typeface="Franklin Gothic Medium Cond" panose="020B0606030402020204" pitchFamily="34" charset="0"/>
              </a:rPr>
              <a:t>*As of  January 31, 2024</a:t>
            </a:r>
            <a:endParaRPr lang="en-US" sz="700" b="1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717A17-7AB4-9C06-4356-73E049DB6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158" y="2637697"/>
            <a:ext cx="4287876" cy="40507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E48177-7C5D-43EF-8F69-CCA1176A212D}"/>
              </a:ext>
            </a:extLst>
          </p:cNvPr>
          <p:cNvSpPr txBox="1"/>
          <p:nvPr/>
        </p:nvSpPr>
        <p:spPr>
          <a:xfrm>
            <a:off x="7327247" y="6118872"/>
            <a:ext cx="4793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Lake Hatchineha Watershed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New FWC WMA – Creek Ranch Wildlife Management Area</a:t>
            </a:r>
          </a:p>
        </p:txBody>
      </p:sp>
    </p:spTree>
    <p:extLst>
      <p:ext uri="{BB962C8B-B14F-4D97-AF65-F5344CB8AC3E}">
        <p14:creationId xmlns:p14="http://schemas.microsoft.com/office/powerpoint/2010/main" val="181192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B35CF3C-036F-4499-8C46-69B743D014F9}"/>
              </a:ext>
            </a:extLst>
          </p:cNvPr>
          <p:cNvSpPr/>
          <p:nvPr/>
        </p:nvSpPr>
        <p:spPr>
          <a:xfrm>
            <a:off x="0" y="2025650"/>
            <a:ext cx="12192000" cy="79216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4275" name="TextBox 18">
            <a:extLst>
              <a:ext uri="{FF2B5EF4-FFF2-40B4-BE49-F238E27FC236}">
                <a16:creationId xmlns:a16="http://schemas.microsoft.com/office/drawing/2014/main" id="{573983B1-F5CA-497A-A750-02EE8E944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2" y="2025650"/>
            <a:ext cx="105600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Franklin Gothic Medium Cond" panose="020B06060304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000" b="1" dirty="0">
                <a:solidFill>
                  <a:schemeClr val="bg1"/>
                </a:solidFill>
                <a:latin typeface="Franklin Gothic Demi Cond" panose="020B0706030402020204" pitchFamily="34" charset="0"/>
                <a:ea typeface="League Gothic" panose="00000500000000000000" pitchFamily="50" charset="0"/>
                <a:cs typeface="League Gothic" panose="00000500000000000000" pitchFamily="50" charset="0"/>
              </a:rPr>
              <a:t>REPORT INFORMATION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FB8DA6A2-719F-4D2D-9DBF-6354882D3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013" y="3113725"/>
            <a:ext cx="3603973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Franklin Gothic Demi Cond" panose="020B0706030402020204" pitchFamily="34" charset="0"/>
              </a:rPr>
              <a:t>Provided by: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Franklin Gothic Demi Cond" panose="020B0706030402020204" pitchFamily="34" charset="0"/>
              </a:rPr>
              <a:t>Bureau of Real Estate Services</a:t>
            </a:r>
            <a:endParaRPr lang="en-US" altLang="en-US" sz="2000" dirty="0">
              <a:solidFill>
                <a:schemeClr val="accent6">
                  <a:lumMod val="50000"/>
                </a:schemeClr>
              </a:solidFill>
              <a:latin typeface="Franklin Gothic Demi Cond" panose="020B0706030402020204" pitchFamily="34" charset="0"/>
              <a:ea typeface="League Gothic" pitchFamily="2" charset="77"/>
              <a:cs typeface="League Gothic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2000" dirty="0">
                <a:solidFill>
                  <a:schemeClr val="accent6">
                    <a:lumMod val="50000"/>
                  </a:schemeClr>
                </a:solidFill>
                <a:latin typeface="Franklin Gothic Demi Cond" panose="020B0706030402020204" pitchFamily="34" charset="0"/>
                <a:ea typeface="League Gothic" pitchFamily="2" charset="77"/>
                <a:cs typeface="League Gothic" pitchFamily="2" charset="77"/>
              </a:rPr>
              <a:t>Division of State Lands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9D2F23-A6E8-441C-AAEA-A3D42F9D8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4388" y="4252709"/>
            <a:ext cx="3047999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>
                <a:latin typeface="Franklin Gothic Medium Cond" panose="020B06060304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Franklin Gothic Medium Cond" panose="020B06060304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Franklin Gothic Medium Cond" panose="020B06060304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Franklin Gothic Medium Cond" panose="020B0606030402020204" pitchFamily="34" charset="0"/>
              </a:defRPr>
            </a:lvl9pPr>
          </a:lstStyle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Mapping credits to: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Taylor Barnes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DSL’s Bureau of Surveying &amp; Mapping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sz="1600" dirty="0"/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Project photography credits to: Carlton Ward, Jr.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Lauren Yoho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Wild Path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1600" dirty="0"/>
              <a:t>@pathofthepanther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C36B86-EC29-270F-54A6-4153FBDD8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614" y="2919860"/>
            <a:ext cx="4353626" cy="38042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E76578-C159-4EBD-BB0A-65049A99F57B}"/>
              </a:ext>
            </a:extLst>
          </p:cNvPr>
          <p:cNvSpPr txBox="1"/>
          <p:nvPr/>
        </p:nvSpPr>
        <p:spPr>
          <a:xfrm>
            <a:off x="7977180" y="6191400"/>
            <a:ext cx="4044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Volusia Conservation Corridor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Conservation Easement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32B82F-21B6-0ED1-FAC3-8E965EC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0" y="2919354"/>
            <a:ext cx="4353625" cy="38039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05F2B0-0C75-42F8-AF8C-6BCBA35BCC69}"/>
              </a:ext>
            </a:extLst>
          </p:cNvPr>
          <p:cNvSpPr txBox="1"/>
          <p:nvPr/>
        </p:nvSpPr>
        <p:spPr>
          <a:xfrm>
            <a:off x="969371" y="6200853"/>
            <a:ext cx="3488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Green Swamp</a:t>
            </a:r>
          </a:p>
          <a:p>
            <a:pPr algn="r"/>
            <a:r>
              <a:rPr lang="en-US" sz="1400" i="1" dirty="0">
                <a:solidFill>
                  <a:schemeClr val="bg1"/>
                </a:solidFill>
              </a:rPr>
              <a:t>Conservation Easement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95502</TotalTime>
  <Words>643</Words>
  <Application>Microsoft Office PowerPoint</Application>
  <PresentationFormat>Widescreen</PresentationFormat>
  <Paragraphs>159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Demi Cond</vt:lpstr>
      <vt:lpstr>Franklin Gothic Medium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Murray, Sine</dc:creator>
  <cp:lastModifiedBy>Frisby, George</cp:lastModifiedBy>
  <cp:revision>128</cp:revision>
  <cp:lastPrinted>2024-02-07T19:25:55Z</cp:lastPrinted>
  <dcterms:created xsi:type="dcterms:W3CDTF">2021-03-26T18:38:27Z</dcterms:created>
  <dcterms:modified xsi:type="dcterms:W3CDTF">2025-02-11T13:55:00Z</dcterms:modified>
</cp:coreProperties>
</file>